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7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62" r:id="rId17"/>
    <p:sldId id="273" r:id="rId18"/>
    <p:sldId id="274" r:id="rId19"/>
    <p:sldId id="275" r:id="rId20"/>
    <p:sldId id="281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0" y="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6B56-5BC7-463B-A451-23112E429690}" type="datetimeFigureOut">
              <a:rPr lang="en-US" smtClean="0"/>
              <a:t>9/19/15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41195-1486-41AA-B5D8-C8D04A23B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2C1A-7969-B945-8B14-C6BAF87A20AB}" type="datetimeFigureOut">
              <a:rPr lang="en-US" smtClean="0"/>
              <a:t>9/19/15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9634-E675-EB44-9791-4103409F1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59634-E675-EB44-9791-4103409F1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5598-84AC-1D4C-9F89-526BE5F2C343}" type="datetime1">
              <a:rPr lang="en-US" smtClean="0"/>
              <a:t>9/19/15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26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35C-005F-5F48-987F-72A92CA5427A}" type="datetime1">
              <a:rPr lang="en-US" smtClean="0"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EF8D-621F-334B-AD68-D9A57ECAB897}" type="datetime1">
              <a:rPr lang="en-US" smtClean="0"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BF5-E125-454D-9EB3-BA2203403398}" type="datetime1">
              <a:rPr lang="en-US" smtClean="0"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7B63-F584-D841-A331-29CA005019A9}" type="datetime1">
              <a:rPr lang="en-US" smtClean="0"/>
              <a:t>9/19/15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A26A-7E6B-9448-B46B-A47824704739}" type="datetime1">
              <a:rPr lang="en-US" smtClean="0"/>
              <a:t>9/19/15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8B-1E51-B048-9D7C-E93D9A2A7023}" type="datetime1">
              <a:rPr lang="en-US" smtClean="0"/>
              <a:t>9/19/15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E08B-144A-0A4C-BD5F-F9520D7F748D}" type="datetime1">
              <a:rPr lang="en-US" smtClean="0"/>
              <a:t>9/19/15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5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0F2-D45A-C243-A1D7-D4378B6ED809}" type="datetime1">
              <a:rPr lang="en-US" smtClean="0"/>
              <a:t>9/19/15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0A8-C9FD-E740-929C-FDC4EF2DE84C}" type="datetime1">
              <a:rPr lang="en-US" smtClean="0"/>
              <a:t>9/19/15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A73F-619F-9C46-A58D-E49A9FEA927C}" type="datetime1">
              <a:rPr lang="en-US" smtClean="0"/>
              <a:t>9/19/15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B88BD4-B4F2-B843-943F-0B90300CA04D}" type="datetime1">
              <a:rPr lang="en-US" smtClean="0"/>
              <a:t>9/19/15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 © eNestEgg Press, LLC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C7687-A69F-4112-90EB-5FEDEF8AEE7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14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s.gov/uac/Newsroom/Eight-Facts-on-Late-Filing-and-Late-Payment-Penalties" TargetMode="Externa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Module </a:t>
            </a:r>
            <a:r>
              <a:rPr lang="en-US" sz="6000" dirty="0" smtClean="0"/>
              <a:t>7: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Tax Basics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064" y="3200400"/>
            <a:ext cx="9144000" cy="1638300"/>
          </a:xfrm>
        </p:spPr>
        <p:txBody>
          <a:bodyPr/>
          <a:lstStyle/>
          <a:p>
            <a:r>
              <a:rPr lang="en-US" sz="3600" b="1" i="1" dirty="0" smtClean="0"/>
              <a:t> “</a:t>
            </a:r>
            <a:r>
              <a:rPr lang="en-US" b="1" i="1" dirty="0" smtClean="0"/>
              <a:t>Certainty? In this world nothing is certain but </a:t>
            </a:r>
          </a:p>
          <a:p>
            <a:r>
              <a:rPr lang="en-US" b="1" i="1" dirty="0" smtClean="0"/>
              <a:t>death and taxes.” </a:t>
            </a:r>
          </a:p>
          <a:p>
            <a:r>
              <a:rPr lang="en-US" b="1" i="1" dirty="0" smtClean="0"/>
              <a:t>―Benjamin Franklin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6144" y="6302375"/>
            <a:ext cx="4470400" cy="365125"/>
          </a:xfrm>
        </p:spPr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to file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2193058"/>
            <a:ext cx="10972800" cy="4389120"/>
          </a:xfrm>
        </p:spPr>
        <p:txBody>
          <a:bodyPr/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file Income tax: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a professional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on paper and mail in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software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48" y="2051296"/>
            <a:ext cx="3543300" cy="42489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Tax </a:t>
            </a:r>
            <a:r>
              <a:rPr lang="en-US" sz="5400" b="1" dirty="0"/>
              <a:t>F</a:t>
            </a:r>
            <a:r>
              <a:rPr lang="en-US" sz="5400" b="1" dirty="0" smtClean="0"/>
              <a:t>iling Software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21200"/>
            <a:ext cx="10515600" cy="2146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using software you can either print and mail in the form or sent them through online.</a:t>
            </a:r>
          </a:p>
          <a:p>
            <a:pPr lvl="1"/>
            <a:r>
              <a:rPr lang="en-US" sz="3200" dirty="0" smtClean="0"/>
              <a:t>Example: TurboTax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93" y="492125"/>
            <a:ext cx="2686014" cy="374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009776"/>
            <a:ext cx="701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Tax filing software: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Using software opposed to filing on paper can save you 10 or more hours.</a:t>
            </a:r>
          </a:p>
          <a:p>
            <a:endParaRPr lang="en-US" sz="4000" dirty="0" smtClean="0">
              <a:solidFill>
                <a:prstClr val="black"/>
              </a:solidFill>
            </a:endParaRPr>
          </a:p>
          <a:p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Available Tax Assistance </a:t>
            </a:r>
            <a:r>
              <a:rPr lang="en-US" sz="5400" b="1" dirty="0" smtClean="0"/>
              <a:t>Sources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499"/>
            <a:ext cx="7531100" cy="4660901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IRS </a:t>
            </a:r>
            <a:r>
              <a:rPr lang="en-US" sz="4000" dirty="0"/>
              <a:t>Services: </a:t>
            </a:r>
            <a:r>
              <a:rPr lang="en-US" sz="3600" dirty="0"/>
              <a:t>If you file your own taxes the IRS can assist you in a variety of ways through publications and forms, telephone assistance, and office visits. </a:t>
            </a:r>
          </a:p>
          <a:p>
            <a:pPr lvl="1"/>
            <a:r>
              <a:rPr lang="en-US" sz="3200" dirty="0" smtClean="0"/>
              <a:t>There </a:t>
            </a:r>
            <a:r>
              <a:rPr lang="en-US" sz="3200" dirty="0"/>
              <a:t>are a variety of different resources available through book publications and internet sites that can also assist you in filing your own taxes.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0" y="1946274"/>
            <a:ext cx="3115143" cy="25336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8573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Tax preparation Services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542305"/>
            <a:ext cx="10795000" cy="3103193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CPA </a:t>
            </a:r>
            <a:r>
              <a:rPr lang="en-US" sz="3000" dirty="0"/>
              <a:t>generally charge anywhere from $40 to more than $1,000 a year dependent upon the complexity of the return. </a:t>
            </a:r>
          </a:p>
          <a:p>
            <a:pPr lvl="1"/>
            <a:r>
              <a:rPr lang="en-US" sz="3000" dirty="0" smtClean="0"/>
              <a:t>CPAs </a:t>
            </a:r>
            <a:r>
              <a:rPr lang="en-US" sz="3000" dirty="0"/>
              <a:t>can be individuals who run their own office or employees of a large firm such as H&amp;R Block. </a:t>
            </a:r>
          </a:p>
          <a:p>
            <a:pPr lvl="1"/>
            <a:r>
              <a:rPr lang="en-US" sz="3000" dirty="0" smtClean="0"/>
              <a:t>Enrolled </a:t>
            </a:r>
            <a:r>
              <a:rPr lang="en-US" sz="3000" dirty="0"/>
              <a:t>agents are government approved tax experts who can legally help to prepare your taxes and provide tax advice.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807918"/>
            <a:ext cx="3636962" cy="241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201402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Over 40 million U.S. citizens pay a professional to do their taxes each year.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58076" y="6462935"/>
            <a:ext cx="4470400" cy="365125"/>
          </a:xfrm>
        </p:spPr>
        <p:txBody>
          <a:bodyPr/>
          <a:lstStyle/>
          <a:p>
            <a:r>
              <a:rPr lang="en-US" smtClean="0"/>
              <a:t>Copyright  © </a:t>
            </a:r>
            <a:r>
              <a:rPr lang="en-US" dirty="0" err="1" smtClean="0"/>
              <a:t>eNestEgg</a:t>
            </a:r>
            <a:r>
              <a:rPr lang="en-US" dirty="0" smtClean="0"/>
              <a:t> Press,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7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04088"/>
            <a:ext cx="111760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Don’t Forget: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0"/>
            <a:ext cx="11366500" cy="44957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When selecting a tax service it is important to consider: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fees charged for filing your taxes as well as how they are determined.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tax preparation is the primary activity of the office or if it is just a way to introduce new clients to their products.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training and experience of the professional.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f </a:t>
            </a:r>
            <a:r>
              <a:rPr lang="en-US" sz="3200" dirty="0"/>
              <a:t>the preparer will represent the client in the case of an audit.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6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Cluster 2</a:t>
            </a:r>
            <a:endParaRPr lang="en-US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36525"/>
            <a:ext cx="10909300" cy="156348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You need to keep: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700011"/>
            <a:ext cx="10909300" cy="4827788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Current tax forms and instruction booklets</a:t>
            </a:r>
          </a:p>
          <a:p>
            <a:r>
              <a:rPr lang="en-US" sz="3000" dirty="0" smtClean="0"/>
              <a:t>Social security numbers</a:t>
            </a:r>
          </a:p>
          <a:p>
            <a:r>
              <a:rPr lang="en-US" sz="3000" dirty="0" smtClean="0"/>
              <a:t>Copy of previous year’s returns</a:t>
            </a:r>
          </a:p>
          <a:p>
            <a:r>
              <a:rPr lang="en-US" sz="3000" dirty="0" smtClean="0"/>
              <a:t>W-2 forms from employers</a:t>
            </a:r>
          </a:p>
          <a:p>
            <a:r>
              <a:rPr lang="en-US" sz="3000" dirty="0" smtClean="0"/>
              <a:t>1099 forms (interest, self-employment)</a:t>
            </a:r>
          </a:p>
          <a:p>
            <a:r>
              <a:rPr lang="en-US" sz="3000" dirty="0" smtClean="0"/>
              <a:t>1098 (mortgage interest paid) </a:t>
            </a:r>
          </a:p>
          <a:p>
            <a:r>
              <a:rPr lang="en-US" sz="3000" dirty="0" smtClean="0"/>
              <a:t>Receipts and documentation for expenses</a:t>
            </a:r>
          </a:p>
          <a:p>
            <a:r>
              <a:rPr lang="en-US" sz="3000" dirty="0" smtClean="0"/>
              <a:t>Investment &amp; business expense documents </a:t>
            </a:r>
          </a:p>
          <a:p>
            <a:pPr marL="0" indent="0">
              <a:buNone/>
            </a:pPr>
            <a:r>
              <a:rPr lang="en-US" sz="4000" dirty="0" smtClean="0"/>
              <a:t>For 7-10 years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500" y="1162050"/>
            <a:ext cx="3960199" cy="48958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65125"/>
            <a:ext cx="108077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Making Tax Payments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03400"/>
            <a:ext cx="10083800" cy="482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Payroll Withholding    W-2 Form</a:t>
            </a:r>
          </a:p>
          <a:p>
            <a:r>
              <a:rPr lang="en-US" dirty="0" smtClean="0"/>
              <a:t>Based on the number of exemptions and the expected deductions claimed.  Your employer will usually select this method.  Your withholding are taxes paid to the IRS in your name.</a:t>
            </a:r>
          </a:p>
          <a:p>
            <a:pPr marL="0" indent="0">
              <a:buNone/>
            </a:pPr>
            <a:r>
              <a:rPr lang="en-US" sz="4000" dirty="0" smtClean="0"/>
              <a:t>Estimated Quarterly Payments    1099 Form</a:t>
            </a:r>
          </a:p>
          <a:p>
            <a:r>
              <a:rPr lang="en-US" dirty="0" smtClean="0"/>
              <a:t>Estimated tax is the method used to pay tax on income that is not subject to withholding. This includes income from self-employment, interest, dividends, alimony, rent, gains from the sale of assets, prizes and awards.  It is paid four times a year.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3" y="4035424"/>
            <a:ext cx="1670348" cy="152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3" y="1968501"/>
            <a:ext cx="1725017" cy="130174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17" y="-163290"/>
            <a:ext cx="10484297" cy="156366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Deadline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15" y="1665287"/>
            <a:ext cx="11239500" cy="48958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“The trick is to stop thinking of it as ‘your’ money.”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1800" dirty="0" smtClean="0"/>
              <a:t>– IRS auditor</a:t>
            </a:r>
          </a:p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4300" b="1" dirty="0" smtClean="0"/>
              <a:t>APRIL 15th!!!</a:t>
            </a:r>
          </a:p>
          <a:p>
            <a:r>
              <a:rPr lang="en-US" sz="3900" dirty="0" smtClean="0"/>
              <a:t>All federal income tax returns are due the 15th of April.  The IRS imposes penalties for late payment of tax, for late filing of a tax return, or both. The IRS also charges interest on any unpaid tax.</a:t>
            </a:r>
          </a:p>
          <a:p>
            <a:pPr lvl="1"/>
            <a:r>
              <a:rPr lang="en-US" sz="3000" dirty="0" smtClean="0"/>
              <a:t>Submit estimated tax due with Form 4868 by April 15 for an extension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/>
              <a:t>Reading: </a:t>
            </a:r>
            <a:r>
              <a:rPr lang="en-US" sz="3000" dirty="0" smtClean="0">
                <a:hlinkClick r:id="rId2"/>
              </a:rPr>
              <a:t>Eight Facts on Late filling and Late Payment Penalties</a:t>
            </a:r>
            <a:endParaRPr lang="en-US" sz="3000" dirty="0" smtClean="0"/>
          </a:p>
          <a:p>
            <a:pPr marL="393192" lvl="1" indent="0">
              <a:buNone/>
            </a:pPr>
            <a:r>
              <a:rPr lang="en-US" sz="3000" dirty="0" smtClean="0"/>
              <a:t>(Source: </a:t>
            </a:r>
            <a:r>
              <a:rPr lang="en-US" sz="3000" dirty="0" err="1" smtClean="0">
                <a:hlinkClick r:id="rId2"/>
              </a:rPr>
              <a:t>IRS.gov</a:t>
            </a:r>
            <a:r>
              <a:rPr lang="en-US" sz="3000" dirty="0" smtClean="0"/>
              <a:t>)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155" y="686202"/>
            <a:ext cx="2886075" cy="25518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3663" y="6378574"/>
            <a:ext cx="4470400" cy="365125"/>
          </a:xfrm>
        </p:spPr>
        <p:txBody>
          <a:bodyPr/>
          <a:lstStyle/>
          <a:p>
            <a:r>
              <a:rPr lang="en-US" dirty="0" smtClean="0"/>
              <a:t>Copyright  © </a:t>
            </a:r>
            <a:r>
              <a:rPr lang="en-US" dirty="0" err="1" smtClean="0"/>
              <a:t>eNestEgg</a:t>
            </a:r>
            <a:r>
              <a:rPr lang="en-US" dirty="0" smtClean="0"/>
              <a:t> Press,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6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65125"/>
            <a:ext cx="107950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Underpayment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90688"/>
            <a:ext cx="11074400" cy="4722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“Make sure you pay your taxes; </a:t>
            </a:r>
          </a:p>
          <a:p>
            <a:pPr marL="0" indent="0">
              <a:buNone/>
            </a:pPr>
            <a:r>
              <a:rPr lang="en-US" sz="3600" dirty="0" smtClean="0"/>
              <a:t>otherwise you can get in a lot of trouble.”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/>
              <a:t>	</a:t>
            </a:r>
            <a:r>
              <a:rPr lang="en-US" sz="1900" dirty="0" smtClean="0"/>
              <a:t>–Richard M. Nixon</a:t>
            </a:r>
          </a:p>
          <a:p>
            <a:pPr marL="0" indent="0">
              <a:buNone/>
            </a:pPr>
            <a:r>
              <a:rPr lang="en-US" sz="4000" dirty="0" smtClean="0"/>
              <a:t>NEVER underpay your estimated tax.</a:t>
            </a:r>
          </a:p>
          <a:p>
            <a:r>
              <a:rPr lang="en-US" sz="3600" dirty="0" smtClean="0"/>
              <a:t>Underpayment of quarterly estimated taxes may require paying interest on the amount owed</a:t>
            </a:r>
          </a:p>
          <a:p>
            <a:pPr lvl="1"/>
            <a:r>
              <a:rPr lang="en-US" sz="3200" dirty="0" smtClean="0"/>
              <a:t>Underpayment due to negligence can result in penalties of 50 to 75 percent.  </a:t>
            </a:r>
          </a:p>
          <a:p>
            <a:pPr marL="0" indent="0">
              <a:buNone/>
            </a:pPr>
            <a:endParaRPr lang="en-US" sz="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39" y="1027906"/>
            <a:ext cx="3101662" cy="212808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Learning Objectives: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3650"/>
            <a:ext cx="10972800" cy="4160949"/>
          </a:xfrm>
        </p:spPr>
        <p:txBody>
          <a:bodyPr/>
          <a:lstStyle/>
          <a:p>
            <a:r>
              <a:rPr lang="en-US" sz="3600" dirty="0" smtClean="0"/>
              <a:t>What are the types of taxes you will pay?</a:t>
            </a:r>
          </a:p>
          <a:p>
            <a:r>
              <a:rPr lang="en-US" sz="3600" dirty="0" smtClean="0"/>
              <a:t>Learn which paperwork you need to keep. </a:t>
            </a:r>
          </a:p>
          <a:p>
            <a:r>
              <a:rPr lang="en-US" sz="3600" dirty="0" smtClean="0"/>
              <a:t>Learn how to file income tax. </a:t>
            </a:r>
          </a:p>
          <a:p>
            <a:r>
              <a:rPr lang="en-US" sz="3600" dirty="0" smtClean="0"/>
              <a:t>Making your tax payments.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Cluster 3</a:t>
            </a:r>
            <a:endParaRPr lang="en-US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to Know: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57589"/>
            <a:ext cx="10795000" cy="4662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Taxes: Only pay what you owe and not a penny more!!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600" dirty="0" smtClean="0"/>
              <a:t>Taxes have a significant impact on your life and your financial planning.  You must:</a:t>
            </a:r>
          </a:p>
          <a:p>
            <a:pPr lvl="1"/>
            <a:r>
              <a:rPr lang="en-US" sz="3200" dirty="0" smtClean="0"/>
              <a:t>know current tax laws</a:t>
            </a:r>
          </a:p>
          <a:p>
            <a:pPr lvl="1"/>
            <a:r>
              <a:rPr lang="en-US" sz="3200" dirty="0" smtClean="0"/>
              <a:t>keep thorough tax records </a:t>
            </a:r>
          </a:p>
          <a:p>
            <a:pPr lvl="1"/>
            <a:r>
              <a:rPr lang="en-US" sz="3200" dirty="0" smtClean="0"/>
              <a:t>make decisions that reduce </a:t>
            </a:r>
          </a:p>
          <a:p>
            <a:pPr marL="457200" lvl="1" indent="0">
              <a:buNone/>
            </a:pPr>
            <a:r>
              <a:rPr lang="en-US" sz="3200" dirty="0" smtClean="0"/>
              <a:t>  your tax liability as much as possible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4281450"/>
            <a:ext cx="3343275" cy="201551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762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Taxes on Purchases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01800"/>
            <a:ext cx="5943600" cy="5067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Sales tax- </a:t>
            </a:r>
            <a:r>
              <a:rPr lang="en-US" sz="3600" dirty="0" smtClean="0"/>
              <a:t>All but 5 states have a sales tax on purchases.  </a:t>
            </a:r>
          </a:p>
          <a:p>
            <a:pPr lvl="1"/>
            <a:r>
              <a:rPr lang="en-US" sz="2800" dirty="0" smtClean="0"/>
              <a:t>This often excludes food and drugs.</a:t>
            </a:r>
          </a:p>
          <a:p>
            <a:r>
              <a:rPr lang="en-US" sz="3600" dirty="0" smtClean="0"/>
              <a:t>Excise tax- A “hidden tax” on named items.  </a:t>
            </a:r>
          </a:p>
          <a:p>
            <a:pPr lvl="1"/>
            <a:r>
              <a:rPr lang="en-US" sz="2800" dirty="0" smtClean="0"/>
              <a:t>Examples include gasoline, alcohol, tobacco, etc…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8"/>
          <a:stretch/>
        </p:blipFill>
        <p:spPr>
          <a:xfrm>
            <a:off x="6235700" y="1858962"/>
            <a:ext cx="5435600" cy="40211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04088"/>
            <a:ext cx="111633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Taxes on Property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03425"/>
            <a:ext cx="5207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Real estate property tax- </a:t>
            </a:r>
            <a:r>
              <a:rPr lang="en-US" sz="3600" dirty="0" smtClean="0"/>
              <a:t>Tax on land and buildings.</a:t>
            </a:r>
          </a:p>
          <a:p>
            <a:pPr marL="0" indent="0">
              <a:buNone/>
            </a:pPr>
            <a:r>
              <a:rPr lang="en-US" sz="4000" dirty="0" smtClean="0"/>
              <a:t>Personal property tax- </a:t>
            </a:r>
            <a:r>
              <a:rPr lang="en-US" sz="3600" dirty="0" smtClean="0"/>
              <a:t>Tax on certain, usually big ticket items. </a:t>
            </a:r>
          </a:p>
          <a:p>
            <a:pPr lvl="1"/>
            <a:r>
              <a:rPr lang="en-US" sz="3200" dirty="0" smtClean="0"/>
              <a:t>(autos, boats, farming equipment, etc.)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025"/>
          <a:stretch/>
        </p:blipFill>
        <p:spPr>
          <a:xfrm>
            <a:off x="5626100" y="1690688"/>
            <a:ext cx="6083459" cy="49454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27025"/>
            <a:ext cx="10515600" cy="145540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Taxes on Wealth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80315"/>
            <a:ext cx="5981700" cy="3331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Federal estate tax- </a:t>
            </a:r>
            <a:r>
              <a:rPr lang="en-US" sz="3600" dirty="0" smtClean="0"/>
              <a:t>A tax on the value of a deceased persons property.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4000" dirty="0" smtClean="0"/>
              <a:t>State inheritance tax- </a:t>
            </a:r>
            <a:r>
              <a:rPr lang="en-US" sz="3600" dirty="0" smtClean="0"/>
              <a:t>A tax on the value of property received from a deceased person.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850900"/>
            <a:ext cx="5765800" cy="4334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5283200"/>
            <a:ext cx="1143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Individuals are allowed to give items or money valued at $14,000 (2014) without being taxed. Gifts for tuition and medical expenses are not subject to taxation. 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4656" y="6395403"/>
            <a:ext cx="4470400" cy="365125"/>
          </a:xfrm>
        </p:spPr>
        <p:txBody>
          <a:bodyPr/>
          <a:lstStyle/>
          <a:p>
            <a:r>
              <a:rPr lang="en-US" dirty="0" smtClean="0"/>
              <a:t>Copyright  © </a:t>
            </a:r>
            <a:r>
              <a:rPr lang="en-US" dirty="0" err="1" smtClean="0"/>
              <a:t>eNestEgg</a:t>
            </a:r>
            <a:r>
              <a:rPr lang="en-US" dirty="0" smtClean="0"/>
              <a:t> Press,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7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6" y="365125"/>
            <a:ext cx="10748493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Taxes on Earnings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90688"/>
            <a:ext cx="6375400" cy="50784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Income tax- </a:t>
            </a:r>
            <a:r>
              <a:rPr lang="en-US" sz="3600" dirty="0" smtClean="0"/>
              <a:t>You could be subject to federal, state, and local income tax.  Only 7 states do not impose an income tax.   Income tax will have a huge impact on your financial planning.  </a:t>
            </a:r>
          </a:p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4000" dirty="0" smtClean="0"/>
              <a:t>Social Security- </a:t>
            </a:r>
            <a:r>
              <a:rPr lang="en-US" sz="3600" dirty="0" smtClean="0"/>
              <a:t>Used to fund the Social security and Medicare system.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1939924"/>
            <a:ext cx="5212612" cy="40285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 Cluster 1</a:t>
            </a:r>
            <a:endParaRPr lang="en-US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 © eNestEgg Press, LLC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9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936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State tax return: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64930"/>
            <a:ext cx="11379200" cy="5193069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states require their income tax to be filed when federal income tax returns are due.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income tax tends to range from 1 to 10%.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states have state income tax except for: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Alaska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Nevada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Dakota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Texas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Wyoming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479" y="3593129"/>
            <a:ext cx="5223244" cy="28677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 © </a:t>
            </a:r>
            <a:r>
              <a:rPr lang="en-US" dirty="0" err="1" smtClean="0"/>
              <a:t>eNestEgg</a:t>
            </a:r>
            <a:r>
              <a:rPr lang="en-US" dirty="0" smtClean="0"/>
              <a:t> Press,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2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heme" id="{BF2C51C7-3CE4-4EF4-907F-3CB9C407DA54}" vid="{5B7DF637-E998-43A2-A830-3F9DAC56DD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PPtheme</Template>
  <TotalTime>2554</TotalTime>
  <Words>944</Words>
  <Application>Microsoft Macintosh PowerPoint</Application>
  <PresentationFormat>Widescreen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Courier New</vt:lpstr>
      <vt:lpstr>Symbol</vt:lpstr>
      <vt:lpstr>Times New Roman</vt:lpstr>
      <vt:lpstr>Wingdings 2</vt:lpstr>
      <vt:lpstr>PPtheme</vt:lpstr>
      <vt:lpstr>Module 7: Tax Basics</vt:lpstr>
      <vt:lpstr>Learning Objectives: </vt:lpstr>
      <vt:lpstr>What to Know:</vt:lpstr>
      <vt:lpstr>Taxes on Purchases</vt:lpstr>
      <vt:lpstr>Taxes on Property</vt:lpstr>
      <vt:lpstr>Taxes on Wealth</vt:lpstr>
      <vt:lpstr>Taxes on Earnings</vt:lpstr>
      <vt:lpstr>Question Cluster 1</vt:lpstr>
      <vt:lpstr>State tax return:</vt:lpstr>
      <vt:lpstr>How to file</vt:lpstr>
      <vt:lpstr>Tax Filing Software</vt:lpstr>
      <vt:lpstr>Available Tax Assistance Sources</vt:lpstr>
      <vt:lpstr>Tax preparation Services:</vt:lpstr>
      <vt:lpstr>Don’t Forget:</vt:lpstr>
      <vt:lpstr>Question Cluster 2</vt:lpstr>
      <vt:lpstr>You need to keep:</vt:lpstr>
      <vt:lpstr>Making Tax Payments</vt:lpstr>
      <vt:lpstr>Deadline</vt:lpstr>
      <vt:lpstr>Underpayment</vt:lpstr>
      <vt:lpstr>Question Cluster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__  Tax Basics</dc:title>
  <dc:creator>kowalik, crystal</dc:creator>
  <cp:lastModifiedBy>Bo, Nhieu</cp:lastModifiedBy>
  <cp:revision>38</cp:revision>
  <cp:lastPrinted>2014-08-11T17:34:10Z</cp:lastPrinted>
  <dcterms:created xsi:type="dcterms:W3CDTF">2014-07-09T17:29:47Z</dcterms:created>
  <dcterms:modified xsi:type="dcterms:W3CDTF">2015-09-19T18:04:38Z</dcterms:modified>
</cp:coreProperties>
</file>