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78" r:id="rId5"/>
    <p:sldId id="279" r:id="rId6"/>
    <p:sldId id="260" r:id="rId7"/>
    <p:sldId id="266" r:id="rId8"/>
    <p:sldId id="281" r:id="rId9"/>
    <p:sldId id="263" r:id="rId10"/>
    <p:sldId id="261" r:id="rId11"/>
    <p:sldId id="270" r:id="rId12"/>
    <p:sldId id="267" r:id="rId13"/>
    <p:sldId id="262" r:id="rId14"/>
    <p:sldId id="271" r:id="rId15"/>
    <p:sldId id="282" r:id="rId16"/>
    <p:sldId id="273" r:id="rId17"/>
    <p:sldId id="272" r:id="rId18"/>
    <p:sldId id="264" r:id="rId19"/>
    <p:sldId id="265" r:id="rId20"/>
    <p:sldId id="28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0590" autoAdjust="0"/>
  </p:normalViewPr>
  <p:slideViewPr>
    <p:cSldViewPr snapToGrid="0">
      <p:cViewPr varScale="1">
        <p:scale>
          <a:sx n="83" d="100"/>
          <a:sy n="83" d="100"/>
        </p:scale>
        <p:origin x="23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780B8-BE64-418F-95A4-3D09FE29C3D4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999B5D-BF0A-4BBE-858C-9102FE13E3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403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https://www.youtube.com/watch?v=yhQjG150kdY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99B5D-BF0A-4BBE-858C-9102FE13E3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5416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99B5D-BF0A-4BBE-858C-9102FE13E38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824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769E9-C203-476D-BE3E-2EAB18987890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87BFE-2EF1-4450-8E4B-0E47E133702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769E9-C203-476D-BE3E-2EAB18987890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87BFE-2EF1-4450-8E4B-0E47E13370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769E9-C203-476D-BE3E-2EAB18987890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87BFE-2EF1-4450-8E4B-0E47E13370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769E9-C203-476D-BE3E-2EAB18987890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87BFE-2EF1-4450-8E4B-0E47E13370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769E9-C203-476D-BE3E-2EAB18987890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87BFE-2EF1-4450-8E4B-0E47E133702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769E9-C203-476D-BE3E-2EAB18987890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87BFE-2EF1-4450-8E4B-0E47E13370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769E9-C203-476D-BE3E-2EAB18987890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87BFE-2EF1-4450-8E4B-0E47E13370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769E9-C203-476D-BE3E-2EAB18987890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87BFE-2EF1-4450-8E4B-0E47E13370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769E9-C203-476D-BE3E-2EAB18987890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87BFE-2EF1-4450-8E4B-0E47E13370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769E9-C203-476D-BE3E-2EAB18987890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87BFE-2EF1-4450-8E4B-0E47E13370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769E9-C203-476D-BE3E-2EAB18987890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03987BFE-2EF1-4450-8E4B-0E47E133702B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0D769E9-C203-476D-BE3E-2EAB18987890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3987BFE-2EF1-4450-8E4B-0E47E133702B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bb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Making Smart Purchases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"Most of the things we buy are wants. And we call them needs, but they're wants."</a:t>
            </a:r>
          </a:p>
          <a:p>
            <a:r>
              <a:rPr lang="en-US" dirty="0"/>
              <a:t>- Dave Ramsey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2997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Store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you shop can determine how much you save. You will choose where to shop based on.</a:t>
            </a:r>
          </a:p>
          <a:p>
            <a:pPr lvl="1"/>
            <a:r>
              <a:rPr lang="en-US" dirty="0" smtClean="0"/>
              <a:t>Location - </a:t>
            </a:r>
            <a:r>
              <a:rPr lang="en-US" dirty="0" smtClean="0"/>
              <a:t>Closer and more convenient may mean more expensive.  </a:t>
            </a:r>
            <a:endParaRPr lang="en-US" dirty="0"/>
          </a:p>
          <a:p>
            <a:pPr lvl="1"/>
            <a:r>
              <a:rPr lang="en-US" dirty="0" smtClean="0"/>
              <a:t>Price – the cheaper the better, but should you split your shopping between multiple stores?</a:t>
            </a:r>
            <a:endParaRPr lang="en-US" dirty="0" smtClean="0"/>
          </a:p>
          <a:p>
            <a:pPr lvl="1"/>
            <a:r>
              <a:rPr lang="en-US" dirty="0" smtClean="0"/>
              <a:t>Product Selection</a:t>
            </a:r>
          </a:p>
          <a:p>
            <a:pPr lvl="1"/>
            <a:r>
              <a:rPr lang="en-US" dirty="0" smtClean="0"/>
              <a:t>Services Available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892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72594"/>
            <a:ext cx="10972800" cy="1143000"/>
          </a:xfrm>
        </p:spPr>
        <p:txBody>
          <a:bodyPr/>
          <a:lstStyle/>
          <a:p>
            <a:r>
              <a:rPr lang="en-US" dirty="0" smtClean="0"/>
              <a:t>Higher Convenience=Higher Prices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284" y="1615594"/>
            <a:ext cx="7194089" cy="5242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02951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52400"/>
            <a:ext cx="11220450" cy="6439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6137" y="6007261"/>
            <a:ext cx="61345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FF0000"/>
                </a:solidFill>
              </a:rPr>
              <a:t>Remember that time and gas are not free.</a:t>
            </a:r>
            <a:endParaRPr lang="en-US" sz="2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930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404" y="2006630"/>
            <a:ext cx="8773758" cy="48513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3228"/>
            <a:ext cx="10972800" cy="1143000"/>
          </a:xfrm>
        </p:spPr>
        <p:txBody>
          <a:bodyPr/>
          <a:lstStyle/>
          <a:p>
            <a:r>
              <a:rPr lang="en-US" dirty="0" smtClean="0"/>
              <a:t>Brand </a:t>
            </a:r>
            <a:r>
              <a:rPr lang="en-US" dirty="0" smtClean="0"/>
              <a:t>Comparison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26228"/>
            <a:ext cx="10972800" cy="4998372"/>
          </a:xfrm>
        </p:spPr>
        <p:txBody>
          <a:bodyPr/>
          <a:lstStyle/>
          <a:p>
            <a:r>
              <a:rPr lang="en-US" sz="2400" dirty="0" smtClean="0"/>
              <a:t>Store </a:t>
            </a:r>
            <a:r>
              <a:rPr lang="en-US" sz="2400" dirty="0" smtClean="0"/>
              <a:t>Brands (or private label) products are often lower in cost and very close in quality to name </a:t>
            </a:r>
            <a:r>
              <a:rPr lang="en-US" sz="2400" dirty="0" smtClean="0"/>
              <a:t>brand</a:t>
            </a:r>
            <a:r>
              <a:rPr lang="en-US" sz="2400" dirty="0" smtClean="0"/>
              <a:t>: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431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Sales don’t always save you money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Sales aren’t always good deals - </a:t>
            </a:r>
            <a:r>
              <a:rPr lang="en-US" dirty="0" smtClean="0"/>
              <a:t>If you don’t need it does it matter how cheap it is?</a:t>
            </a:r>
          </a:p>
          <a:p>
            <a:r>
              <a:rPr lang="en-US" dirty="0" smtClean="0"/>
              <a:t>Stores use sales to increase foot traffic and ultimately revenues on non-reduced items.</a:t>
            </a:r>
          </a:p>
          <a:p>
            <a:r>
              <a:rPr lang="en-US" dirty="0" smtClean="0"/>
              <a:t>Understand what items are loss leaders (sold below actual value) and how stores use them.</a:t>
            </a:r>
          </a:p>
          <a:p>
            <a:r>
              <a:rPr lang="en-US" dirty="0" smtClean="0"/>
              <a:t>Always keep in mind the impact of quality on sales prices.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66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 Cluster 2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728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Coupons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Are </a:t>
            </a:r>
            <a:r>
              <a:rPr lang="en-US" dirty="0" smtClean="0"/>
              <a:t>clipping coupons worth your time and effort</a:t>
            </a:r>
            <a:r>
              <a:rPr lang="en-US" dirty="0" smtClean="0"/>
              <a:t>?</a:t>
            </a:r>
          </a:p>
          <a:p>
            <a:r>
              <a:rPr lang="en-US" dirty="0" smtClean="0"/>
              <a:t>Extreme couponing takes a lot of time, organization, and storage.</a:t>
            </a:r>
          </a:p>
          <a:p>
            <a:r>
              <a:rPr lang="en-US" dirty="0" smtClean="0"/>
              <a:t>You may end up buying items you don’t need.</a:t>
            </a:r>
          </a:p>
          <a:p>
            <a:r>
              <a:rPr lang="en-US" dirty="0" smtClean="0"/>
              <a:t>You may end up buying items that have not been tested for quality by others.</a:t>
            </a:r>
          </a:p>
          <a:p>
            <a:r>
              <a:rPr lang="en-US" dirty="0" smtClean="0"/>
              <a:t>Companies are altering their coupon-rules to limit their loss due to coupon-use.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23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shopping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There are several benefits to online shopping:</a:t>
            </a:r>
          </a:p>
          <a:p>
            <a:r>
              <a:rPr lang="en-US" dirty="0" smtClean="0"/>
              <a:t>Save </a:t>
            </a:r>
            <a:r>
              <a:rPr lang="en-US" dirty="0" smtClean="0"/>
              <a:t>time</a:t>
            </a:r>
          </a:p>
          <a:p>
            <a:r>
              <a:rPr lang="en-US" dirty="0" smtClean="0"/>
              <a:t>Save fuel</a:t>
            </a:r>
          </a:p>
          <a:p>
            <a:r>
              <a:rPr lang="en-US" dirty="0" smtClean="0"/>
              <a:t>Save energy</a:t>
            </a:r>
          </a:p>
          <a:p>
            <a:r>
              <a:rPr lang="en-US" dirty="0" smtClean="0"/>
              <a:t>Compare prices</a:t>
            </a:r>
          </a:p>
          <a:p>
            <a:r>
              <a:rPr lang="en-US" dirty="0" smtClean="0"/>
              <a:t>Open all day</a:t>
            </a:r>
          </a:p>
          <a:p>
            <a:r>
              <a:rPr lang="en-US" dirty="0" smtClean="0"/>
              <a:t>Competitive prices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However, online shopping can also hurt your pocketbook!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8163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Warranties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 warranty is a guarantee from the manufacture or the distributer that specifies when and how your product can be returned, replaced or repaired. </a:t>
            </a:r>
          </a:p>
          <a:p>
            <a:pPr lvl="1"/>
            <a:r>
              <a:rPr lang="en-US" dirty="0" smtClean="0"/>
              <a:t>Express Warranty</a:t>
            </a:r>
          </a:p>
          <a:p>
            <a:pPr lvl="2"/>
            <a:r>
              <a:rPr lang="en-US" dirty="0" smtClean="0"/>
              <a:t>Full Warranty- If the product is defective it will be fixed or replaced.</a:t>
            </a:r>
          </a:p>
          <a:p>
            <a:pPr lvl="2"/>
            <a:r>
              <a:rPr lang="en-US" dirty="0" smtClean="0"/>
              <a:t>Limited Warranty- Covers  only a certain part of the item.  </a:t>
            </a:r>
          </a:p>
          <a:p>
            <a:pPr lvl="1"/>
            <a:r>
              <a:rPr lang="en-US" dirty="0" smtClean="0"/>
              <a:t>Implied Warranty</a:t>
            </a:r>
          </a:p>
          <a:p>
            <a:pPr lvl="2"/>
            <a:r>
              <a:rPr lang="en-US" dirty="0" smtClean="0"/>
              <a:t>Warranty of Title</a:t>
            </a:r>
          </a:p>
          <a:p>
            <a:pPr lvl="2"/>
            <a:r>
              <a:rPr lang="en-US" dirty="0" smtClean="0"/>
              <a:t>Warranty of </a:t>
            </a:r>
            <a:r>
              <a:rPr lang="en-US" dirty="0" err="1" smtClean="0"/>
              <a:t>Merchanibility</a:t>
            </a:r>
            <a:r>
              <a:rPr lang="en-US" dirty="0" smtClean="0"/>
              <a:t>  </a:t>
            </a:r>
          </a:p>
          <a:p>
            <a:r>
              <a:rPr lang="en-US" dirty="0" smtClean="0"/>
              <a:t>Are warranties always worth it</a:t>
            </a:r>
            <a:r>
              <a:rPr lang="en-US" dirty="0" smtClean="0"/>
              <a:t>?</a:t>
            </a:r>
          </a:p>
          <a:p>
            <a:pPr lvl="1"/>
            <a:r>
              <a:rPr lang="en-US" dirty="0"/>
              <a:t>Usually not worth it, research your product</a:t>
            </a:r>
          </a:p>
          <a:p>
            <a:pPr lvl="1"/>
            <a:r>
              <a:rPr lang="en-US" dirty="0"/>
              <a:t>May give peace of </a:t>
            </a:r>
            <a:r>
              <a:rPr lang="en-US" dirty="0" smtClean="0"/>
              <a:t>mind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77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84598"/>
            <a:ext cx="10972800" cy="1143000"/>
          </a:xfrm>
        </p:spPr>
        <p:txBody>
          <a:bodyPr/>
          <a:lstStyle/>
          <a:p>
            <a:r>
              <a:rPr lang="en-US" dirty="0" smtClean="0"/>
              <a:t>Resolving Consumer Complaints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277" y="1558344"/>
            <a:ext cx="11346286" cy="4618619"/>
          </a:xfrm>
        </p:spPr>
        <p:txBody>
          <a:bodyPr>
            <a:normAutofit lnSpcReduction="10000"/>
          </a:bodyPr>
          <a:lstStyle/>
          <a:p>
            <a:pPr marL="457200" lvl="0" indent="-457200" fontAlgn="base">
              <a:lnSpc>
                <a:spcPct val="120000"/>
              </a:lnSpc>
              <a:spcBef>
                <a:spcPct val="10000"/>
              </a:spcBef>
              <a:spcAft>
                <a:spcPct val="0"/>
              </a:spcAft>
              <a:buSzPct val="110000"/>
              <a:buNone/>
            </a:pPr>
            <a:r>
              <a:rPr lang="en-US" altLang="en-US" sz="3000" u="sng" dirty="0" smtClean="0">
                <a:solidFill>
                  <a:srgbClr val="000000"/>
                </a:solidFill>
                <a:latin typeface="Arial"/>
              </a:rPr>
              <a:t>Step </a:t>
            </a:r>
            <a:r>
              <a:rPr lang="en-US" altLang="en-US" sz="3000" u="sng" dirty="0">
                <a:solidFill>
                  <a:srgbClr val="000000"/>
                </a:solidFill>
                <a:latin typeface="Arial"/>
              </a:rPr>
              <a:t>1: Return to place of purchase</a:t>
            </a:r>
          </a:p>
          <a:p>
            <a:pPr marL="857250" lvl="1" indent="-285750" fontAlgn="base">
              <a:lnSpc>
                <a:spcPct val="120000"/>
              </a:lnSpc>
              <a:spcBef>
                <a:spcPct val="10000"/>
              </a:spcBef>
              <a:spcAft>
                <a:spcPct val="0"/>
              </a:spcAft>
              <a:buSzPct val="110000"/>
              <a:buFontTx/>
              <a:buChar char="•"/>
            </a:pPr>
            <a:r>
              <a:rPr lang="en-US" altLang="en-US" sz="2800" dirty="0" smtClean="0">
                <a:solidFill>
                  <a:srgbClr val="000000"/>
                </a:solidFill>
                <a:latin typeface="Arial"/>
              </a:rPr>
              <a:t>Remain calm.  Yelling at employees will most likely not help</a:t>
            </a:r>
            <a:endParaRPr lang="en-US" altLang="en-US" sz="2800" dirty="0">
              <a:solidFill>
                <a:srgbClr val="000000"/>
              </a:solidFill>
              <a:latin typeface="Arial"/>
            </a:endParaRPr>
          </a:p>
          <a:p>
            <a:pPr marL="457200" lvl="0" indent="-457200" fontAlgn="base">
              <a:lnSpc>
                <a:spcPct val="120000"/>
              </a:lnSpc>
              <a:spcBef>
                <a:spcPct val="10000"/>
              </a:spcBef>
              <a:spcAft>
                <a:spcPct val="0"/>
              </a:spcAft>
              <a:buSzPct val="110000"/>
              <a:buNone/>
            </a:pPr>
            <a:r>
              <a:rPr lang="en-US" altLang="en-US" sz="3000" u="sng" dirty="0">
                <a:solidFill>
                  <a:srgbClr val="000000"/>
                </a:solidFill>
                <a:latin typeface="Arial"/>
              </a:rPr>
              <a:t>Step 2: Contact company headquarters</a:t>
            </a:r>
          </a:p>
          <a:p>
            <a:pPr marL="857250" lvl="1" indent="-285750" fontAlgn="base">
              <a:lnSpc>
                <a:spcPct val="120000"/>
              </a:lnSpc>
              <a:spcBef>
                <a:spcPct val="10000"/>
              </a:spcBef>
              <a:spcAft>
                <a:spcPct val="0"/>
              </a:spcAft>
              <a:buSzPct val="110000"/>
              <a:buFontTx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Arial"/>
              </a:rPr>
              <a:t>	</a:t>
            </a:r>
            <a:r>
              <a:rPr lang="en-US" altLang="en-US" sz="2800" dirty="0" smtClean="0">
                <a:solidFill>
                  <a:srgbClr val="000000"/>
                </a:solidFill>
                <a:latin typeface="Arial"/>
              </a:rPr>
              <a:t>Call, Write, or Email your complaint.</a:t>
            </a:r>
            <a:endParaRPr lang="en-US" altLang="en-US" sz="2800" dirty="0">
              <a:solidFill>
                <a:srgbClr val="000000"/>
              </a:solidFill>
              <a:latin typeface="Arial"/>
            </a:endParaRPr>
          </a:p>
          <a:p>
            <a:pPr marL="457200" lvl="0" indent="-457200" fontAlgn="base">
              <a:lnSpc>
                <a:spcPct val="140000"/>
              </a:lnSpc>
              <a:spcBef>
                <a:spcPct val="10000"/>
              </a:spcBef>
              <a:spcAft>
                <a:spcPct val="0"/>
              </a:spcAft>
              <a:buSzPct val="110000"/>
              <a:buNone/>
            </a:pPr>
            <a:r>
              <a:rPr lang="en-US" altLang="en-US" sz="3000" u="sng" dirty="0">
                <a:solidFill>
                  <a:srgbClr val="000000"/>
                </a:solidFill>
                <a:latin typeface="Arial"/>
              </a:rPr>
              <a:t>Step 3: Obtain consumer agency assistance</a:t>
            </a:r>
            <a:r>
              <a:rPr lang="en-US" altLang="en-US" sz="3200" dirty="0">
                <a:solidFill>
                  <a:srgbClr val="000000"/>
                </a:solidFill>
                <a:latin typeface="Arial"/>
              </a:rPr>
              <a:t> </a:t>
            </a:r>
            <a:endParaRPr lang="en-US" altLang="en-US" dirty="0">
              <a:solidFill>
                <a:srgbClr val="000000"/>
              </a:solidFill>
              <a:latin typeface="Arial"/>
            </a:endParaRPr>
          </a:p>
          <a:p>
            <a:pPr marL="1028700" lvl="1" indent="-45720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600" dirty="0">
                <a:solidFill>
                  <a:srgbClr val="000000"/>
                </a:solidFill>
                <a:latin typeface="Arial"/>
              </a:rPr>
              <a:t>BBB provides pre-purchase information</a:t>
            </a:r>
          </a:p>
          <a:p>
            <a:pPr marL="1028700" lvl="1" indent="-45720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600" dirty="0">
                <a:solidFill>
                  <a:srgbClr val="000000"/>
                </a:solidFill>
                <a:latin typeface="Arial"/>
              </a:rPr>
              <a:t>File a complaint on line at </a:t>
            </a:r>
            <a:r>
              <a:rPr lang="en-US" altLang="en-US" sz="2600" b="1" i="1" dirty="0">
                <a:solidFill>
                  <a:srgbClr val="000000"/>
                </a:solidFill>
                <a:latin typeface="Arial"/>
                <a:hlinkClick r:id="rId2"/>
              </a:rPr>
              <a:t>http://www.bbb.org</a:t>
            </a:r>
            <a:endParaRPr lang="en-US" altLang="en-US" sz="2600" b="1" i="1" dirty="0">
              <a:solidFill>
                <a:srgbClr val="000000"/>
              </a:solidFill>
              <a:latin typeface="Arial"/>
            </a:endParaRPr>
          </a:p>
          <a:p>
            <a:pPr marL="457200" lvl="0" indent="-457200" fontAlgn="base">
              <a:lnSpc>
                <a:spcPct val="140000"/>
              </a:lnSpc>
              <a:spcBef>
                <a:spcPct val="10000"/>
              </a:spcBef>
              <a:spcAft>
                <a:spcPct val="0"/>
              </a:spcAft>
              <a:buSzPct val="110000"/>
              <a:buNone/>
            </a:pPr>
            <a:r>
              <a:rPr lang="en-US" altLang="en-US" sz="3000" u="sng" dirty="0" smtClean="0">
                <a:solidFill>
                  <a:srgbClr val="000000"/>
                </a:solidFill>
                <a:latin typeface="Arial"/>
              </a:rPr>
              <a:t>Step </a:t>
            </a:r>
            <a:r>
              <a:rPr lang="en-US" altLang="en-US" sz="3000" u="sng" dirty="0">
                <a:solidFill>
                  <a:srgbClr val="000000"/>
                </a:solidFill>
                <a:latin typeface="Arial"/>
              </a:rPr>
              <a:t>4: Take legal action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083640" y="3333661"/>
            <a:ext cx="4108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Always remember; Is this worth my time?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You might want to take these actions if you buy a faulty television, probably not so much for a gallon of milk. 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51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are we bad at shopping?</a:t>
            </a:r>
          </a:p>
          <a:p>
            <a:r>
              <a:rPr lang="en-US" dirty="0" smtClean="0"/>
              <a:t>What is the process your brain goes through when you buy something?</a:t>
            </a:r>
          </a:p>
          <a:p>
            <a:r>
              <a:rPr lang="en-US" dirty="0" smtClean="0"/>
              <a:t>What are some effective buying techniques?</a:t>
            </a:r>
          </a:p>
          <a:p>
            <a:r>
              <a:rPr lang="en-US" dirty="0" smtClean="0"/>
              <a:t>How do warranties work?</a:t>
            </a:r>
          </a:p>
          <a:p>
            <a:r>
              <a:rPr lang="en-US" dirty="0" smtClean="0"/>
              <a:t>What can be done if I have a consumer complaint?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7479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Cluster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212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Impulsive Shopping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Impulsive shopping is when an unplanned, spur of the moment purchase is made.</a:t>
            </a:r>
          </a:p>
          <a:p>
            <a:pPr lvl="1"/>
            <a:r>
              <a:rPr lang="en-US" dirty="0" smtClean="0"/>
              <a:t>For some this can be severe.  It becomes an unhealthy </a:t>
            </a:r>
            <a:r>
              <a:rPr lang="en-US" dirty="0"/>
              <a:t>obsession with shopping that materially interferes with the daily life of the afflicted. This ailment </a:t>
            </a:r>
            <a:r>
              <a:rPr lang="en-US" dirty="0" smtClean="0"/>
              <a:t>is considered by some to be psychological </a:t>
            </a:r>
            <a:r>
              <a:rPr lang="en-US" dirty="0"/>
              <a:t>in nature. Symptoms include obsession with shopping, anxiety when not shopping, the constant need to shop and the purchase of unnecessary or unwanted items.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 lvl="1"/>
            <a:endParaRPr lang="en-US" u="sng" dirty="0" smtClean="0"/>
          </a:p>
        </p:txBody>
      </p:sp>
    </p:spTree>
    <p:extLst>
      <p:ext uri="{BB962C8B-B14F-4D97-AF65-F5344CB8AC3E}">
        <p14:creationId xmlns:p14="http://schemas.microsoft.com/office/powerpoint/2010/main" val="4111816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Psychology of Shopping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Nowadays, stores are designed to entice you into spending money.  The use a variety of psychology techniques to make you open your wallet, including:</a:t>
            </a:r>
          </a:p>
          <a:p>
            <a:pPr lvl="1"/>
            <a:r>
              <a:rPr lang="en-US" dirty="0" smtClean="0"/>
              <a:t>Color Use</a:t>
            </a:r>
          </a:p>
          <a:p>
            <a:pPr lvl="1"/>
            <a:r>
              <a:rPr lang="en-US" dirty="0" smtClean="0"/>
              <a:t>Layout </a:t>
            </a:r>
          </a:p>
          <a:p>
            <a:pPr lvl="1"/>
            <a:r>
              <a:rPr lang="en-US" dirty="0" smtClean="0"/>
              <a:t>Smells</a:t>
            </a:r>
          </a:p>
          <a:p>
            <a:pPr lvl="1"/>
            <a:r>
              <a:rPr lang="en-US" dirty="0" smtClean="0"/>
              <a:t>Position of </a:t>
            </a:r>
            <a:r>
              <a:rPr lang="en-US" dirty="0" smtClean="0"/>
              <a:t>Products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28411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Avoiding Impulse buying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Different techniques work for different people.  Some popular methods to reduce unplanned purchases include:</a:t>
            </a:r>
          </a:p>
          <a:p>
            <a:pPr lvl="1"/>
            <a:r>
              <a:rPr lang="en-US" dirty="0" smtClean="0"/>
              <a:t>Making a list and sticking to it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Certain </a:t>
            </a:r>
            <a:r>
              <a:rPr lang="en-US" dirty="0" smtClean="0"/>
              <a:t>people in your life can make you more likely so spend.  Try  not to bring them along when shopping.  </a:t>
            </a:r>
          </a:p>
          <a:p>
            <a:pPr lvl="1"/>
            <a:r>
              <a:rPr lang="en-US" dirty="0" smtClean="0"/>
              <a:t>Give yourself a time limit.</a:t>
            </a:r>
          </a:p>
          <a:p>
            <a:pPr lvl="1"/>
            <a:r>
              <a:rPr lang="en-US" dirty="0" smtClean="0"/>
              <a:t>Don’t be tempted by sales.  </a:t>
            </a:r>
          </a:p>
          <a:p>
            <a:pPr lvl="1"/>
            <a:r>
              <a:rPr lang="en-US" dirty="0" smtClean="0"/>
              <a:t>Some people will need to avoid online shopping.  The ability to purchase with a simple click can too easy for certain shoppers. 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511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 Buying Habits- Timing Purchases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Prices for many items can vary throughout the year.  You can save by holding off on purchases till they are cheaper.  </a:t>
            </a:r>
            <a:endParaRPr lang="en-US" dirty="0"/>
          </a:p>
          <a:p>
            <a:pPr lvl="1"/>
            <a:r>
              <a:rPr lang="en-US" dirty="0" smtClean="0"/>
              <a:t>Buying summer or winter clothes at the end of the season will get you bargains.</a:t>
            </a:r>
          </a:p>
          <a:p>
            <a:pPr lvl="1"/>
            <a:r>
              <a:rPr lang="en-US" dirty="0" smtClean="0"/>
              <a:t>Ex…..You can save buying Christmas Decorations at the beginning of January</a:t>
            </a:r>
            <a:r>
              <a:rPr lang="en-US" dirty="0" smtClean="0"/>
              <a:t>. 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655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ttp://andthenwesaved.com/storage/Best-Times-Infographic.p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850" y="590550"/>
            <a:ext cx="6149323" cy="55673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400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Cluster 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872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7763"/>
            <a:ext cx="10515600" cy="332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Price Comparison- Unit Pricing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Unit </a:t>
            </a:r>
            <a:r>
              <a:rPr lang="en-US" dirty="0" smtClean="0"/>
              <a:t>pricing allows us to more easily compare prices for </a:t>
            </a:r>
            <a:r>
              <a:rPr lang="en-US" dirty="0" smtClean="0"/>
              <a:t>goods.</a:t>
            </a:r>
          </a:p>
          <a:p>
            <a:r>
              <a:rPr lang="en-US" dirty="0" smtClean="0"/>
              <a:t>Compare </a:t>
            </a:r>
            <a:r>
              <a:rPr lang="en-US" dirty="0" smtClean="0"/>
              <a:t>the prices of goods by unit (ex. </a:t>
            </a:r>
            <a:r>
              <a:rPr lang="en-US" dirty="0" smtClean="0"/>
              <a:t>price </a:t>
            </a:r>
            <a:r>
              <a:rPr lang="en-US" dirty="0" smtClean="0"/>
              <a:t>per ounce on food) to determine which choice is a better deal. </a:t>
            </a:r>
            <a:endParaRPr lang="en-US" dirty="0" smtClean="0"/>
          </a:p>
          <a:p>
            <a:r>
              <a:rPr lang="en-US" dirty="0" smtClean="0"/>
              <a:t>Compare also the price per use for service and clothing purchases.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1112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2677</TotalTime>
  <Words>793</Words>
  <Application>Microsoft Office PowerPoint</Application>
  <PresentationFormat>Widescreen</PresentationFormat>
  <Paragraphs>93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Constantia</vt:lpstr>
      <vt:lpstr>Wingdings 2</vt:lpstr>
      <vt:lpstr>Flow</vt:lpstr>
      <vt:lpstr>Making Smart Purchases</vt:lpstr>
      <vt:lpstr>Learning Objectives</vt:lpstr>
      <vt:lpstr>Impulsive Shopping</vt:lpstr>
      <vt:lpstr>Psychology of Shopping</vt:lpstr>
      <vt:lpstr>Avoiding Impulse buying</vt:lpstr>
      <vt:lpstr>Effective Buying Habits- Timing Purchases</vt:lpstr>
      <vt:lpstr>PowerPoint Presentation</vt:lpstr>
      <vt:lpstr>Question Cluster 1</vt:lpstr>
      <vt:lpstr>Price Comparison- Unit Pricing</vt:lpstr>
      <vt:lpstr>Store Selection</vt:lpstr>
      <vt:lpstr>Higher Convenience=Higher Prices</vt:lpstr>
      <vt:lpstr>PowerPoint Presentation</vt:lpstr>
      <vt:lpstr>Brand Comparison</vt:lpstr>
      <vt:lpstr>Sales don’t always save you money</vt:lpstr>
      <vt:lpstr>Question Cluster 2</vt:lpstr>
      <vt:lpstr>Coupons </vt:lpstr>
      <vt:lpstr>Online shopping</vt:lpstr>
      <vt:lpstr>Warranties</vt:lpstr>
      <vt:lpstr>Resolving Consumer Complaints</vt:lpstr>
      <vt:lpstr>Question Cluster 3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Smart Purchases</dc:title>
  <dc:creator>Crystal Kowalik</dc:creator>
  <cp:lastModifiedBy>Ginger DeLatte</cp:lastModifiedBy>
  <cp:revision>54</cp:revision>
  <dcterms:created xsi:type="dcterms:W3CDTF">2014-08-12T16:18:24Z</dcterms:created>
  <dcterms:modified xsi:type="dcterms:W3CDTF">2015-07-26T04:48:22Z</dcterms:modified>
</cp:coreProperties>
</file>