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58" r:id="rId3"/>
    <p:sldId id="257" r:id="rId4"/>
    <p:sldId id="259" r:id="rId5"/>
    <p:sldId id="260" r:id="rId6"/>
    <p:sldId id="283" r:id="rId7"/>
    <p:sldId id="261" r:id="rId8"/>
    <p:sldId id="262" r:id="rId9"/>
    <p:sldId id="263" r:id="rId10"/>
    <p:sldId id="264" r:id="rId11"/>
    <p:sldId id="284" r:id="rId12"/>
    <p:sldId id="265" r:id="rId13"/>
    <p:sldId id="266" r:id="rId14"/>
    <p:sldId id="282" r:id="rId15"/>
    <p:sldId id="267" r:id="rId16"/>
    <p:sldId id="285" r:id="rId17"/>
    <p:sldId id="268" r:id="rId18"/>
    <p:sldId id="269" r:id="rId19"/>
    <p:sldId id="271" r:id="rId20"/>
    <p:sldId id="272" r:id="rId21"/>
    <p:sldId id="286" r:id="rId22"/>
    <p:sldId id="273" r:id="rId23"/>
    <p:sldId id="274" r:id="rId24"/>
    <p:sldId id="275" r:id="rId25"/>
    <p:sldId id="277" r:id="rId26"/>
    <p:sldId id="279" r:id="rId27"/>
    <p:sldId id="278" r:id="rId28"/>
    <p:sldId id="280" r:id="rId29"/>
    <p:sldId id="287"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76" d="100"/>
          <a:sy n="76" d="100"/>
        </p:scale>
        <p:origin x="132" y="8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6A1D0F4-F64F-4FDD-91E7-3827B986DDA5}" type="datetimeFigureOut">
              <a:rPr lang="en-US" smtClean="0"/>
              <a:t>11/10/2015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578D344F-65BC-4A00-9D00-708FF9E693BF}" type="slidenum">
              <a:rPr lang="en-US" smtClean="0"/>
              <a:t>‹#›</a:t>
            </a:fld>
            <a:endParaRPr lang="en-US"/>
          </a:p>
        </p:txBody>
      </p:sp>
    </p:spTree>
    <p:extLst>
      <p:ext uri="{BB962C8B-B14F-4D97-AF65-F5344CB8AC3E}">
        <p14:creationId xmlns:p14="http://schemas.microsoft.com/office/powerpoint/2010/main" val="1381009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68A866F3-0408-40CF-8632-C5BC509E8B54}" type="datetimeFigureOut">
              <a:rPr lang="en-US" smtClean="0"/>
              <a:t>11/10/2015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429A9FD-23B1-45CA-B93E-12091B188774}" type="slidenum">
              <a:rPr lang="en-US" smtClean="0"/>
              <a:t>‹#›</a:t>
            </a:fld>
            <a:endParaRPr lang="en-US"/>
          </a:p>
        </p:txBody>
      </p:sp>
    </p:spTree>
    <p:extLst>
      <p:ext uri="{BB962C8B-B14F-4D97-AF65-F5344CB8AC3E}">
        <p14:creationId xmlns:p14="http://schemas.microsoft.com/office/powerpoint/2010/main" val="2498891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429A9FD-23B1-45CA-B93E-12091B188774}" type="slidenum">
              <a:rPr lang="en-US" smtClean="0"/>
              <a:t>1</a:t>
            </a:fld>
            <a:endParaRPr lang="en-US"/>
          </a:p>
        </p:txBody>
      </p:sp>
    </p:spTree>
    <p:extLst>
      <p:ext uri="{BB962C8B-B14F-4D97-AF65-F5344CB8AC3E}">
        <p14:creationId xmlns:p14="http://schemas.microsoft.com/office/powerpoint/2010/main" val="2755980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E346769-7328-4E45-BE10-AF47834C5976}" type="datetime1">
              <a:rPr lang="en-US" smtClean="0"/>
              <a:t>11/10/2015</a:t>
            </a:fld>
            <a:endParaRPr lang="en-US"/>
          </a:p>
        </p:txBody>
      </p:sp>
      <p:sp>
        <p:nvSpPr>
          <p:cNvPr id="19" name="Footer Placeholder 18"/>
          <p:cNvSpPr>
            <a:spLocks noGrp="1"/>
          </p:cNvSpPr>
          <p:nvPr>
            <p:ph type="ftr" sz="quarter" idx="11"/>
          </p:nvPr>
        </p:nvSpPr>
        <p:spPr/>
        <p:txBody>
          <a:bodyPr/>
          <a:lstStyle/>
          <a:p>
            <a:r>
              <a:rPr lang="en-US" smtClean="0"/>
              <a:t>Copyright  © eNestEgg Press, LLC.</a:t>
            </a:r>
            <a:endParaRPr lang="en-US"/>
          </a:p>
        </p:txBody>
      </p:sp>
      <p:sp>
        <p:nvSpPr>
          <p:cNvPr id="27" name="Slide Number Placeholder 26"/>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67384053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0DAB89-C359-4C06-9EFE-3E27B694F998}" type="datetime1">
              <a:rPr lang="en-US" smtClean="0"/>
              <a:t>11/10/2015</a:t>
            </a:fld>
            <a:endParaRPr lang="en-US"/>
          </a:p>
        </p:txBody>
      </p:sp>
      <p:sp>
        <p:nvSpPr>
          <p:cNvPr id="5" name="Footer Placeholder 4"/>
          <p:cNvSpPr>
            <a:spLocks noGrp="1"/>
          </p:cNvSpPr>
          <p:nvPr>
            <p:ph type="ftr" sz="quarter" idx="11"/>
          </p:nvPr>
        </p:nvSpPr>
        <p:spPr/>
        <p:txBody>
          <a:bodyPr/>
          <a:lstStyle/>
          <a:p>
            <a:r>
              <a:rPr lang="en-US" smtClean="0"/>
              <a:t>Copyright  © eNestEgg Press, LLC.</a:t>
            </a:r>
            <a:endParaRPr lang="en-US"/>
          </a:p>
        </p:txBody>
      </p:sp>
      <p:sp>
        <p:nvSpPr>
          <p:cNvPr id="6" name="Slide Number Placeholder 5"/>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4157884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D4A97D8-60B1-496A-A095-38A70C397B80}" type="datetime1">
              <a:rPr lang="en-US" smtClean="0"/>
              <a:t>11/10/2015</a:t>
            </a:fld>
            <a:endParaRPr lang="en-US"/>
          </a:p>
        </p:txBody>
      </p:sp>
      <p:sp>
        <p:nvSpPr>
          <p:cNvPr id="5" name="Footer Placeholder 4"/>
          <p:cNvSpPr>
            <a:spLocks noGrp="1"/>
          </p:cNvSpPr>
          <p:nvPr>
            <p:ph type="ftr" sz="quarter" idx="11"/>
          </p:nvPr>
        </p:nvSpPr>
        <p:spPr/>
        <p:txBody>
          <a:bodyPr/>
          <a:lstStyle/>
          <a:p>
            <a:r>
              <a:rPr lang="en-US" smtClean="0"/>
              <a:t>Copyright  © eNestEgg Press, LLC.</a:t>
            </a:r>
            <a:endParaRPr lang="en-US"/>
          </a:p>
        </p:txBody>
      </p:sp>
      <p:sp>
        <p:nvSpPr>
          <p:cNvPr id="6" name="Slide Number Placeholder 5"/>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1715453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C4048C0-B2DC-4ED8-BB12-63376822AA3E}" type="datetime1">
              <a:rPr lang="en-US" smtClean="0"/>
              <a:t>11/10/2015</a:t>
            </a:fld>
            <a:endParaRPr lang="en-US"/>
          </a:p>
        </p:txBody>
      </p:sp>
      <p:sp>
        <p:nvSpPr>
          <p:cNvPr id="5" name="Footer Placeholder 4"/>
          <p:cNvSpPr>
            <a:spLocks noGrp="1"/>
          </p:cNvSpPr>
          <p:nvPr>
            <p:ph type="ftr" sz="quarter" idx="11"/>
          </p:nvPr>
        </p:nvSpPr>
        <p:spPr/>
        <p:txBody>
          <a:bodyPr/>
          <a:lstStyle/>
          <a:p>
            <a:r>
              <a:rPr lang="en-US" smtClean="0"/>
              <a:t>Copyright  © eNestEgg Press, LLC.</a:t>
            </a:r>
            <a:endParaRPr lang="en-US"/>
          </a:p>
        </p:txBody>
      </p:sp>
      <p:sp>
        <p:nvSpPr>
          <p:cNvPr id="6" name="Slide Number Placeholder 5"/>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3781372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2B13050-5B03-4077-B5BA-7A99157AC413}" type="datetime1">
              <a:rPr lang="en-US" smtClean="0"/>
              <a:t>11/10/2015</a:t>
            </a:fld>
            <a:endParaRPr lang="en-US"/>
          </a:p>
        </p:txBody>
      </p:sp>
      <p:sp>
        <p:nvSpPr>
          <p:cNvPr id="5" name="Footer Placeholder 4"/>
          <p:cNvSpPr>
            <a:spLocks noGrp="1"/>
          </p:cNvSpPr>
          <p:nvPr>
            <p:ph type="ftr" sz="quarter" idx="11"/>
          </p:nvPr>
        </p:nvSpPr>
        <p:spPr/>
        <p:txBody>
          <a:bodyPr/>
          <a:lstStyle/>
          <a:p>
            <a:r>
              <a:rPr lang="en-US" smtClean="0"/>
              <a:t>Copyright  © eNestEgg Press, LLC.</a:t>
            </a:r>
            <a:endParaRPr lang="en-US"/>
          </a:p>
        </p:txBody>
      </p:sp>
      <p:sp>
        <p:nvSpPr>
          <p:cNvPr id="6" name="Slide Number Placeholder 5"/>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422764370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490AA1F-CDD0-4BC2-88E6-DDF85A5323D2}" type="datetime1">
              <a:rPr lang="en-US" smtClean="0"/>
              <a:t>11/10/2015</a:t>
            </a:fld>
            <a:endParaRPr lang="en-US"/>
          </a:p>
        </p:txBody>
      </p:sp>
      <p:sp>
        <p:nvSpPr>
          <p:cNvPr id="6" name="Footer Placeholder 5"/>
          <p:cNvSpPr>
            <a:spLocks noGrp="1"/>
          </p:cNvSpPr>
          <p:nvPr>
            <p:ph type="ftr" sz="quarter" idx="11"/>
          </p:nvPr>
        </p:nvSpPr>
        <p:spPr/>
        <p:txBody>
          <a:bodyPr/>
          <a:lstStyle/>
          <a:p>
            <a:r>
              <a:rPr lang="en-US" smtClean="0"/>
              <a:t>Copyright  © eNestEgg Press, LLC.</a:t>
            </a:r>
            <a:endParaRPr lang="en-US"/>
          </a:p>
        </p:txBody>
      </p:sp>
      <p:sp>
        <p:nvSpPr>
          <p:cNvPr id="7" name="Slide Number Placeholder 6"/>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55571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C41D1C4-5DC4-4875-889C-10E7138DB953}" type="datetime1">
              <a:rPr lang="en-US" smtClean="0"/>
              <a:t>11/10/2015</a:t>
            </a:fld>
            <a:endParaRPr lang="en-US"/>
          </a:p>
        </p:txBody>
      </p:sp>
      <p:sp>
        <p:nvSpPr>
          <p:cNvPr id="8" name="Footer Placeholder 7"/>
          <p:cNvSpPr>
            <a:spLocks noGrp="1"/>
          </p:cNvSpPr>
          <p:nvPr>
            <p:ph type="ftr" sz="quarter" idx="11"/>
          </p:nvPr>
        </p:nvSpPr>
        <p:spPr/>
        <p:txBody>
          <a:bodyPr/>
          <a:lstStyle/>
          <a:p>
            <a:r>
              <a:rPr lang="en-US" smtClean="0"/>
              <a:t>Copyright  © eNestEgg Press, LLC.</a:t>
            </a:r>
            <a:endParaRPr lang="en-US"/>
          </a:p>
        </p:txBody>
      </p:sp>
      <p:sp>
        <p:nvSpPr>
          <p:cNvPr id="9" name="Slide Number Placeholder 8"/>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972246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5EF8B00-FEE5-43D5-B8FE-FAD3CF798948}" type="datetime1">
              <a:rPr lang="en-US" smtClean="0"/>
              <a:t>11/10/2015</a:t>
            </a:fld>
            <a:endParaRPr lang="en-US"/>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
        <p:nvSpPr>
          <p:cNvPr id="5" name="Slide Number Placeholder 4"/>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3397698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05E9D-41CD-4AB9-9FC6-9F86B9C71C37}" type="datetime1">
              <a:rPr lang="en-US" smtClean="0"/>
              <a:t>11/10/2015</a:t>
            </a:fld>
            <a:endParaRPr lang="en-US"/>
          </a:p>
        </p:txBody>
      </p:sp>
      <p:sp>
        <p:nvSpPr>
          <p:cNvPr id="3" name="Footer Placeholder 2"/>
          <p:cNvSpPr>
            <a:spLocks noGrp="1"/>
          </p:cNvSpPr>
          <p:nvPr>
            <p:ph type="ftr" sz="quarter" idx="11"/>
          </p:nvPr>
        </p:nvSpPr>
        <p:spPr/>
        <p:txBody>
          <a:bodyPr/>
          <a:lstStyle/>
          <a:p>
            <a:r>
              <a:rPr lang="en-US" smtClean="0"/>
              <a:t>Copyright  © eNestEgg Press, LLC.</a:t>
            </a:r>
            <a:endParaRPr lang="en-US"/>
          </a:p>
        </p:txBody>
      </p:sp>
      <p:sp>
        <p:nvSpPr>
          <p:cNvPr id="4" name="Slide Number Placeholder 3"/>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1616847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0155CB5-B967-44C7-8E71-610818E9E983}" type="datetime1">
              <a:rPr lang="en-US" smtClean="0"/>
              <a:t>11/10/2015</a:t>
            </a:fld>
            <a:endParaRPr lang="en-US"/>
          </a:p>
        </p:txBody>
      </p:sp>
      <p:sp>
        <p:nvSpPr>
          <p:cNvPr id="6" name="Footer Placeholder 5"/>
          <p:cNvSpPr>
            <a:spLocks noGrp="1"/>
          </p:cNvSpPr>
          <p:nvPr>
            <p:ph type="ftr" sz="quarter" idx="11"/>
          </p:nvPr>
        </p:nvSpPr>
        <p:spPr/>
        <p:txBody>
          <a:bodyPr/>
          <a:lstStyle/>
          <a:p>
            <a:r>
              <a:rPr lang="en-US" smtClean="0"/>
              <a:t>Copyright  © eNestEgg Press, LLC.</a:t>
            </a:r>
            <a:endParaRPr lang="en-US"/>
          </a:p>
        </p:txBody>
      </p:sp>
      <p:sp>
        <p:nvSpPr>
          <p:cNvPr id="7" name="Slide Number Placeholder 6"/>
          <p:cNvSpPr>
            <a:spLocks noGrp="1"/>
          </p:cNvSpPr>
          <p:nvPr>
            <p:ph type="sldNum" sz="quarter" idx="12"/>
          </p:nvPr>
        </p:nvSpPr>
        <p:spPr/>
        <p:txBody>
          <a:bodyPr/>
          <a:lstStyle/>
          <a:p>
            <a:fld id="{32C66BBB-9F55-4DD9-A8F5-F5D03EF7CC67}" type="slidenum">
              <a:rPr lang="en-US" smtClean="0"/>
              <a:t>‹#›</a:t>
            </a:fld>
            <a:endParaRPr lang="en-US"/>
          </a:p>
        </p:txBody>
      </p:sp>
    </p:spTree>
    <p:extLst>
      <p:ext uri="{BB962C8B-B14F-4D97-AF65-F5344CB8AC3E}">
        <p14:creationId xmlns:p14="http://schemas.microsoft.com/office/powerpoint/2010/main" val="300448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8E17791-013F-41A9-A80B-E8E614130E7C}" type="datetime1">
              <a:rPr lang="en-US" smtClean="0"/>
              <a:t>11/10/2015</a:t>
            </a:fld>
            <a:endParaRPr lang="en-US"/>
          </a:p>
        </p:txBody>
      </p:sp>
      <p:sp>
        <p:nvSpPr>
          <p:cNvPr id="6" name="Footer Placeholder 5"/>
          <p:cNvSpPr>
            <a:spLocks noGrp="1"/>
          </p:cNvSpPr>
          <p:nvPr>
            <p:ph type="ftr" sz="quarter" idx="11"/>
          </p:nvPr>
        </p:nvSpPr>
        <p:spPr/>
        <p:txBody>
          <a:bodyPr/>
          <a:lstStyle/>
          <a:p>
            <a:r>
              <a:rPr lang="en-US" smtClean="0"/>
              <a:t>Copyright  © eNestEgg Press, LLC.</a:t>
            </a:r>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32C66BBB-9F55-4DD9-A8F5-F5D03EF7CC67}"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756673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AE9DC39-B405-4E1C-A7D2-AA7159DE6119}" type="datetime1">
              <a:rPr lang="en-US" smtClean="0"/>
              <a:t>11/10/2015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Copyright  © eNestEgg Press, LLC.</a:t>
            </a:r>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2C66BBB-9F55-4DD9-A8F5-F5D03EF7CC67}"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2585918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I12vBb59K1M" TargetMode="External"/><Relationship Id="rId2" Type="http://schemas.openxmlformats.org/officeDocument/2006/relationships/hyperlink" Target="../MODULE%204-PFS/Personal%20Cash%20Flow%20Statement.doc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Cs68LudCZaw"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cultofmoney.com/2014/01/15/5-tips-to-successfully-track-your-spendin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forbes.com/sites/learnvest/2013/09/19/a-peek-at-my-paycheck-how-3-households-allocate-their-earning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psychologytoday.com/blog/ulterior-motives/201003/setting-mental-budgets-means-self-contro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3qv9_T3v-cQ"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forbes.com/sites/learnvest/2014/01/14/the-all-cash-diet-3-stories-of-financial-reinvention/" TargetMode="External"/><Relationship Id="rId2" Type="http://schemas.openxmlformats.org/officeDocument/2006/relationships/hyperlink" Target="https://www.youtube.com/watch?v=9CXLPJjxqpI&amp;hd=1" TargetMode="External"/><Relationship Id="rId1" Type="http://schemas.openxmlformats.org/officeDocument/2006/relationships/slideLayout" Target="../slideLayouts/slideLayout2.xml"/><Relationship Id="rId4" Type="http://schemas.openxmlformats.org/officeDocument/2006/relationships/hyperlink" Target="http://www.thenational.ae/business/on-the-money/embark-on-a-cash-diet-for-a-truly-healthy-figure" TargetMode="External"/></Relationships>
</file>

<file path=ppt/slides/_rels/slide25.xml.rels><?xml version="1.0" encoding="UTF-8" standalone="yes"?>
<Relationships xmlns="http://schemas.openxmlformats.org/package/2006/relationships"><Relationship Id="rId2" Type="http://schemas.openxmlformats.org/officeDocument/2006/relationships/hyperlink" Target="http://www.ourfreakingbudget.com/best-personal-finance-apps-2014/"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moneyfor20s.about.com/od/studentloans/tp/working_in_college.ht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dailyfinance.com/2010/07/13/10-products-to-always-buy-generic/"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symNbzvSRS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Hnf5BRh5bdg" TargetMode="External"/><Relationship Id="rId2" Type="http://schemas.openxmlformats.org/officeDocument/2006/relationships/hyperlink" Target="https://www.youtube.com/watch?v=Ww4_nBSWm_o"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time_continue=4&amp;v=hkSLQTaR_sQ"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t>Module __ </a:t>
            </a:r>
            <a:br>
              <a:rPr lang="en-US" sz="6000" dirty="0" smtClean="0"/>
            </a:br>
            <a:r>
              <a:rPr lang="en-US" sz="6000" dirty="0" smtClean="0"/>
              <a:t>Budgeting</a:t>
            </a:r>
            <a:endParaRPr lang="en-US" sz="6000" dirty="0"/>
          </a:p>
        </p:txBody>
      </p:sp>
      <p:sp>
        <p:nvSpPr>
          <p:cNvPr id="3" name="Subtitle 2"/>
          <p:cNvSpPr>
            <a:spLocks noGrp="1"/>
          </p:cNvSpPr>
          <p:nvPr>
            <p:ph type="subTitle" idx="1"/>
          </p:nvPr>
        </p:nvSpPr>
        <p:spPr>
          <a:xfrm>
            <a:off x="711200" y="3228536"/>
            <a:ext cx="10468864" cy="1752600"/>
          </a:xfrm>
        </p:spPr>
        <p:txBody>
          <a:bodyPr/>
          <a:lstStyle/>
          <a:p>
            <a:r>
              <a:rPr lang="en-US" i="1" dirty="0"/>
              <a:t>"</a:t>
            </a:r>
            <a:r>
              <a:rPr lang="en-US" b="1" i="1" dirty="0"/>
              <a:t>The budget is God.</a:t>
            </a:r>
            <a:r>
              <a:rPr lang="en-US" i="1" dirty="0"/>
              <a:t>" </a:t>
            </a:r>
            <a:endParaRPr lang="en-US" i="1" dirty="0" smtClean="0"/>
          </a:p>
          <a:p>
            <a:r>
              <a:rPr lang="en-US" b="1" i="1" dirty="0"/>
              <a:t>-</a:t>
            </a:r>
            <a:r>
              <a:rPr lang="en-US" b="1" i="1" dirty="0" smtClean="0"/>
              <a:t>Slogan </a:t>
            </a:r>
            <a:r>
              <a:rPr lang="en-US" b="1" i="1" dirty="0"/>
              <a:t>at </a:t>
            </a:r>
            <a:r>
              <a:rPr lang="en-US" b="1" i="1" dirty="0" err="1" smtClean="0"/>
              <a:t>Topcom</a:t>
            </a:r>
            <a:endParaRPr lang="en-US" b="1" i="1"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161943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700" y="272288"/>
            <a:ext cx="10972800" cy="1143000"/>
          </a:xfrm>
        </p:spPr>
        <p:txBody>
          <a:bodyPr>
            <a:normAutofit/>
          </a:bodyPr>
          <a:lstStyle/>
          <a:p>
            <a:r>
              <a:rPr lang="en-US" sz="5400" b="1" dirty="0" smtClean="0"/>
              <a:t>Budgeting </a:t>
            </a:r>
            <a:r>
              <a:rPr lang="en-US" sz="5400" b="1" dirty="0" smtClean="0"/>
              <a:t>Process</a:t>
            </a:r>
            <a:endParaRPr lang="en-US" sz="5400" b="1" dirty="0"/>
          </a:p>
        </p:txBody>
      </p:sp>
      <p:sp>
        <p:nvSpPr>
          <p:cNvPr id="3" name="Content Placeholder 2"/>
          <p:cNvSpPr>
            <a:spLocks noGrp="1"/>
          </p:cNvSpPr>
          <p:nvPr>
            <p:ph idx="1"/>
          </p:nvPr>
        </p:nvSpPr>
        <p:spPr>
          <a:xfrm>
            <a:off x="520700" y="1651000"/>
            <a:ext cx="10972800" cy="4152900"/>
          </a:xfrm>
        </p:spPr>
        <p:txBody>
          <a:bodyPr>
            <a:normAutofit fontScale="92500" lnSpcReduction="10000"/>
          </a:bodyPr>
          <a:lstStyle/>
          <a:p>
            <a:pPr marL="0" lvl="0" indent="0">
              <a:buNone/>
            </a:pPr>
            <a:r>
              <a:rPr lang="en-US" sz="4000" dirty="0" smtClean="0"/>
              <a:t>4.  Budget </a:t>
            </a:r>
            <a:r>
              <a:rPr lang="en-US" sz="4000" dirty="0"/>
              <a:t>for Fixed Expenses-   </a:t>
            </a:r>
            <a:endParaRPr lang="en-US" sz="4000" dirty="0" smtClean="0"/>
          </a:p>
          <a:p>
            <a:endParaRPr lang="en-US" sz="1000" dirty="0" smtClean="0">
              <a:effectLst/>
            </a:endParaRPr>
          </a:p>
          <a:p>
            <a:pPr lvl="1"/>
            <a:r>
              <a:rPr lang="en-US" sz="2800" dirty="0" smtClean="0"/>
              <a:t>Remember the </a:t>
            </a:r>
            <a:r>
              <a:rPr lang="en-US" sz="2800" dirty="0" smtClean="0">
                <a:hlinkClick r:id="rId2" action="ppaction://hlinkfile"/>
              </a:rPr>
              <a:t>Cash Flow Statement </a:t>
            </a:r>
            <a:r>
              <a:rPr lang="en-US" sz="2800" dirty="0" smtClean="0"/>
              <a:t>from Module 4.  The concept of fixed and variable expenses are very similar what you'll deal with when making a budget.  </a:t>
            </a:r>
          </a:p>
          <a:p>
            <a:pPr lvl="1"/>
            <a:r>
              <a:rPr lang="en-US" sz="2800" dirty="0" smtClean="0"/>
              <a:t>Attempting </a:t>
            </a:r>
            <a:r>
              <a:rPr lang="en-US" sz="2800" dirty="0"/>
              <a:t>to decrease the cost of your fixed expenses can often mean a significant lifestyle change.  </a:t>
            </a:r>
          </a:p>
          <a:p>
            <a:pPr lvl="2"/>
            <a:r>
              <a:rPr lang="en-US" sz="2800" dirty="0" smtClean="0"/>
              <a:t>Moving into a smaller house or </a:t>
            </a:r>
            <a:r>
              <a:rPr lang="en-US" sz="2800" dirty="0"/>
              <a:t>a</a:t>
            </a:r>
            <a:r>
              <a:rPr lang="en-US" sz="2800" dirty="0" smtClean="0"/>
              <a:t>partment</a:t>
            </a:r>
          </a:p>
          <a:p>
            <a:pPr lvl="2"/>
            <a:r>
              <a:rPr lang="en-US" sz="2800" dirty="0" smtClean="0"/>
              <a:t>Driving a more affordable </a:t>
            </a:r>
            <a:r>
              <a:rPr lang="en-US" sz="2800" dirty="0" smtClean="0"/>
              <a:t>car</a:t>
            </a:r>
          </a:p>
          <a:p>
            <a:pPr lvl="2"/>
            <a:r>
              <a:rPr lang="en-US" sz="2800" dirty="0" smtClean="0"/>
              <a:t>YouTube Video: </a:t>
            </a:r>
            <a:r>
              <a:rPr lang="en-US" sz="2800" dirty="0" smtClean="0">
                <a:hlinkClick r:id="rId3"/>
              </a:rPr>
              <a:t>Fixed Expenses</a:t>
            </a:r>
            <a:endParaRPr lang="en-US" sz="2800" dirty="0" smtClean="0"/>
          </a:p>
          <a:p>
            <a:pPr lvl="2"/>
            <a:endParaRPr lang="en-US"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4010348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755215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5580"/>
            <a:ext cx="10972800" cy="1143000"/>
          </a:xfrm>
        </p:spPr>
        <p:txBody>
          <a:bodyPr>
            <a:normAutofit/>
          </a:bodyPr>
          <a:lstStyle/>
          <a:p>
            <a:r>
              <a:rPr lang="en-US" sz="5400" b="1" dirty="0" smtClean="0"/>
              <a:t>Budgeting </a:t>
            </a:r>
            <a:r>
              <a:rPr lang="en-US" sz="5400" b="1" dirty="0" smtClean="0"/>
              <a:t>Process</a:t>
            </a:r>
            <a:endParaRPr lang="en-US" sz="5400" b="1" dirty="0"/>
          </a:p>
        </p:txBody>
      </p:sp>
      <p:sp>
        <p:nvSpPr>
          <p:cNvPr id="3" name="Content Placeholder 2"/>
          <p:cNvSpPr>
            <a:spLocks noGrp="1"/>
          </p:cNvSpPr>
          <p:nvPr>
            <p:ph idx="1"/>
          </p:nvPr>
        </p:nvSpPr>
        <p:spPr>
          <a:xfrm>
            <a:off x="609600" y="1698526"/>
            <a:ext cx="10972800" cy="4081462"/>
          </a:xfrm>
        </p:spPr>
        <p:txBody>
          <a:bodyPr>
            <a:normAutofit lnSpcReduction="10000"/>
          </a:bodyPr>
          <a:lstStyle/>
          <a:p>
            <a:pPr marL="0" indent="0">
              <a:buNone/>
            </a:pPr>
            <a:r>
              <a:rPr lang="en-US" sz="4000" dirty="0" smtClean="0"/>
              <a:t>5.</a:t>
            </a:r>
            <a:r>
              <a:rPr lang="en-US" sz="4000" dirty="0"/>
              <a:t> Budget for Variable </a:t>
            </a:r>
            <a:r>
              <a:rPr lang="en-US" sz="4000" dirty="0" smtClean="0"/>
              <a:t>Expenses</a:t>
            </a:r>
          </a:p>
          <a:p>
            <a:pPr lvl="1"/>
            <a:r>
              <a:rPr lang="en-US" sz="2800" dirty="0" smtClean="0"/>
              <a:t>Variable expenses are </a:t>
            </a:r>
            <a:r>
              <a:rPr lang="en-US" sz="2800" dirty="0"/>
              <a:t>harder to estimate than fixed expenses and </a:t>
            </a:r>
            <a:r>
              <a:rPr lang="en-US" sz="2800" dirty="0" smtClean="0"/>
              <a:t>change from month to month</a:t>
            </a:r>
            <a:endParaRPr lang="en-US" sz="2800" dirty="0"/>
          </a:p>
          <a:p>
            <a:pPr lvl="1"/>
            <a:r>
              <a:rPr lang="en-US" sz="2800" dirty="0"/>
              <a:t>Variable costs represent both discretionary </a:t>
            </a:r>
            <a:r>
              <a:rPr lang="en-US" sz="2800" dirty="0" smtClean="0"/>
              <a:t>(wants) and necessary (needs) </a:t>
            </a:r>
            <a:r>
              <a:rPr lang="en-US" sz="2800" dirty="0"/>
              <a:t>expenditures.  </a:t>
            </a:r>
          </a:p>
          <a:p>
            <a:pPr lvl="1"/>
            <a:r>
              <a:rPr lang="en-US" sz="2800" dirty="0"/>
              <a:t>Variable costs are </a:t>
            </a:r>
            <a:r>
              <a:rPr lang="en-US" sz="2800" dirty="0" smtClean="0"/>
              <a:t>of difficult </a:t>
            </a:r>
            <a:r>
              <a:rPr lang="en-US" sz="2800" dirty="0"/>
              <a:t>expenses to cut back </a:t>
            </a:r>
            <a:r>
              <a:rPr lang="en-US" sz="2800" dirty="0" smtClean="0"/>
              <a:t>on as well.  </a:t>
            </a:r>
            <a:r>
              <a:rPr lang="en-US" sz="2800" dirty="0"/>
              <a:t>Saving on variable expenses </a:t>
            </a:r>
            <a:r>
              <a:rPr lang="en-US" sz="2800" dirty="0" smtClean="0"/>
              <a:t>requires </a:t>
            </a:r>
            <a:r>
              <a:rPr lang="en-US" sz="2800" dirty="0"/>
              <a:t>daily </a:t>
            </a:r>
            <a:r>
              <a:rPr lang="en-US" sz="2800" dirty="0" smtClean="0"/>
              <a:t>commitment and discipline.  </a:t>
            </a:r>
            <a:endParaRPr lang="en-US" sz="2800" dirty="0"/>
          </a:p>
          <a:p>
            <a:pPr lvl="1"/>
            <a:r>
              <a:rPr lang="en-US" dirty="0" smtClean="0"/>
              <a:t>YouTube Video: </a:t>
            </a:r>
            <a:r>
              <a:rPr lang="en-US" dirty="0" smtClean="0">
                <a:hlinkClick r:id="rId2"/>
              </a:rPr>
              <a:t>Variable Expenses</a:t>
            </a:r>
            <a:endParaRPr lang="en-US" dirty="0"/>
          </a:p>
        </p:txBody>
      </p:sp>
      <p:sp>
        <p:nvSpPr>
          <p:cNvPr id="5" name="Footer Placeholder 4"/>
          <p:cNvSpPr>
            <a:spLocks noGrp="1"/>
          </p:cNvSpPr>
          <p:nvPr>
            <p:ph type="ftr" sz="quarter" idx="11"/>
          </p:nvPr>
        </p:nvSpPr>
        <p:spPr/>
        <p:txBody>
          <a:bodyPr/>
          <a:lstStyle/>
          <a:p>
            <a:r>
              <a:rPr lang="en-US" dirty="0" smtClean="0"/>
              <a:t>Copyright  © </a:t>
            </a:r>
            <a:r>
              <a:rPr lang="en-US" dirty="0" err="1" smtClean="0"/>
              <a:t>eNestEgg</a:t>
            </a:r>
            <a:r>
              <a:rPr lang="en-US" dirty="0" smtClean="0"/>
              <a:t> Press, LLC.</a:t>
            </a:r>
            <a:endParaRPr lang="en-US" dirty="0"/>
          </a:p>
        </p:txBody>
      </p:sp>
    </p:spTree>
    <p:extLst>
      <p:ext uri="{BB962C8B-B14F-4D97-AF65-F5344CB8AC3E}">
        <p14:creationId xmlns:p14="http://schemas.microsoft.com/office/powerpoint/2010/main" val="629131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700" y="348488"/>
            <a:ext cx="10972800" cy="1143000"/>
          </a:xfrm>
        </p:spPr>
        <p:txBody>
          <a:bodyPr>
            <a:normAutofit/>
          </a:bodyPr>
          <a:lstStyle/>
          <a:p>
            <a:r>
              <a:rPr lang="en-US" sz="5400" b="1" dirty="0" smtClean="0"/>
              <a:t>Budgeting </a:t>
            </a:r>
            <a:r>
              <a:rPr lang="en-US" sz="5400" b="1" dirty="0" smtClean="0"/>
              <a:t>Process</a:t>
            </a:r>
            <a:endParaRPr lang="en-US" sz="5400" b="1" dirty="0"/>
          </a:p>
        </p:txBody>
      </p:sp>
      <p:sp>
        <p:nvSpPr>
          <p:cNvPr id="3" name="Content Placeholder 2"/>
          <p:cNvSpPr>
            <a:spLocks noGrp="1"/>
          </p:cNvSpPr>
          <p:nvPr>
            <p:ph idx="1"/>
          </p:nvPr>
        </p:nvSpPr>
        <p:spPr>
          <a:xfrm>
            <a:off x="520700" y="1812926"/>
            <a:ext cx="10972800" cy="4543425"/>
          </a:xfrm>
        </p:spPr>
        <p:txBody>
          <a:bodyPr>
            <a:normAutofit/>
          </a:bodyPr>
          <a:lstStyle/>
          <a:p>
            <a:pPr marL="0" lvl="0" indent="0">
              <a:buNone/>
            </a:pPr>
            <a:r>
              <a:rPr lang="en-US" sz="4000" dirty="0" smtClean="0"/>
              <a:t>6.  Record all your </a:t>
            </a:r>
            <a:r>
              <a:rPr lang="en-US" sz="4000" dirty="0" smtClean="0"/>
              <a:t>Expenses</a:t>
            </a:r>
            <a:endParaRPr lang="en-US" sz="4000" dirty="0" smtClean="0"/>
          </a:p>
          <a:p>
            <a:pPr lvl="1"/>
            <a:r>
              <a:rPr lang="en-US" sz="2800" dirty="0" smtClean="0"/>
              <a:t>A budget is </a:t>
            </a:r>
            <a:r>
              <a:rPr lang="en-US" sz="2800" dirty="0" smtClean="0"/>
              <a:t>helpful if you track </a:t>
            </a:r>
            <a:r>
              <a:rPr lang="en-US" sz="2800" dirty="0" smtClean="0"/>
              <a:t>your spending.   Recording expenses needs to be done weekly at least, many people will track spending on a daily basis.  </a:t>
            </a:r>
            <a:endParaRPr lang="en-US" sz="2800" dirty="0" smtClean="0"/>
          </a:p>
          <a:p>
            <a:pPr lvl="1"/>
            <a:endParaRPr lang="en-US" sz="2800" dirty="0"/>
          </a:p>
          <a:p>
            <a:pPr lvl="1"/>
            <a:r>
              <a:rPr lang="en-US" sz="2800" dirty="0" smtClean="0"/>
              <a:t>Reading: </a:t>
            </a:r>
            <a:r>
              <a:rPr lang="en-US" sz="2800" dirty="0" smtClean="0">
                <a:hlinkClick r:id="rId2"/>
              </a:rPr>
              <a:t>5 Tips to Successfully Track Your Spending </a:t>
            </a:r>
            <a:r>
              <a:rPr lang="en-US" sz="2800" dirty="0" smtClean="0"/>
              <a:t> (Cult of Money)</a:t>
            </a:r>
            <a:endParaRPr lang="en-US" sz="2800"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717012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Budget Variances</a:t>
            </a:r>
            <a:endParaRPr lang="en-US" sz="5400" b="1" dirty="0"/>
          </a:p>
        </p:txBody>
      </p:sp>
      <p:sp>
        <p:nvSpPr>
          <p:cNvPr id="3" name="Content Placeholder 2"/>
          <p:cNvSpPr>
            <a:spLocks noGrp="1"/>
          </p:cNvSpPr>
          <p:nvPr>
            <p:ph idx="1"/>
          </p:nvPr>
        </p:nvSpPr>
        <p:spPr>
          <a:xfrm>
            <a:off x="609600" y="2171700"/>
            <a:ext cx="10972800" cy="4152900"/>
          </a:xfrm>
        </p:spPr>
        <p:txBody>
          <a:bodyPr/>
          <a:lstStyle/>
          <a:p>
            <a:pPr marL="274320" lvl="2" indent="-274320">
              <a:buClr>
                <a:schemeClr val="accent3"/>
              </a:buClr>
              <a:buSzPct val="95000"/>
            </a:pPr>
            <a:r>
              <a:rPr lang="en-US" sz="3600" dirty="0"/>
              <a:t>Your </a:t>
            </a:r>
            <a:r>
              <a:rPr lang="en-US" sz="3600" b="1" dirty="0"/>
              <a:t>BUDGET VARIANCE </a:t>
            </a:r>
            <a:r>
              <a:rPr lang="en-US" sz="3600" dirty="0"/>
              <a:t>will show the difference between your planned spending and what your actual spending.  </a:t>
            </a:r>
            <a:endParaRPr lang="en-US" sz="3600" dirty="0" smtClean="0"/>
          </a:p>
          <a:p>
            <a:pPr marL="274320" lvl="2" indent="-274320">
              <a:buClr>
                <a:schemeClr val="accent3"/>
              </a:buClr>
              <a:buSzPct val="95000"/>
            </a:pPr>
            <a:endParaRPr lang="en-US" sz="1050" dirty="0"/>
          </a:p>
          <a:p>
            <a:pPr marL="0" lvl="2" indent="0">
              <a:buClr>
                <a:schemeClr val="accent3"/>
              </a:buClr>
              <a:buSzPct val="95000"/>
              <a:buNone/>
            </a:pPr>
            <a:r>
              <a:rPr lang="en-US" sz="2800" dirty="0" smtClean="0"/>
              <a:t>Example:</a:t>
            </a:r>
          </a:p>
          <a:p>
            <a:pPr marL="274320" lvl="2" indent="-274320">
              <a:buClr>
                <a:schemeClr val="accent3"/>
              </a:buClr>
              <a:buSzPct val="95000"/>
            </a:pPr>
            <a:r>
              <a:rPr lang="en-US" sz="2800" dirty="0" smtClean="0"/>
              <a:t>If you budget $100 for groceries a month and you end up spending $135 then your variance for the month is $35 more than you budgeted. </a:t>
            </a:r>
            <a:endParaRPr lang="en-US" sz="2800"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828835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7171"/>
            <a:ext cx="10972800" cy="1143000"/>
          </a:xfrm>
        </p:spPr>
        <p:txBody>
          <a:bodyPr>
            <a:normAutofit/>
          </a:bodyPr>
          <a:lstStyle/>
          <a:p>
            <a:r>
              <a:rPr lang="en-US" sz="5400" b="1" dirty="0" smtClean="0"/>
              <a:t>Budgeting </a:t>
            </a:r>
            <a:r>
              <a:rPr lang="en-US" sz="5400" b="1" dirty="0" smtClean="0"/>
              <a:t>Process</a:t>
            </a:r>
            <a:endParaRPr lang="en-US" sz="5400" b="1" dirty="0"/>
          </a:p>
        </p:txBody>
      </p:sp>
      <p:sp>
        <p:nvSpPr>
          <p:cNvPr id="3" name="Content Placeholder 2"/>
          <p:cNvSpPr>
            <a:spLocks noGrp="1"/>
          </p:cNvSpPr>
          <p:nvPr>
            <p:ph idx="1"/>
          </p:nvPr>
        </p:nvSpPr>
        <p:spPr>
          <a:xfrm>
            <a:off x="609600" y="1672273"/>
            <a:ext cx="10972800" cy="4371975"/>
          </a:xfrm>
        </p:spPr>
        <p:txBody>
          <a:bodyPr>
            <a:normAutofit/>
          </a:bodyPr>
          <a:lstStyle/>
          <a:p>
            <a:pPr marL="0" lvl="0" indent="0">
              <a:buNone/>
            </a:pPr>
            <a:r>
              <a:rPr lang="en-US" sz="4000" dirty="0" smtClean="0"/>
              <a:t>7. </a:t>
            </a:r>
            <a:r>
              <a:rPr lang="en-US" sz="4000" dirty="0"/>
              <a:t>Review and </a:t>
            </a:r>
            <a:r>
              <a:rPr lang="en-US" sz="4000" dirty="0" smtClean="0"/>
              <a:t>revision</a:t>
            </a:r>
            <a:endParaRPr lang="en-US" sz="4000" dirty="0"/>
          </a:p>
          <a:p>
            <a:pPr lvl="1"/>
            <a:r>
              <a:rPr lang="en-US" sz="2800" dirty="0"/>
              <a:t>Review your financial progress</a:t>
            </a:r>
          </a:p>
          <a:p>
            <a:pPr lvl="1"/>
            <a:r>
              <a:rPr lang="en-US" sz="2800" dirty="0"/>
              <a:t>Revise your goals and budgeting allocations.</a:t>
            </a:r>
          </a:p>
          <a:p>
            <a:pPr lvl="1"/>
            <a:r>
              <a:rPr lang="en-US" sz="2800" dirty="0"/>
              <a:t>Needs to be done at least monthly as your financial conditions and allocations are constantly changing, whether it be for the better or worse</a:t>
            </a:r>
            <a:r>
              <a:rPr lang="en-US" sz="2800" dirty="0" smtClean="0"/>
              <a:t>.  </a:t>
            </a:r>
            <a:r>
              <a:rPr lang="en-US" sz="2800" dirty="0" smtClean="0"/>
              <a:t>Particularly </a:t>
            </a:r>
            <a:r>
              <a:rPr lang="en-US" sz="2800" dirty="0" smtClean="0"/>
              <a:t>needs to be done after significant life changes (having a kid, change in employment, receiving an inheritance, etc</a:t>
            </a:r>
            <a:r>
              <a:rPr lang="en-US" sz="2800" dirty="0" smtClean="0"/>
              <a:t>.)</a:t>
            </a: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81975" y="995680"/>
            <a:ext cx="3400425" cy="1616044"/>
          </a:xfrm>
          <a:prstGeom prst="rect">
            <a:avLst/>
          </a:prstGeom>
        </p:spPr>
      </p:pic>
      <p:sp>
        <p:nvSpPr>
          <p:cNvPr id="5" name="Footer Placeholder 4"/>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529786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612518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0" y="259588"/>
            <a:ext cx="10972800" cy="1143000"/>
          </a:xfrm>
        </p:spPr>
        <p:txBody>
          <a:bodyPr>
            <a:normAutofit/>
          </a:bodyPr>
          <a:lstStyle/>
          <a:p>
            <a:r>
              <a:rPr lang="en-US" sz="5400" b="1" dirty="0" smtClean="0"/>
              <a:t>Budget- Rules of Thumb</a:t>
            </a:r>
            <a:endParaRPr lang="en-US" sz="5400" b="1" dirty="0"/>
          </a:p>
        </p:txBody>
      </p:sp>
      <p:sp>
        <p:nvSpPr>
          <p:cNvPr id="3" name="Content Placeholder 2"/>
          <p:cNvSpPr>
            <a:spLocks noGrp="1"/>
          </p:cNvSpPr>
          <p:nvPr>
            <p:ph idx="1"/>
          </p:nvPr>
        </p:nvSpPr>
        <p:spPr>
          <a:xfrm>
            <a:off x="635000" y="1579562"/>
            <a:ext cx="10972800" cy="4110037"/>
          </a:xfrm>
        </p:spPr>
        <p:txBody>
          <a:bodyPr>
            <a:normAutofit/>
          </a:bodyPr>
          <a:lstStyle/>
          <a:p>
            <a:pPr lvl="0"/>
            <a:r>
              <a:rPr lang="en-US" sz="3200" dirty="0"/>
              <a:t>Keep it simple. </a:t>
            </a:r>
            <a:r>
              <a:rPr lang="en-US" sz="3200" dirty="0"/>
              <a:t>The clearer and easier it is for to you understand your budget the more helpful it will be</a:t>
            </a:r>
            <a:r>
              <a:rPr lang="en-US" sz="3200" dirty="0" smtClean="0"/>
              <a:t>.</a:t>
            </a:r>
            <a:endParaRPr lang="en-US" sz="3200" dirty="0"/>
          </a:p>
          <a:p>
            <a:pPr lvl="0"/>
            <a:r>
              <a:rPr lang="en-US" sz="3200" dirty="0"/>
              <a:t>Stick to your budget as closely as possible.  </a:t>
            </a:r>
          </a:p>
          <a:p>
            <a:pPr lvl="0"/>
            <a:r>
              <a:rPr lang="en-US" sz="3200" dirty="0"/>
              <a:t>Watch out for inflation.  Don’t start using pay increases and other financial windfalls until you know you’re ahead of inflation.</a:t>
            </a:r>
          </a:p>
          <a:p>
            <a:pPr lvl="0"/>
            <a:r>
              <a:rPr lang="en-US" sz="3200" dirty="0"/>
              <a:t>Watch out for luxuries disguised as necessities.  </a:t>
            </a:r>
            <a:endParaRPr lang="en-US" sz="3200" dirty="0" smtClean="0"/>
          </a:p>
          <a:p>
            <a:pPr marL="0" indent="0">
              <a:buNone/>
            </a:pP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844538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100" y="196088"/>
            <a:ext cx="10972800" cy="1143000"/>
          </a:xfrm>
        </p:spPr>
        <p:txBody>
          <a:bodyPr>
            <a:normAutofit/>
          </a:bodyPr>
          <a:lstStyle/>
          <a:p>
            <a:pPr lvl="0"/>
            <a:r>
              <a:rPr lang="en-US" sz="5400" b="1" dirty="0" smtClean="0"/>
              <a:t>Law of Large Numbers</a:t>
            </a:r>
            <a:endParaRPr lang="en-US" sz="5400" b="1" dirty="0"/>
          </a:p>
        </p:txBody>
      </p:sp>
      <p:sp>
        <p:nvSpPr>
          <p:cNvPr id="3" name="Content Placeholder 2"/>
          <p:cNvSpPr>
            <a:spLocks noGrp="1"/>
          </p:cNvSpPr>
          <p:nvPr>
            <p:ph idx="1"/>
          </p:nvPr>
        </p:nvSpPr>
        <p:spPr>
          <a:xfrm>
            <a:off x="457200" y="1472184"/>
            <a:ext cx="10972800" cy="4751070"/>
          </a:xfrm>
        </p:spPr>
        <p:txBody>
          <a:bodyPr>
            <a:noAutofit/>
          </a:bodyPr>
          <a:lstStyle/>
          <a:p>
            <a:pPr marL="228600" lvl="1">
              <a:spcBef>
                <a:spcPts val="1000"/>
              </a:spcBef>
            </a:pPr>
            <a:r>
              <a:rPr lang="en-US" sz="3200" dirty="0"/>
              <a:t>You may be looking at two apartments.  One is $150 a month more than the other, and it fits you a little bit better.  That’s really not that much, right?  THAT’S </a:t>
            </a:r>
            <a:r>
              <a:rPr lang="en-US" sz="3200" b="1" dirty="0"/>
              <a:t>$1800 A YEAR!  </a:t>
            </a:r>
            <a:r>
              <a:rPr lang="en-US" sz="3200" dirty="0"/>
              <a:t>When it comes to making decisions on large budgeted purchases it’s always best to think of it in terms of</a:t>
            </a:r>
            <a:r>
              <a:rPr lang="en-US" sz="3200" b="1" dirty="0"/>
              <a:t> yearly, not monthly</a:t>
            </a:r>
            <a:r>
              <a:rPr lang="en-US" sz="3200" dirty="0"/>
              <a:t> costs.  </a:t>
            </a:r>
            <a:endParaRPr lang="en-US" sz="3200" dirty="0" smtClean="0"/>
          </a:p>
          <a:p>
            <a:pPr marL="228600" lvl="1">
              <a:spcBef>
                <a:spcPts val="1000"/>
              </a:spcBef>
            </a:pPr>
            <a:r>
              <a:rPr lang="en-US" sz="3200" dirty="0" smtClean="0"/>
              <a:t>A $475 car payment doesn’t sound horrendous, but think of it as </a:t>
            </a:r>
            <a:r>
              <a:rPr lang="en-US" sz="3200" b="1" dirty="0" smtClean="0"/>
              <a:t>$</a:t>
            </a:r>
            <a:r>
              <a:rPr lang="en-US" sz="3200" b="1" dirty="0" smtClean="0"/>
              <a:t>5700 </a:t>
            </a:r>
            <a:r>
              <a:rPr lang="en-US" sz="3200" b="1" dirty="0" smtClean="0"/>
              <a:t>a year!!  </a:t>
            </a:r>
            <a:r>
              <a:rPr lang="en-US" sz="3200" dirty="0" smtClean="0"/>
              <a:t>If you purchased a car with a $300 payment you would pay $3600, </a:t>
            </a:r>
            <a:r>
              <a:rPr lang="en-US" sz="3200" b="1" dirty="0" smtClean="0"/>
              <a:t>saving $2100 a year!</a:t>
            </a:r>
            <a:endParaRPr lang="en-US" sz="32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923514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700" y="208788"/>
            <a:ext cx="10972800" cy="1143000"/>
          </a:xfrm>
        </p:spPr>
        <p:txBody>
          <a:bodyPr>
            <a:normAutofit/>
          </a:bodyPr>
          <a:lstStyle/>
          <a:p>
            <a:r>
              <a:rPr lang="en-US" sz="5400" b="1" dirty="0" smtClean="0"/>
              <a:t>Budget Allocations</a:t>
            </a:r>
            <a:endParaRPr lang="en-US" sz="5400" b="1" dirty="0"/>
          </a:p>
        </p:txBody>
      </p:sp>
      <p:sp>
        <p:nvSpPr>
          <p:cNvPr id="3" name="Content Placeholder 2"/>
          <p:cNvSpPr>
            <a:spLocks noGrp="1"/>
          </p:cNvSpPr>
          <p:nvPr>
            <p:ph idx="1"/>
          </p:nvPr>
        </p:nvSpPr>
        <p:spPr>
          <a:xfrm>
            <a:off x="520700" y="1454150"/>
            <a:ext cx="10972800" cy="4210050"/>
          </a:xfrm>
        </p:spPr>
        <p:txBody>
          <a:bodyPr>
            <a:normAutofit fontScale="85000" lnSpcReduction="20000"/>
          </a:bodyPr>
          <a:lstStyle/>
          <a:p>
            <a:r>
              <a:rPr lang="en-US" sz="3200" dirty="0"/>
              <a:t>We didn’t actually overspend our budget. The allocation simply fell short of our expenditure.” </a:t>
            </a:r>
          </a:p>
          <a:p>
            <a:pPr marL="0" indent="0">
              <a:buNone/>
            </a:pPr>
            <a:r>
              <a:rPr lang="en-US" sz="2800" dirty="0"/>
              <a:t>	</a:t>
            </a:r>
            <a:r>
              <a:rPr lang="en-US" sz="2400" dirty="0"/>
              <a:t>-Keith </a:t>
            </a:r>
            <a:r>
              <a:rPr lang="en-US" sz="2400" dirty="0" smtClean="0"/>
              <a:t>Davis</a:t>
            </a:r>
            <a:endParaRPr lang="en-US" sz="3200" dirty="0" smtClean="0"/>
          </a:p>
          <a:p>
            <a:r>
              <a:rPr lang="en-US" sz="3200" dirty="0"/>
              <a:t>What works for one person may ruin another.  You must provide enough to cover your necessities.  Your budget allocations will be determined by your income, life situation, and values. </a:t>
            </a:r>
          </a:p>
          <a:p>
            <a:r>
              <a:rPr lang="en-US" sz="3200" dirty="0"/>
              <a:t>In addition, budget allocations are estimates. These are the typical after tax budget allocations of Americans.  Notice the differences for stages in life</a:t>
            </a:r>
            <a:r>
              <a:rPr lang="en-US" sz="3200" dirty="0" smtClean="0"/>
              <a:t>.</a:t>
            </a:r>
          </a:p>
          <a:p>
            <a:r>
              <a:rPr lang="en-US" sz="3200" dirty="0" smtClean="0"/>
              <a:t>Reading: </a:t>
            </a:r>
            <a:r>
              <a:rPr lang="en-US" sz="3200" dirty="0" smtClean="0">
                <a:hlinkClick r:id="rId2"/>
              </a:rPr>
              <a:t>A Peek at My Paycheck: How 3 Households Allocate Their Earnings </a:t>
            </a:r>
            <a:r>
              <a:rPr lang="en-US" sz="3200" dirty="0" smtClean="0"/>
              <a:t>(Source: Forbes)</a:t>
            </a:r>
            <a:endParaRPr lang="en-US" sz="3200" dirty="0"/>
          </a:p>
        </p:txBody>
      </p:sp>
      <p:sp>
        <p:nvSpPr>
          <p:cNvPr id="4" name="Footer Placeholder 3"/>
          <p:cNvSpPr>
            <a:spLocks noGrp="1"/>
          </p:cNvSpPr>
          <p:nvPr>
            <p:ph type="ftr" sz="quarter" idx="11"/>
          </p:nvPr>
        </p:nvSpPr>
        <p:spPr>
          <a:xfrm>
            <a:off x="3517900" y="6343651"/>
            <a:ext cx="4470400" cy="365125"/>
          </a:xfrm>
        </p:spPr>
        <p:txBody>
          <a:bodyPr/>
          <a:lstStyle/>
          <a:p>
            <a:r>
              <a:rPr lang="en-US" smtClean="0"/>
              <a:t>Copyright  © eNestEgg Press, LLC.</a:t>
            </a:r>
            <a:endParaRPr lang="en-US"/>
          </a:p>
        </p:txBody>
      </p:sp>
    </p:spTree>
    <p:extLst>
      <p:ext uri="{BB962C8B-B14F-4D97-AF65-F5344CB8AC3E}">
        <p14:creationId xmlns:p14="http://schemas.microsoft.com/office/powerpoint/2010/main" val="454089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39000"/>
          </a:xfrm>
        </p:spPr>
        <p:txBody>
          <a:bodyPr>
            <a:normAutofit/>
          </a:bodyPr>
          <a:lstStyle/>
          <a:p>
            <a:r>
              <a:rPr lang="en-US" sz="5400" b="1" dirty="0" smtClean="0"/>
              <a:t>Learning Objectives</a:t>
            </a:r>
            <a:endParaRPr lang="en-US" sz="5400" b="1" dirty="0"/>
          </a:p>
        </p:txBody>
      </p:sp>
      <p:sp>
        <p:nvSpPr>
          <p:cNvPr id="3" name="Content Placeholder 2"/>
          <p:cNvSpPr>
            <a:spLocks noGrp="1"/>
          </p:cNvSpPr>
          <p:nvPr>
            <p:ph idx="1"/>
          </p:nvPr>
        </p:nvSpPr>
        <p:spPr>
          <a:xfrm>
            <a:off x="609600" y="2071688"/>
            <a:ext cx="10972800" cy="4252912"/>
          </a:xfrm>
        </p:spPr>
        <p:txBody>
          <a:bodyPr/>
          <a:lstStyle/>
          <a:p>
            <a:pPr lvl="0"/>
            <a:r>
              <a:rPr lang="en-US" sz="3600" dirty="0">
                <a:latin typeface="+mj-lt"/>
              </a:rPr>
              <a:t>Learn how to create and implement a personal budget.</a:t>
            </a:r>
          </a:p>
          <a:p>
            <a:pPr lvl="0"/>
            <a:r>
              <a:rPr lang="en-US" sz="3600" dirty="0">
                <a:latin typeface="+mj-lt"/>
              </a:rPr>
              <a:t>Utilize all personal financial statements for your financial goals.</a:t>
            </a:r>
          </a:p>
          <a:p>
            <a:pPr lvl="0"/>
            <a:r>
              <a:rPr lang="en-US" sz="3600" dirty="0">
                <a:latin typeface="+mj-lt"/>
              </a:rPr>
              <a:t>Learn about the different types of budgeting systems</a:t>
            </a:r>
            <a:r>
              <a:rPr lang="en-US" sz="3300" b="1" dirty="0">
                <a:latin typeface="+mj-lt"/>
              </a:rPr>
              <a:t>.</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42893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A successful budget needs to be:</a:t>
            </a:r>
            <a:endParaRPr lang="en-US" sz="5400" b="1" dirty="0"/>
          </a:p>
        </p:txBody>
      </p:sp>
      <p:sp>
        <p:nvSpPr>
          <p:cNvPr id="3" name="Content Placeholder 2"/>
          <p:cNvSpPr>
            <a:spLocks noGrp="1"/>
          </p:cNvSpPr>
          <p:nvPr>
            <p:ph idx="1"/>
          </p:nvPr>
        </p:nvSpPr>
        <p:spPr/>
        <p:txBody>
          <a:bodyPr>
            <a:normAutofit lnSpcReduction="10000"/>
          </a:bodyPr>
          <a:lstStyle/>
          <a:p>
            <a:r>
              <a:rPr lang="en-US" b="1" dirty="0"/>
              <a:t>Well prepared:</a:t>
            </a:r>
            <a:r>
              <a:rPr lang="en-US" dirty="0"/>
              <a:t> Take the time and effort to create a quality budget.  Throwing something </a:t>
            </a:r>
            <a:r>
              <a:rPr lang="en-US" dirty="0" smtClean="0"/>
              <a:t>inadequate </a:t>
            </a:r>
            <a:r>
              <a:rPr lang="en-US" dirty="0"/>
              <a:t>together and </a:t>
            </a:r>
            <a:r>
              <a:rPr lang="en-US" dirty="0" smtClean="0"/>
              <a:t>forgetting about it does </a:t>
            </a:r>
            <a:r>
              <a:rPr lang="en-US" dirty="0"/>
              <a:t>you no good.</a:t>
            </a:r>
          </a:p>
          <a:p>
            <a:r>
              <a:rPr lang="en-US" b="1" dirty="0"/>
              <a:t>Practical:</a:t>
            </a:r>
            <a:r>
              <a:rPr lang="en-US" dirty="0"/>
              <a:t> Don’t lie to yourself.  If you are attending college you most likely can’t expect to drive a luxury car.  Enjoy life, but be mindful of living within your means.</a:t>
            </a:r>
          </a:p>
          <a:p>
            <a:r>
              <a:rPr lang="en-US" b="1" dirty="0"/>
              <a:t>Flexible:</a:t>
            </a:r>
            <a:r>
              <a:rPr lang="en-US" dirty="0"/>
              <a:t> Give yourself a little wiggle room.  No one plans on getting sick or having their car break down.  You must prepare for inevitable unexpected expenses.</a:t>
            </a:r>
          </a:p>
          <a:p>
            <a:r>
              <a:rPr lang="en-US" b="1" dirty="0"/>
              <a:t>Clear &amp; Committed:</a:t>
            </a:r>
            <a:r>
              <a:rPr lang="en-US" dirty="0"/>
              <a:t>  You must commit to your budget.  Preparing a spending plan does nothing for you if you don’t stick to it.  Write it down.  </a:t>
            </a:r>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423408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4</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41838829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97688"/>
            <a:ext cx="10972800" cy="1143000"/>
          </a:xfrm>
        </p:spPr>
        <p:txBody>
          <a:bodyPr>
            <a:normAutofit/>
          </a:bodyPr>
          <a:lstStyle/>
          <a:p>
            <a:r>
              <a:rPr lang="en-US" sz="5400" b="1" dirty="0" smtClean="0"/>
              <a:t>Budgeting Systems- Mental Budget</a:t>
            </a:r>
            <a:endParaRPr lang="en-US" sz="5400" b="1" dirty="0"/>
          </a:p>
        </p:txBody>
      </p:sp>
      <p:sp>
        <p:nvSpPr>
          <p:cNvPr id="3" name="Content Placeholder 2"/>
          <p:cNvSpPr>
            <a:spLocks noGrp="1"/>
          </p:cNvSpPr>
          <p:nvPr>
            <p:ph idx="1"/>
          </p:nvPr>
        </p:nvSpPr>
        <p:spPr>
          <a:xfrm>
            <a:off x="609600" y="2143124"/>
            <a:ext cx="10972800" cy="4181475"/>
          </a:xfrm>
        </p:spPr>
        <p:txBody>
          <a:bodyPr>
            <a:normAutofit/>
          </a:bodyPr>
          <a:lstStyle/>
          <a:p>
            <a:pPr marL="228600" lvl="1">
              <a:spcBef>
                <a:spcPts val="1000"/>
              </a:spcBef>
            </a:pPr>
            <a:r>
              <a:rPr lang="en-US" sz="2600" dirty="0"/>
              <a:t>Most suitable when the financial responsibilities and resources of a person are fairly limited.  </a:t>
            </a:r>
          </a:p>
          <a:p>
            <a:pPr marL="228600" lvl="1">
              <a:spcBef>
                <a:spcPts val="1000"/>
              </a:spcBef>
            </a:pPr>
            <a:r>
              <a:rPr lang="en-US" sz="2600" dirty="0"/>
              <a:t>Must be extremely disciplined in order for it to function appropriately. </a:t>
            </a:r>
            <a:endParaRPr lang="en-US" sz="2600" dirty="0" smtClean="0"/>
          </a:p>
          <a:p>
            <a:pPr marL="228600" lvl="1">
              <a:spcBef>
                <a:spcPts val="1000"/>
              </a:spcBef>
            </a:pPr>
            <a:r>
              <a:rPr lang="en-US" sz="2600" dirty="0" smtClean="0"/>
              <a:t>Reading: </a:t>
            </a:r>
            <a:r>
              <a:rPr lang="en-US" sz="2600" dirty="0" smtClean="0">
                <a:hlinkClick r:id="rId2"/>
              </a:rPr>
              <a:t>Setting Mental Budgets as  Mean of Self-Control </a:t>
            </a:r>
            <a:r>
              <a:rPr lang="en-US" sz="2600" dirty="0" smtClean="0"/>
              <a:t/>
            </a:r>
            <a:br>
              <a:rPr lang="en-US" sz="2600" dirty="0" smtClean="0"/>
            </a:br>
            <a:r>
              <a:rPr lang="en-US" sz="2600" dirty="0" smtClean="0"/>
              <a:t>(Source: Psychology Today)</a:t>
            </a:r>
            <a:endParaRPr lang="en-US" sz="2600" dirty="0" smtClean="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4134820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Budgeting Systems- Physical Budget</a:t>
            </a:r>
            <a:endParaRPr lang="en-US" sz="5400" b="1" dirty="0"/>
          </a:p>
        </p:txBody>
      </p:sp>
      <p:sp>
        <p:nvSpPr>
          <p:cNvPr id="3" name="Content Placeholder 2"/>
          <p:cNvSpPr>
            <a:spLocks noGrp="1"/>
          </p:cNvSpPr>
          <p:nvPr>
            <p:ph idx="1"/>
          </p:nvPr>
        </p:nvSpPr>
        <p:spPr/>
        <p:txBody>
          <a:bodyPr>
            <a:normAutofit/>
          </a:bodyPr>
          <a:lstStyle/>
          <a:p>
            <a:pPr marL="0" lvl="0" indent="0">
              <a:buNone/>
            </a:pPr>
            <a:r>
              <a:rPr lang="en-US" sz="4000" dirty="0"/>
              <a:t>Physical </a:t>
            </a:r>
            <a:r>
              <a:rPr lang="en-US" sz="4000" dirty="0" smtClean="0"/>
              <a:t>Budget</a:t>
            </a:r>
            <a:endParaRPr lang="en-US" sz="4000" dirty="0"/>
          </a:p>
          <a:p>
            <a:pPr lvl="1"/>
            <a:r>
              <a:rPr lang="en-US" sz="3200" dirty="0"/>
              <a:t>Uses envelopes, folders and containers to organize.</a:t>
            </a:r>
          </a:p>
          <a:p>
            <a:r>
              <a:rPr lang="en-US" sz="3200" dirty="0" smtClean="0"/>
              <a:t>Example: </a:t>
            </a:r>
            <a:r>
              <a:rPr lang="en-US" sz="3200" dirty="0"/>
              <a:t>placing your rent for next month into an envelope so that you will not spend it and not touching it until you pay your rent</a:t>
            </a:r>
            <a:r>
              <a:rPr lang="en-US" sz="3200" dirty="0" smtClean="0"/>
              <a:t>.</a:t>
            </a:r>
          </a:p>
          <a:p>
            <a:r>
              <a:rPr lang="en-US" dirty="0" smtClean="0"/>
              <a:t>YouTube: </a:t>
            </a:r>
            <a:r>
              <a:rPr lang="en-US" dirty="0" smtClean="0">
                <a:hlinkClick r:id="rId2"/>
              </a:rPr>
              <a:t>Envelope Budgeting System </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111570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43000"/>
          </a:xfrm>
        </p:spPr>
        <p:txBody>
          <a:bodyPr>
            <a:normAutofit/>
          </a:bodyPr>
          <a:lstStyle/>
          <a:p>
            <a:r>
              <a:rPr lang="en-US" sz="5400" b="1" dirty="0" smtClean="0"/>
              <a:t>Physical Budgeting and the Cash Diet</a:t>
            </a:r>
            <a:endParaRPr lang="en-US" sz="5400" b="1" dirty="0"/>
          </a:p>
        </p:txBody>
      </p:sp>
      <p:sp>
        <p:nvSpPr>
          <p:cNvPr id="3" name="Content Placeholder 2"/>
          <p:cNvSpPr>
            <a:spLocks noGrp="1"/>
          </p:cNvSpPr>
          <p:nvPr>
            <p:ph idx="1"/>
          </p:nvPr>
        </p:nvSpPr>
        <p:spPr>
          <a:xfrm>
            <a:off x="609600" y="1637507"/>
            <a:ext cx="10972800" cy="4529136"/>
          </a:xfrm>
        </p:spPr>
        <p:txBody>
          <a:bodyPr>
            <a:normAutofit fontScale="85000" lnSpcReduction="20000"/>
          </a:bodyPr>
          <a:lstStyle/>
          <a:p>
            <a:r>
              <a:rPr lang="en-US" sz="2800" dirty="0"/>
              <a:t>A physical budget system is often used in conjunction with what is called a </a:t>
            </a:r>
            <a:r>
              <a:rPr lang="en-US" sz="2800" b="1" dirty="0"/>
              <a:t>CASH DIET.  </a:t>
            </a:r>
            <a:r>
              <a:rPr lang="en-US" sz="2800" dirty="0"/>
              <a:t>In the </a:t>
            </a:r>
            <a:r>
              <a:rPr lang="en-US" sz="2800" b="1" dirty="0"/>
              <a:t>CASH DIET </a:t>
            </a:r>
            <a:r>
              <a:rPr lang="en-US" sz="2800" dirty="0"/>
              <a:t>system neither debit nor credit cards are used for any purchases whatsoever.  This system works well for some people for several reasons. </a:t>
            </a:r>
            <a:r>
              <a:rPr lang="en-US" sz="2800" dirty="0">
                <a:hlinkClick r:id="rId2"/>
              </a:rPr>
              <a:t>https://</a:t>
            </a:r>
            <a:r>
              <a:rPr lang="en-US" sz="2800" dirty="0" smtClean="0">
                <a:hlinkClick r:id="rId2"/>
              </a:rPr>
              <a:t>www.youtube.com/watch?v=9CXLPJjxqpI&amp;hd=1</a:t>
            </a:r>
            <a:r>
              <a:rPr lang="en-US" sz="2800" dirty="0" smtClean="0"/>
              <a:t>     (decent video, maybe cut down)</a:t>
            </a:r>
            <a:endParaRPr lang="en-US" sz="2800" dirty="0"/>
          </a:p>
          <a:p>
            <a:pPr lvl="1"/>
            <a:r>
              <a:rPr lang="en-US" sz="2800" dirty="0"/>
              <a:t>Using only cash can keep you from overspending.  If you only have $50, you can only spend $50.  </a:t>
            </a:r>
          </a:p>
          <a:p>
            <a:pPr lvl="1"/>
            <a:r>
              <a:rPr lang="en-US" sz="2800" dirty="0"/>
              <a:t>Certain people find they evaluate their purchases more when using cash as opposed to a debit or credit card</a:t>
            </a:r>
            <a:r>
              <a:rPr lang="en-US" sz="2800" dirty="0" smtClean="0"/>
              <a:t>.</a:t>
            </a:r>
          </a:p>
          <a:p>
            <a:pPr lvl="1"/>
            <a:r>
              <a:rPr lang="en-US" sz="2800" dirty="0" smtClean="0"/>
              <a:t>Reading: </a:t>
            </a:r>
            <a:r>
              <a:rPr lang="en-US" sz="2800" dirty="0" smtClean="0">
                <a:hlinkClick r:id="rId3"/>
              </a:rPr>
              <a:t>The All-Cash Diet: 3 Stories of Financial Reinvention </a:t>
            </a:r>
            <a:r>
              <a:rPr lang="en-US" sz="2800" dirty="0" smtClean="0"/>
              <a:t>(</a:t>
            </a:r>
            <a:r>
              <a:rPr lang="en-US" sz="2800" i="1" dirty="0" smtClean="0"/>
              <a:t>Source: Forbes)</a:t>
            </a:r>
          </a:p>
          <a:p>
            <a:pPr lvl="1"/>
            <a:r>
              <a:rPr lang="en-US" sz="2800" dirty="0" smtClean="0"/>
              <a:t>Reading: </a:t>
            </a:r>
            <a:r>
              <a:rPr lang="en-US" sz="2800" dirty="0" smtClean="0">
                <a:hlinkClick r:id="rId4"/>
              </a:rPr>
              <a:t>Embark on a Cash Diet for a Truly Health Figure </a:t>
            </a:r>
            <a:r>
              <a:rPr lang="en-US" sz="2800" dirty="0" smtClean="0"/>
              <a:t>(</a:t>
            </a:r>
            <a:r>
              <a:rPr lang="en-US" sz="2800" i="1" dirty="0" smtClean="0"/>
              <a:t>Source: The National Business)</a:t>
            </a:r>
            <a:endParaRPr lang="en-US" sz="2800" i="1" dirty="0" smtClean="0"/>
          </a:p>
          <a:p>
            <a:pPr marL="978408" lvl="3" indent="0">
              <a:buNone/>
            </a:pPr>
            <a:endParaRPr lang="en-US" sz="2400" dirty="0" smtClean="0"/>
          </a:p>
          <a:p>
            <a:pPr lvl="1"/>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4711932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034" y="704088"/>
            <a:ext cx="11530616" cy="1884566"/>
          </a:xfrm>
        </p:spPr>
        <p:txBody>
          <a:bodyPr>
            <a:noAutofit/>
          </a:bodyPr>
          <a:lstStyle/>
          <a:p>
            <a:r>
              <a:rPr lang="en-US" sz="5400" b="1" dirty="0" smtClean="0"/>
              <a:t>Budgeting Systems- Computerized Budget or Written Budget</a:t>
            </a:r>
            <a:endParaRPr lang="en-US" sz="5400" b="1" dirty="0"/>
          </a:p>
        </p:txBody>
      </p:sp>
      <p:sp>
        <p:nvSpPr>
          <p:cNvPr id="3" name="Content Placeholder 2"/>
          <p:cNvSpPr>
            <a:spLocks noGrp="1"/>
          </p:cNvSpPr>
          <p:nvPr>
            <p:ph idx="1"/>
          </p:nvPr>
        </p:nvSpPr>
        <p:spPr>
          <a:xfrm>
            <a:off x="128588" y="2859110"/>
            <a:ext cx="11453812" cy="3465489"/>
          </a:xfrm>
        </p:spPr>
        <p:txBody>
          <a:bodyPr/>
          <a:lstStyle/>
          <a:p>
            <a:pPr lvl="1"/>
            <a:r>
              <a:rPr lang="en-US" sz="2800" dirty="0" smtClean="0"/>
              <a:t>Using </a:t>
            </a:r>
            <a:r>
              <a:rPr lang="en-US" sz="2800" dirty="0"/>
              <a:t>spreadsheet and software </a:t>
            </a:r>
            <a:r>
              <a:rPr lang="en-US" sz="2800" dirty="0" smtClean="0"/>
              <a:t>can help you to  </a:t>
            </a:r>
            <a:r>
              <a:rPr lang="en-US" sz="2800" dirty="0"/>
              <a:t>create and implement your budget. </a:t>
            </a:r>
          </a:p>
          <a:p>
            <a:pPr lvl="1"/>
            <a:r>
              <a:rPr lang="en-US" sz="2800" dirty="0" smtClean="0"/>
              <a:t>Apps     </a:t>
            </a:r>
          </a:p>
          <a:p>
            <a:pPr lvl="1"/>
            <a:r>
              <a:rPr lang="en-US" sz="2800" dirty="0" smtClean="0"/>
              <a:t>Reading: </a:t>
            </a:r>
            <a:r>
              <a:rPr lang="en-US" sz="2800" dirty="0" smtClean="0">
                <a:hlinkClick r:id="rId2"/>
              </a:rPr>
              <a:t>Best Personal Finance Apps of 2014</a:t>
            </a:r>
            <a:r>
              <a:rPr lang="en-US" sz="2800" dirty="0" smtClean="0"/>
              <a:t> </a:t>
            </a:r>
            <a:r>
              <a:rPr lang="en-US" sz="2800" i="1" dirty="0" smtClean="0"/>
              <a:t>(Source: </a:t>
            </a:r>
            <a:r>
              <a:rPr lang="en-US" sz="2800" i="1" dirty="0" err="1" smtClean="0"/>
              <a:t>OurFreakingBudget</a:t>
            </a:r>
            <a:r>
              <a:rPr lang="en-US" sz="2800" i="1" dirty="0" smtClean="0"/>
              <a:t>)</a:t>
            </a:r>
            <a:endParaRPr lang="en-US" sz="2800" i="1" dirty="0" smtClean="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5417908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Time Budgeting</a:t>
            </a:r>
            <a:endParaRPr lang="en-US" sz="5400" b="1" dirty="0"/>
          </a:p>
        </p:txBody>
      </p:sp>
      <p:sp>
        <p:nvSpPr>
          <p:cNvPr id="3" name="Content Placeholder 2"/>
          <p:cNvSpPr>
            <a:spLocks noGrp="1"/>
          </p:cNvSpPr>
          <p:nvPr>
            <p:ph idx="1"/>
          </p:nvPr>
        </p:nvSpPr>
        <p:spPr/>
        <p:txBody>
          <a:bodyPr>
            <a:normAutofit fontScale="92500" lnSpcReduction="10000"/>
          </a:bodyPr>
          <a:lstStyle/>
          <a:p>
            <a:r>
              <a:rPr lang="en-US" dirty="0"/>
              <a:t>College is a time to learn and grow.  Just remember, every dollar you take out for a loan today will be substantially more years from now (remember the Time Value of Money).  Having a job while attending school is viable and often necessary for most students.  But how much should you work</a:t>
            </a:r>
            <a:r>
              <a:rPr lang="en-US" dirty="0" smtClean="0"/>
              <a:t>? How you should budget your time?</a:t>
            </a:r>
            <a:endParaRPr lang="en-US" dirty="0"/>
          </a:p>
          <a:p>
            <a:pPr lvl="1"/>
            <a:r>
              <a:rPr lang="en-US" dirty="0"/>
              <a:t>	</a:t>
            </a:r>
            <a:r>
              <a:rPr lang="en-US" b="1" dirty="0"/>
              <a:t>Employment hrs. per week = 50 – twice your credit hours</a:t>
            </a:r>
          </a:p>
          <a:p>
            <a:r>
              <a:rPr lang="en-US" dirty="0"/>
              <a:t>Ex. Crystal is taking a full schedule of 15 hours this semester.  She is wondering how many hours she can realistically work waiting tables?</a:t>
            </a:r>
          </a:p>
          <a:p>
            <a:pPr lvl="1"/>
            <a:r>
              <a:rPr lang="en-US" dirty="0"/>
              <a:t>Crystals hours = 50 – (15 x 2</a:t>
            </a:r>
            <a:r>
              <a:rPr lang="en-US" dirty="0" smtClean="0"/>
              <a:t>) = </a:t>
            </a:r>
            <a:r>
              <a:rPr lang="en-US" b="1" dirty="0"/>
              <a:t>20</a:t>
            </a:r>
            <a:endParaRPr lang="en-US" dirty="0"/>
          </a:p>
          <a:p>
            <a:r>
              <a:rPr lang="en-US" dirty="0"/>
              <a:t>Crystal should be able to wait tables for 20 hours a week while still having ample time for school and a social life.  </a:t>
            </a:r>
            <a:endParaRPr lang="en-US" dirty="0" smtClean="0"/>
          </a:p>
          <a:p>
            <a:r>
              <a:rPr lang="en-US" dirty="0" smtClean="0"/>
              <a:t>Reading: </a:t>
            </a:r>
            <a:r>
              <a:rPr lang="en-US" dirty="0" smtClean="0">
                <a:hlinkClick r:id="rId2"/>
              </a:rPr>
              <a:t>Can I work and Go to College </a:t>
            </a:r>
            <a:r>
              <a:rPr lang="en-US" dirty="0" smtClean="0"/>
              <a:t>(</a:t>
            </a:r>
            <a:r>
              <a:rPr lang="en-US" i="1" dirty="0" smtClean="0"/>
              <a:t>Source: </a:t>
            </a:r>
            <a:r>
              <a:rPr lang="en-US" i="1" dirty="0" err="1" smtClean="0"/>
              <a:t>Aboutmoney</a:t>
            </a:r>
            <a:r>
              <a:rPr lang="en-US" i="1" dirty="0" smtClean="0"/>
              <a:t>)</a:t>
            </a:r>
            <a:endParaRPr lang="en-US" i="1"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3714282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404050"/>
            <a:ext cx="10972800" cy="1143000"/>
          </a:xfrm>
        </p:spPr>
        <p:txBody>
          <a:bodyPr>
            <a:normAutofit/>
          </a:bodyPr>
          <a:lstStyle/>
          <a:p>
            <a:r>
              <a:rPr lang="en-US" sz="5400" b="1" dirty="0" smtClean="0"/>
              <a:t>Ways to Save- For Students</a:t>
            </a:r>
            <a:endParaRPr lang="en-US" sz="5400" dirty="0"/>
          </a:p>
        </p:txBody>
      </p:sp>
      <p:sp>
        <p:nvSpPr>
          <p:cNvPr id="3" name="Content Placeholder 2"/>
          <p:cNvSpPr>
            <a:spLocks noGrp="1"/>
          </p:cNvSpPr>
          <p:nvPr>
            <p:ph idx="1"/>
          </p:nvPr>
        </p:nvSpPr>
        <p:spPr>
          <a:xfrm>
            <a:off x="315913" y="1607242"/>
            <a:ext cx="11687175" cy="4688916"/>
          </a:xfrm>
        </p:spPr>
        <p:txBody>
          <a:bodyPr>
            <a:normAutofit fontScale="92500" lnSpcReduction="10000"/>
          </a:bodyPr>
          <a:lstStyle/>
          <a:p>
            <a:r>
              <a:rPr lang="en-US" sz="3000" dirty="0"/>
              <a:t>There are a million ways to save, here are just a few.</a:t>
            </a:r>
            <a:endParaRPr lang="en-US" sz="3000" dirty="0" smtClean="0"/>
          </a:p>
          <a:p>
            <a:r>
              <a:rPr lang="en-US" sz="3000" dirty="0" smtClean="0"/>
              <a:t>Hold off on bringing your car…at least at first, nearly all universities have a cheap or free public transportation system…plus-</a:t>
            </a:r>
          </a:p>
          <a:p>
            <a:pPr lvl="1"/>
            <a:r>
              <a:rPr lang="en-US" sz="2800" dirty="0" smtClean="0"/>
              <a:t>Insurance and parking costs</a:t>
            </a:r>
          </a:p>
          <a:p>
            <a:pPr lvl="1"/>
            <a:r>
              <a:rPr lang="en-US" sz="2800" dirty="0" smtClean="0"/>
              <a:t>Gas</a:t>
            </a:r>
          </a:p>
          <a:p>
            <a:pPr lvl="1"/>
            <a:r>
              <a:rPr lang="en-US" sz="2800" dirty="0" smtClean="0"/>
              <a:t>Upkeep and repair</a:t>
            </a:r>
          </a:p>
          <a:p>
            <a:r>
              <a:rPr lang="en-US" sz="3000" dirty="0" smtClean="0"/>
              <a:t>Take advantage of university amenities </a:t>
            </a:r>
          </a:p>
          <a:p>
            <a:pPr lvl="1"/>
            <a:r>
              <a:rPr lang="en-US" sz="2800" dirty="0" smtClean="0"/>
              <a:t>Ex.  Utilize the university gym you already pay for rather than getting a gym membership somewhere else.</a:t>
            </a:r>
          </a:p>
          <a:p>
            <a:pPr lvl="0"/>
            <a:r>
              <a:rPr lang="en-US" sz="3000" dirty="0"/>
              <a:t>Get a roommate:</a:t>
            </a:r>
          </a:p>
          <a:p>
            <a:pPr lvl="2"/>
            <a:r>
              <a:rPr lang="en-US" dirty="0" smtClean="0"/>
              <a:t>Do </a:t>
            </a:r>
            <a:r>
              <a:rPr lang="en-US" dirty="0"/>
              <a:t>you value your Privacy $2400 a </a:t>
            </a:r>
            <a:r>
              <a:rPr lang="en-US" dirty="0" smtClean="0"/>
              <a:t>year?</a:t>
            </a:r>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7516265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Ways to Save- For Students</a:t>
            </a:r>
            <a:endParaRPr lang="en-US" sz="5400" b="1" dirty="0"/>
          </a:p>
        </p:txBody>
      </p:sp>
      <p:sp>
        <p:nvSpPr>
          <p:cNvPr id="3" name="Content Placeholder 2"/>
          <p:cNvSpPr>
            <a:spLocks noGrp="1"/>
          </p:cNvSpPr>
          <p:nvPr>
            <p:ph idx="1"/>
          </p:nvPr>
        </p:nvSpPr>
        <p:spPr>
          <a:xfrm>
            <a:off x="609600" y="1970469"/>
            <a:ext cx="10972800" cy="4630356"/>
          </a:xfrm>
        </p:spPr>
        <p:txBody>
          <a:bodyPr>
            <a:normAutofit/>
          </a:bodyPr>
          <a:lstStyle/>
          <a:p>
            <a:pPr lvl="0"/>
            <a:r>
              <a:rPr lang="en-US" sz="4000" dirty="0"/>
              <a:t>Buy used products whenever you can. </a:t>
            </a:r>
          </a:p>
          <a:p>
            <a:pPr lvl="1"/>
            <a:r>
              <a:rPr lang="en-US" sz="2800" dirty="0"/>
              <a:t>Used products, such as </a:t>
            </a:r>
            <a:r>
              <a:rPr lang="en-US" sz="2800" dirty="0" smtClean="0"/>
              <a:t>furniture or automobiles, </a:t>
            </a:r>
            <a:r>
              <a:rPr lang="en-US" sz="2800" dirty="0"/>
              <a:t>generally costs a fraction of the price of buying it new.</a:t>
            </a:r>
          </a:p>
          <a:p>
            <a:pPr lvl="0"/>
            <a:endParaRPr lang="en-US" sz="800" dirty="0" smtClean="0"/>
          </a:p>
          <a:p>
            <a:pPr lvl="0"/>
            <a:r>
              <a:rPr lang="en-US" sz="4000" dirty="0" smtClean="0"/>
              <a:t>Buy </a:t>
            </a:r>
            <a:r>
              <a:rPr lang="en-US" sz="4000" dirty="0"/>
              <a:t>Generic </a:t>
            </a:r>
          </a:p>
          <a:p>
            <a:pPr lvl="1"/>
            <a:r>
              <a:rPr lang="en-US" sz="2800" dirty="0"/>
              <a:t>Many times there is little to no difference between generic and name brands your just paying for the label.  </a:t>
            </a:r>
            <a:endParaRPr lang="en-US" sz="2800" dirty="0" smtClean="0"/>
          </a:p>
          <a:p>
            <a:pPr lvl="1"/>
            <a:r>
              <a:rPr lang="en-US" sz="2800" dirty="0" smtClean="0"/>
              <a:t>Reading: </a:t>
            </a:r>
            <a:r>
              <a:rPr lang="en-US" sz="2800" dirty="0" smtClean="0">
                <a:hlinkClick r:id="rId2"/>
              </a:rPr>
              <a:t>10 Products to Always Buy Generic </a:t>
            </a:r>
            <a:r>
              <a:rPr lang="en-US" i="1" dirty="0" smtClean="0"/>
              <a:t>(Source: </a:t>
            </a:r>
            <a:r>
              <a:rPr lang="en-US" i="1" dirty="0" err="1" smtClean="0"/>
              <a:t>DailyFinance</a:t>
            </a:r>
            <a:r>
              <a:rPr lang="en-US" i="1" dirty="0" smtClean="0"/>
              <a:t>)</a:t>
            </a:r>
            <a:endParaRPr lang="en-US" sz="2800" i="1"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5207222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5</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062785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05105"/>
            <a:ext cx="10972800" cy="1143000"/>
          </a:xfrm>
        </p:spPr>
        <p:txBody>
          <a:bodyPr>
            <a:normAutofit/>
          </a:bodyPr>
          <a:lstStyle/>
          <a:p>
            <a:r>
              <a:rPr lang="en-US" sz="5400" b="1" dirty="0" smtClean="0"/>
              <a:t>Budget</a:t>
            </a:r>
            <a:endParaRPr lang="en-US" sz="5400" b="1" dirty="0"/>
          </a:p>
        </p:txBody>
      </p:sp>
      <p:sp>
        <p:nvSpPr>
          <p:cNvPr id="3" name="Content Placeholder 2"/>
          <p:cNvSpPr>
            <a:spLocks noGrp="1"/>
          </p:cNvSpPr>
          <p:nvPr>
            <p:ph idx="1"/>
          </p:nvPr>
        </p:nvSpPr>
        <p:spPr>
          <a:xfrm>
            <a:off x="533400" y="1529080"/>
            <a:ext cx="10972800" cy="4389120"/>
          </a:xfrm>
        </p:spPr>
        <p:txBody>
          <a:bodyPr/>
          <a:lstStyle/>
          <a:p>
            <a:pPr lvl="0">
              <a:buClr>
                <a:srgbClr val="0BD0D9"/>
              </a:buClr>
            </a:pPr>
            <a:r>
              <a:rPr lang="en-US" sz="3600" dirty="0">
                <a:solidFill>
                  <a:prstClr val="black"/>
                </a:solidFill>
              </a:rPr>
              <a:t>“The budget is not just a collection of numbers, but an expression of our values and aspirations.” </a:t>
            </a:r>
          </a:p>
          <a:p>
            <a:pPr marL="0" lvl="0" indent="0">
              <a:buClr>
                <a:srgbClr val="0BD0D9"/>
              </a:buClr>
              <a:buNone/>
            </a:pPr>
            <a:r>
              <a:rPr lang="en-US" sz="3600" dirty="0">
                <a:solidFill>
                  <a:prstClr val="black"/>
                </a:solidFill>
              </a:rPr>
              <a:t>	</a:t>
            </a:r>
            <a:r>
              <a:rPr lang="en-US" sz="2000" dirty="0">
                <a:solidFill>
                  <a:prstClr val="black"/>
                </a:solidFill>
              </a:rPr>
              <a:t>-Jacob Lew</a:t>
            </a:r>
          </a:p>
          <a:p>
            <a:r>
              <a:rPr lang="en-US" sz="3600" dirty="0" smtClean="0"/>
              <a:t>Balance </a:t>
            </a:r>
            <a:r>
              <a:rPr lang="en-US" sz="3600" dirty="0"/>
              <a:t>sheets and cash flow statements are used to assess your current financial situation while a budget is a </a:t>
            </a:r>
            <a:r>
              <a:rPr lang="en-US" sz="3600" b="1" dirty="0"/>
              <a:t>future spending plan</a:t>
            </a:r>
            <a:r>
              <a:rPr lang="en-US" sz="3600" dirty="0"/>
              <a:t>. </a:t>
            </a:r>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771708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129" y="259079"/>
            <a:ext cx="10972800" cy="1143000"/>
          </a:xfrm>
        </p:spPr>
        <p:txBody>
          <a:bodyPr/>
          <a:lstStyle/>
          <a:p>
            <a:pPr lvl="1" algn="l" rtl="0">
              <a:lnSpc>
                <a:spcPct val="90000"/>
              </a:lnSpc>
              <a:spcBef>
                <a:spcPct val="0"/>
              </a:spcBef>
            </a:pPr>
            <a:r>
              <a:rPr lang="en-US" sz="5400" b="1" dirty="0" smtClean="0">
                <a:solidFill>
                  <a:schemeClr val="tx2"/>
                </a:solidFill>
                <a:latin typeface="+mj-lt"/>
              </a:rPr>
              <a:t>Budget</a:t>
            </a:r>
            <a:r>
              <a:rPr lang="en-US" dirty="0"/>
              <a:t/>
            </a:r>
            <a:br>
              <a:rPr lang="en-US" dirty="0"/>
            </a:br>
            <a:endParaRPr lang="en-US" dirty="0"/>
          </a:p>
        </p:txBody>
      </p:sp>
      <p:sp>
        <p:nvSpPr>
          <p:cNvPr id="3" name="Content Placeholder 2"/>
          <p:cNvSpPr>
            <a:spLocks noGrp="1"/>
          </p:cNvSpPr>
          <p:nvPr>
            <p:ph idx="1"/>
          </p:nvPr>
        </p:nvSpPr>
        <p:spPr>
          <a:xfrm>
            <a:off x="352423" y="1402079"/>
            <a:ext cx="11606213" cy="4736783"/>
          </a:xfrm>
        </p:spPr>
        <p:txBody>
          <a:bodyPr>
            <a:normAutofit fontScale="85000" lnSpcReduction="20000"/>
          </a:bodyPr>
          <a:lstStyle/>
          <a:p>
            <a:r>
              <a:rPr lang="en-US" sz="3200" dirty="0"/>
              <a:t>Budgeting is a way to assist you in predicting your spending into the future, using information about previous spending habits, and what you would like to achieve in the future, so you can achieve your financial goals</a:t>
            </a:r>
            <a:r>
              <a:rPr lang="en-US" sz="3200" dirty="0" smtClean="0"/>
              <a:t>.</a:t>
            </a:r>
          </a:p>
          <a:p>
            <a:pPr marL="0" indent="0">
              <a:buNone/>
            </a:pPr>
            <a:endParaRPr lang="en-US" sz="3200" dirty="0"/>
          </a:p>
          <a:p>
            <a:r>
              <a:rPr lang="en-US" sz="3200" dirty="0" smtClean="0"/>
              <a:t>A </a:t>
            </a:r>
            <a:r>
              <a:rPr lang="en-US" sz="3200" dirty="0" smtClean="0"/>
              <a:t>Budget is </a:t>
            </a:r>
            <a:r>
              <a:rPr lang="en-US" sz="3200" dirty="0"/>
              <a:t>a financial plan which allocates a certain amount of income towards expenses, saving, and debt repayment in a manner which helps you to reach your goals</a:t>
            </a:r>
            <a:r>
              <a:rPr lang="en-US" sz="3200" dirty="0" smtClean="0"/>
              <a:t>.</a:t>
            </a:r>
          </a:p>
          <a:p>
            <a:pPr marL="0" indent="0">
              <a:buNone/>
            </a:pPr>
            <a:endParaRPr lang="en-US" sz="3200" dirty="0" smtClean="0"/>
          </a:p>
          <a:p>
            <a:pPr lvl="1"/>
            <a:r>
              <a:rPr lang="en-US" sz="2800" dirty="0" smtClean="0"/>
              <a:t>A </a:t>
            </a:r>
            <a:r>
              <a:rPr lang="en-US" sz="2800" dirty="0"/>
              <a:t>budget is a way to get a grip on your spending and assure that your money is being used in the manner which you want it to be.</a:t>
            </a:r>
          </a:p>
          <a:p>
            <a:pPr lvl="1"/>
            <a:r>
              <a:rPr lang="en-US" sz="2800" dirty="0" smtClean="0"/>
              <a:t>There's no excuse. </a:t>
            </a:r>
            <a:r>
              <a:rPr lang="en-US" sz="2800" dirty="0"/>
              <a:t>There are programs available which assist those of lower income who are disabled or elderly to budget and create a budget.  </a:t>
            </a:r>
            <a:endParaRPr lang="en-US" sz="2800" dirty="0" smtClean="0"/>
          </a:p>
          <a:p>
            <a:pPr marL="393192" lvl="1" indent="0">
              <a:buNone/>
            </a:pPr>
            <a:endParaRPr lang="en-US" dirty="0" smtClean="0"/>
          </a:p>
          <a:p>
            <a:pPr lvl="1"/>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550490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What's a Budgets Purpose?</a:t>
            </a:r>
            <a:endParaRPr lang="en-US" sz="5400" b="1" dirty="0"/>
          </a:p>
        </p:txBody>
      </p:sp>
      <p:sp>
        <p:nvSpPr>
          <p:cNvPr id="3" name="Content Placeholder 2"/>
          <p:cNvSpPr>
            <a:spLocks noGrp="1"/>
          </p:cNvSpPr>
          <p:nvPr>
            <p:ph idx="1"/>
          </p:nvPr>
        </p:nvSpPr>
        <p:spPr/>
        <p:txBody>
          <a:bodyPr>
            <a:normAutofit lnSpcReduction="10000"/>
          </a:bodyPr>
          <a:lstStyle/>
          <a:p>
            <a:pPr lvl="1"/>
            <a:r>
              <a:rPr lang="en-US" sz="3600" dirty="0"/>
              <a:t>Prevent from spending money you don’t have.</a:t>
            </a:r>
          </a:p>
          <a:p>
            <a:pPr lvl="1"/>
            <a:r>
              <a:rPr lang="en-US" sz="3600" dirty="0"/>
              <a:t>Spend your money more wisely.</a:t>
            </a:r>
          </a:p>
          <a:p>
            <a:pPr lvl="1"/>
            <a:r>
              <a:rPr lang="en-US" sz="3600" dirty="0"/>
              <a:t>Track your progress towards your goals.</a:t>
            </a:r>
          </a:p>
          <a:p>
            <a:pPr lvl="1"/>
            <a:r>
              <a:rPr lang="en-US" sz="3600" dirty="0"/>
              <a:t>Commit to and reach financial goals.</a:t>
            </a:r>
          </a:p>
          <a:p>
            <a:pPr lvl="1"/>
            <a:r>
              <a:rPr lang="en-US" sz="3600" dirty="0"/>
              <a:t>Prepare for any unexpected financial difficulties.</a:t>
            </a:r>
          </a:p>
          <a:p>
            <a:pPr lvl="1"/>
            <a:r>
              <a:rPr lang="en-US" sz="3600" dirty="0"/>
              <a:t>Create wise financial allocation habits</a:t>
            </a:r>
            <a:r>
              <a:rPr lang="en-US" sz="3600" dirty="0" smtClean="0"/>
              <a:t>.</a:t>
            </a:r>
          </a:p>
          <a:p>
            <a:pPr lvl="1"/>
            <a:r>
              <a:rPr lang="en-US" sz="3600" dirty="0" smtClean="0"/>
              <a:t>Video: </a:t>
            </a:r>
            <a:r>
              <a:rPr lang="en-US" sz="3600" dirty="0" smtClean="0">
                <a:hlinkClick r:id="rId2"/>
              </a:rPr>
              <a:t>Why Budgeting is So Important (YouTube)</a:t>
            </a:r>
            <a:endParaRPr lang="en-US" sz="3600" dirty="0"/>
          </a:p>
          <a:p>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519110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2827880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4488"/>
            <a:ext cx="10972800" cy="1143000"/>
          </a:xfrm>
        </p:spPr>
        <p:txBody>
          <a:bodyPr>
            <a:normAutofit/>
          </a:bodyPr>
          <a:lstStyle/>
          <a:p>
            <a:r>
              <a:rPr lang="en-US" sz="5400" b="1" dirty="0" smtClean="0"/>
              <a:t>Budgeting </a:t>
            </a:r>
            <a:r>
              <a:rPr lang="en-US" sz="5400" b="1" dirty="0" smtClean="0"/>
              <a:t>Process</a:t>
            </a:r>
            <a:endParaRPr lang="en-US" sz="5400" b="1" dirty="0"/>
          </a:p>
        </p:txBody>
      </p:sp>
      <p:sp>
        <p:nvSpPr>
          <p:cNvPr id="3" name="Content Placeholder 2"/>
          <p:cNvSpPr>
            <a:spLocks noGrp="1"/>
          </p:cNvSpPr>
          <p:nvPr>
            <p:ph idx="1"/>
          </p:nvPr>
        </p:nvSpPr>
        <p:spPr>
          <a:xfrm>
            <a:off x="609600" y="1543050"/>
            <a:ext cx="10972800" cy="4210050"/>
          </a:xfrm>
        </p:spPr>
        <p:txBody>
          <a:bodyPr>
            <a:normAutofit/>
          </a:bodyPr>
          <a:lstStyle/>
          <a:p>
            <a:pPr marL="0" indent="0">
              <a:buNone/>
            </a:pPr>
            <a:r>
              <a:rPr lang="en-US" sz="4000" dirty="0" smtClean="0"/>
              <a:t>1.  Determine your goals.  What are you ultimately working towards?</a:t>
            </a:r>
          </a:p>
          <a:p>
            <a:endParaRPr lang="en-US" sz="1200" dirty="0" smtClean="0">
              <a:effectLst/>
            </a:endParaRPr>
          </a:p>
          <a:p>
            <a:pPr lvl="1"/>
            <a:r>
              <a:rPr lang="en-US" sz="2800" dirty="0"/>
              <a:t>Always be thinking about your goals.  Remember your SMART </a:t>
            </a:r>
            <a:r>
              <a:rPr lang="en-US" sz="2800" dirty="0" smtClean="0"/>
              <a:t>goals</a:t>
            </a:r>
          </a:p>
          <a:p>
            <a:pPr lvl="1"/>
            <a:r>
              <a:rPr lang="en-US" sz="2800" dirty="0" smtClean="0"/>
              <a:t>Your </a:t>
            </a:r>
            <a:r>
              <a:rPr lang="en-US" sz="2800" dirty="0"/>
              <a:t>budget is your tool for achieving your goals. </a:t>
            </a:r>
          </a:p>
          <a:p>
            <a:pPr lvl="1"/>
            <a:r>
              <a:rPr lang="en-US" sz="2800" dirty="0" smtClean="0"/>
              <a:t>YouTube Video: </a:t>
            </a:r>
            <a:r>
              <a:rPr lang="en-US" sz="2800" dirty="0" smtClean="0">
                <a:hlinkClick r:id="rId2"/>
              </a:rPr>
              <a:t>Creating Your First Budget</a:t>
            </a:r>
            <a:endParaRPr lang="en-US" sz="2800" dirty="0" smtClean="0"/>
          </a:p>
          <a:p>
            <a:pPr lvl="1"/>
            <a:r>
              <a:rPr lang="en-US" sz="2800" dirty="0" smtClean="0"/>
              <a:t>Investopedia: </a:t>
            </a:r>
            <a:r>
              <a:rPr lang="en-US" sz="2800" dirty="0" smtClean="0">
                <a:hlinkClick r:id="rId3"/>
              </a:rPr>
              <a:t>How to Build A Budget</a:t>
            </a:r>
            <a:endParaRPr lang="en-US" sz="2800" dirty="0"/>
          </a:p>
          <a:p>
            <a:pPr marL="393192" lvl="1" indent="0">
              <a:buNone/>
            </a:pP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651575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219" y="348488"/>
            <a:ext cx="10972800" cy="1143000"/>
          </a:xfrm>
        </p:spPr>
        <p:txBody>
          <a:bodyPr>
            <a:normAutofit/>
          </a:bodyPr>
          <a:lstStyle/>
          <a:p>
            <a:r>
              <a:rPr lang="en-US" sz="5400" b="1" dirty="0" smtClean="0"/>
              <a:t>Budgeting </a:t>
            </a:r>
            <a:r>
              <a:rPr lang="en-US" sz="5400" b="1" dirty="0" smtClean="0"/>
              <a:t>Process</a:t>
            </a:r>
            <a:endParaRPr lang="en-US" sz="5400" b="1" dirty="0"/>
          </a:p>
        </p:txBody>
      </p:sp>
      <p:sp>
        <p:nvSpPr>
          <p:cNvPr id="3" name="Content Placeholder 2"/>
          <p:cNvSpPr>
            <a:spLocks noGrp="1"/>
          </p:cNvSpPr>
          <p:nvPr>
            <p:ph idx="1"/>
          </p:nvPr>
        </p:nvSpPr>
        <p:spPr>
          <a:xfrm>
            <a:off x="242888" y="1666494"/>
            <a:ext cx="11701462" cy="4514850"/>
          </a:xfrm>
        </p:spPr>
        <p:txBody>
          <a:bodyPr>
            <a:normAutofit fontScale="92500" lnSpcReduction="20000"/>
          </a:bodyPr>
          <a:lstStyle/>
          <a:p>
            <a:pPr marL="0" lvl="0" indent="0">
              <a:buNone/>
            </a:pPr>
            <a:r>
              <a:rPr lang="en-US" sz="4000" dirty="0" smtClean="0"/>
              <a:t>2. </a:t>
            </a:r>
            <a:r>
              <a:rPr lang="en-US" sz="4000" dirty="0"/>
              <a:t>Calculate estimated </a:t>
            </a:r>
            <a:r>
              <a:rPr lang="en-US" sz="4000" dirty="0" smtClean="0"/>
              <a:t>income-</a:t>
            </a:r>
            <a:endParaRPr lang="en-US" sz="1800" dirty="0"/>
          </a:p>
          <a:p>
            <a:endParaRPr lang="en-US" sz="800" dirty="0" smtClean="0">
              <a:effectLst/>
            </a:endParaRPr>
          </a:p>
          <a:p>
            <a:pPr lvl="1"/>
            <a:r>
              <a:rPr lang="en-US" sz="2800" dirty="0"/>
              <a:t>It’s always best to take a pessimistic view of how much income you’ll receive.  Try not to include any income you aren’t sure you’ll receive.  If you work in a job were your income can vary greatly (food service, sales), budget on the low side</a:t>
            </a:r>
            <a:r>
              <a:rPr lang="en-US" sz="2800" dirty="0" smtClean="0"/>
              <a:t>.</a:t>
            </a:r>
          </a:p>
          <a:p>
            <a:pPr marL="393192" lvl="1" indent="0">
              <a:buNone/>
            </a:pPr>
            <a:endParaRPr lang="en-US" sz="2800" dirty="0" smtClean="0"/>
          </a:p>
          <a:p>
            <a:pPr lvl="1"/>
            <a:r>
              <a:rPr lang="en-US" sz="2800" dirty="0" smtClean="0"/>
              <a:t>Also keep in mind if you work seasonally it may be best to determine your income yearly and divide it by 12. </a:t>
            </a:r>
            <a:endParaRPr lang="en-US" sz="2800" dirty="0" smtClean="0"/>
          </a:p>
          <a:p>
            <a:pPr lvl="2"/>
            <a:r>
              <a:rPr lang="en-US" sz="2500" dirty="0" smtClean="0"/>
              <a:t>For </a:t>
            </a:r>
            <a:r>
              <a:rPr lang="en-US" sz="2500" dirty="0" smtClean="0"/>
              <a:t>example John does not work during the school year, he only works summers therefore the easiest way for him to determine his estimated income may be to add all his earnings from work, student loans, and aid for the year together and divide by 12. This will give him his income for each month</a:t>
            </a:r>
            <a:r>
              <a:rPr lang="en-US" sz="2500" dirty="0" smtClean="0"/>
              <a:t>.</a:t>
            </a:r>
            <a:endParaRPr lang="en-US"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3309841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Budgeting </a:t>
            </a:r>
            <a:r>
              <a:rPr lang="en-US" sz="5400" b="1" dirty="0" smtClean="0"/>
              <a:t>Process</a:t>
            </a:r>
            <a:endParaRPr lang="en-US" sz="5400" b="1" dirty="0"/>
          </a:p>
        </p:txBody>
      </p:sp>
      <p:sp>
        <p:nvSpPr>
          <p:cNvPr id="3" name="Content Placeholder 2"/>
          <p:cNvSpPr>
            <a:spLocks noGrp="1"/>
          </p:cNvSpPr>
          <p:nvPr>
            <p:ph idx="1"/>
          </p:nvPr>
        </p:nvSpPr>
        <p:spPr>
          <a:xfrm>
            <a:off x="609600" y="2046701"/>
            <a:ext cx="10972800" cy="4110036"/>
          </a:xfrm>
        </p:spPr>
        <p:txBody>
          <a:bodyPr>
            <a:normAutofit fontScale="92500" lnSpcReduction="10000"/>
          </a:bodyPr>
          <a:lstStyle/>
          <a:p>
            <a:pPr marL="0" lvl="0" indent="0">
              <a:buNone/>
            </a:pPr>
            <a:r>
              <a:rPr lang="en-US" sz="4000" dirty="0" smtClean="0"/>
              <a:t>3. </a:t>
            </a:r>
            <a:r>
              <a:rPr lang="en-US" sz="4000" dirty="0"/>
              <a:t>Build a rainy day fund-</a:t>
            </a:r>
          </a:p>
          <a:p>
            <a:endParaRPr lang="en-US" sz="1050" dirty="0" smtClean="0">
              <a:effectLst/>
            </a:endParaRPr>
          </a:p>
          <a:p>
            <a:pPr lvl="1"/>
            <a:r>
              <a:rPr lang="en-US" sz="2800" dirty="0"/>
              <a:t>Unexpected expenses can make a heavy dent in your budget.  Sudden loss of employment can you leave you stranded.  Don’t make a budget without remembering to “pay yourself” first. </a:t>
            </a:r>
            <a:r>
              <a:rPr lang="en-US" sz="2800" dirty="0" smtClean="0"/>
              <a:t> Don’t just save </a:t>
            </a:r>
            <a:r>
              <a:rPr lang="en-US" sz="2800" dirty="0" err="1" smtClean="0"/>
              <a:t>whats</a:t>
            </a:r>
            <a:r>
              <a:rPr lang="en-US" sz="2800" dirty="0" smtClean="0"/>
              <a:t> left over after your monthly spending, allocate an amount to savings before spending on any wants.   </a:t>
            </a:r>
            <a:endParaRPr lang="en-US" sz="2800" dirty="0" smtClean="0"/>
          </a:p>
          <a:p>
            <a:pPr lvl="1"/>
            <a:r>
              <a:rPr lang="en-US" sz="2800" dirty="0"/>
              <a:t> A rainy day fund should contain enough money to allow for at least </a:t>
            </a:r>
            <a:r>
              <a:rPr lang="en-US" sz="2800" b="1" dirty="0"/>
              <a:t>3-6 months </a:t>
            </a:r>
            <a:r>
              <a:rPr lang="en-US" sz="2800" dirty="0"/>
              <a:t>without </a:t>
            </a:r>
            <a:r>
              <a:rPr lang="en-US" sz="2800" dirty="0" smtClean="0"/>
              <a:t>employment</a:t>
            </a:r>
          </a:p>
          <a:p>
            <a:pPr lvl="1"/>
            <a:r>
              <a:rPr lang="en-US" sz="2800" dirty="0" smtClean="0"/>
              <a:t>YouTube Video: </a:t>
            </a:r>
            <a:r>
              <a:rPr lang="en-US" sz="2800" dirty="0" smtClean="0">
                <a:hlinkClick r:id="rId2"/>
              </a:rPr>
              <a:t>Rainy Day Funds Tips</a:t>
            </a:r>
            <a:endParaRPr lang="en-US" sz="2800" dirty="0"/>
          </a:p>
        </p:txBody>
      </p:sp>
      <p:sp>
        <p:nvSpPr>
          <p:cNvPr id="4" name="Footer Placeholder 3"/>
          <p:cNvSpPr>
            <a:spLocks noGrp="1"/>
          </p:cNvSpPr>
          <p:nvPr>
            <p:ph type="ftr" sz="quarter" idx="11"/>
          </p:nvPr>
        </p:nvSpPr>
        <p:spPr/>
        <p:txBody>
          <a:bodyPr/>
          <a:lstStyle/>
          <a:p>
            <a:r>
              <a:rPr lang="en-US" smtClean="0"/>
              <a:t>Copyright  © eNestEgg Press, LLC.</a:t>
            </a:r>
            <a:endParaRPr lang="en-US"/>
          </a:p>
        </p:txBody>
      </p:sp>
    </p:spTree>
    <p:extLst>
      <p:ext uri="{BB962C8B-B14F-4D97-AF65-F5344CB8AC3E}">
        <p14:creationId xmlns:p14="http://schemas.microsoft.com/office/powerpoint/2010/main" val="17823810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BF2C51C7-3CE4-4EF4-907F-3CB9C407DA54}" vid="{5B7DF637-E998-43A2-A830-3F9DAC56DD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PPtheme</Template>
  <TotalTime>1120</TotalTime>
  <Words>1867</Words>
  <Application>Microsoft Office PowerPoint</Application>
  <PresentationFormat>Widescreen</PresentationFormat>
  <Paragraphs>173</Paragraphs>
  <Slides>29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Calibri</vt:lpstr>
      <vt:lpstr>Constantia</vt:lpstr>
      <vt:lpstr>Wingdings 2</vt:lpstr>
      <vt:lpstr>PPtheme</vt:lpstr>
      <vt:lpstr>Module __  Budgeting</vt:lpstr>
      <vt:lpstr>Learning Objectives</vt:lpstr>
      <vt:lpstr>Budget</vt:lpstr>
      <vt:lpstr>Budget </vt:lpstr>
      <vt:lpstr>What's a Budgets Purpose?</vt:lpstr>
      <vt:lpstr>Question Cluster 1</vt:lpstr>
      <vt:lpstr>Budgeting Process</vt:lpstr>
      <vt:lpstr>Budgeting Process</vt:lpstr>
      <vt:lpstr>Budgeting Process</vt:lpstr>
      <vt:lpstr>Budgeting Process</vt:lpstr>
      <vt:lpstr>Question Cluster 2</vt:lpstr>
      <vt:lpstr>Budgeting Process</vt:lpstr>
      <vt:lpstr>Budgeting Process</vt:lpstr>
      <vt:lpstr>Budget Variances</vt:lpstr>
      <vt:lpstr>Budgeting Process</vt:lpstr>
      <vt:lpstr>Question Cluster 3</vt:lpstr>
      <vt:lpstr>Budget- Rules of Thumb</vt:lpstr>
      <vt:lpstr>Law of Large Numbers</vt:lpstr>
      <vt:lpstr>Budget Allocations</vt:lpstr>
      <vt:lpstr>A successful budget needs to be:</vt:lpstr>
      <vt:lpstr>Question Cluster 4</vt:lpstr>
      <vt:lpstr>Budgeting Systems- Mental Budget</vt:lpstr>
      <vt:lpstr>Budgeting Systems- Physical Budget</vt:lpstr>
      <vt:lpstr>Physical Budgeting and the Cash Diet</vt:lpstr>
      <vt:lpstr>Budgeting Systems- Computerized Budget or Written Budget</vt:lpstr>
      <vt:lpstr>Time Budgeting</vt:lpstr>
      <vt:lpstr>Ways to Save- For Students</vt:lpstr>
      <vt:lpstr>Ways to Save- For Students</vt:lpstr>
      <vt:lpstr>Question Cluster 5</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Budgeting</dc:title>
  <dc:creator>kinnison, charles</dc:creator>
  <cp:lastModifiedBy>Bo, Nhieu</cp:lastModifiedBy>
  <cp:revision>63</cp:revision>
  <cp:lastPrinted>2014-12-10T22:45:00Z</cp:lastPrinted>
  <dcterms:created xsi:type="dcterms:W3CDTF">2014-06-30T18:21:53Z</dcterms:created>
  <dcterms:modified xsi:type="dcterms:W3CDTF">2015-11-10T23:58:50Z</dcterms:modified>
</cp:coreProperties>
</file>