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30"/>
  </p:notesMasterIdLst>
  <p:handoutMasterIdLst>
    <p:handoutMasterId r:id="rId31"/>
  </p:handoutMasterIdLst>
  <p:sldIdLst>
    <p:sldId id="256" r:id="rId2"/>
    <p:sldId id="257" r:id="rId3"/>
    <p:sldId id="258" r:id="rId4"/>
    <p:sldId id="259" r:id="rId5"/>
    <p:sldId id="260" r:id="rId6"/>
    <p:sldId id="261" r:id="rId7"/>
    <p:sldId id="264" r:id="rId8"/>
    <p:sldId id="265" r:id="rId9"/>
    <p:sldId id="266" r:id="rId10"/>
    <p:sldId id="281" r:id="rId11"/>
    <p:sldId id="262" r:id="rId12"/>
    <p:sldId id="263" r:id="rId13"/>
    <p:sldId id="271" r:id="rId14"/>
    <p:sldId id="267" r:id="rId15"/>
    <p:sldId id="268" r:id="rId16"/>
    <p:sldId id="269" r:id="rId17"/>
    <p:sldId id="282" r:id="rId18"/>
    <p:sldId id="270" r:id="rId19"/>
    <p:sldId id="277" r:id="rId20"/>
    <p:sldId id="284" r:id="rId21"/>
    <p:sldId id="272" r:id="rId22"/>
    <p:sldId id="273" r:id="rId23"/>
    <p:sldId id="274" r:id="rId24"/>
    <p:sldId id="275" r:id="rId25"/>
    <p:sldId id="276" r:id="rId26"/>
    <p:sldId id="278" r:id="rId27"/>
    <p:sldId id="279" r:id="rId28"/>
    <p:sldId id="283" r:id="rId29"/>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749" autoAdjust="0"/>
    <p:restoredTop sz="92543" autoAdjust="0"/>
  </p:normalViewPr>
  <p:slideViewPr>
    <p:cSldViewPr snapToGrid="0">
      <p:cViewPr varScale="1">
        <p:scale>
          <a:sx n="121" d="100"/>
          <a:sy n="121" d="100"/>
        </p:scale>
        <p:origin x="480" y="21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notesMaster" Target="notesMasters/notesMaster1.xml"/><Relationship Id="rId31" Type="http://schemas.openxmlformats.org/officeDocument/2006/relationships/handoutMaster" Target="handoutMasters/handoutMaster1.xml"/><Relationship Id="rId32" Type="http://schemas.openxmlformats.org/officeDocument/2006/relationships/presProps" Target="presProps.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viewProps" Target="viewProps.xml"/><Relationship Id="rId34" Type="http://schemas.openxmlformats.org/officeDocument/2006/relationships/theme" Target="theme/theme1.xml"/><Relationship Id="rId3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1240E853-7C4D-4600-8134-AF400EA0DA7D}" type="datetimeFigureOut">
              <a:rPr lang="en-US" smtClean="0"/>
              <a:t>11/11/15</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35F86008-0833-4B35-809A-04F175D1BABC}" type="slidenum">
              <a:rPr lang="en-US" smtClean="0"/>
              <a:t>‹#›</a:t>
            </a:fld>
            <a:endParaRPr lang="en-US"/>
          </a:p>
        </p:txBody>
      </p:sp>
    </p:spTree>
    <p:extLst>
      <p:ext uri="{BB962C8B-B14F-4D97-AF65-F5344CB8AC3E}">
        <p14:creationId xmlns:p14="http://schemas.microsoft.com/office/powerpoint/2010/main" val="4556029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2FB4CAE9-480C-4C4E-81B1-C75DE5388265}" type="datetimeFigureOut">
              <a:rPr lang="en-US" smtClean="0"/>
              <a:t>11/11/15</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94780C40-C674-409D-AE1D-ADF958657F71}" type="slidenum">
              <a:rPr lang="en-US" smtClean="0"/>
              <a:t>‹#›</a:t>
            </a:fld>
            <a:endParaRPr lang="en-US"/>
          </a:p>
        </p:txBody>
      </p:sp>
    </p:spTree>
    <p:extLst>
      <p:ext uri="{BB962C8B-B14F-4D97-AF65-F5344CB8AC3E}">
        <p14:creationId xmlns:p14="http://schemas.microsoft.com/office/powerpoint/2010/main" val="16745358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4780C40-C674-409D-AE1D-ADF958657F71}" type="slidenum">
              <a:rPr lang="en-US" smtClean="0"/>
              <a:t>1</a:t>
            </a:fld>
            <a:endParaRPr lang="en-US"/>
          </a:p>
        </p:txBody>
      </p:sp>
    </p:spTree>
    <p:extLst>
      <p:ext uri="{BB962C8B-B14F-4D97-AF65-F5344CB8AC3E}">
        <p14:creationId xmlns:p14="http://schemas.microsoft.com/office/powerpoint/2010/main" val="5973506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http://www.investopedia.com/video/play/stock-market/</a:t>
            </a:r>
            <a:endParaRPr lang="en-US" dirty="0"/>
          </a:p>
        </p:txBody>
      </p:sp>
      <p:sp>
        <p:nvSpPr>
          <p:cNvPr id="4" name="Slide Number Placeholder 3"/>
          <p:cNvSpPr>
            <a:spLocks noGrp="1"/>
          </p:cNvSpPr>
          <p:nvPr>
            <p:ph type="sldNum" sz="quarter" idx="10"/>
          </p:nvPr>
        </p:nvSpPr>
        <p:spPr/>
        <p:txBody>
          <a:bodyPr/>
          <a:lstStyle/>
          <a:p>
            <a:fld id="{94780C40-C674-409D-AE1D-ADF958657F71}" type="slidenum">
              <a:rPr lang="en-US" smtClean="0"/>
              <a:t>21</a:t>
            </a:fld>
            <a:endParaRPr lang="en-US"/>
          </a:p>
        </p:txBody>
      </p:sp>
    </p:spTree>
    <p:extLst>
      <p:ext uri="{BB962C8B-B14F-4D97-AF65-F5344CB8AC3E}">
        <p14:creationId xmlns:p14="http://schemas.microsoft.com/office/powerpoint/2010/main" val="27979637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FB77BBEA-4F7E-FA4F-8FF7-3168631FCEDD}" type="datetime1">
              <a:rPr lang="en-US" smtClean="0"/>
              <a:t>11/11/15</a:t>
            </a:fld>
            <a:endParaRPr lang="en-US" dirty="0"/>
          </a:p>
        </p:txBody>
      </p:sp>
      <p:sp>
        <p:nvSpPr>
          <p:cNvPr id="19" name="Footer Placeholder 18"/>
          <p:cNvSpPr>
            <a:spLocks noGrp="1"/>
          </p:cNvSpPr>
          <p:nvPr>
            <p:ph type="ftr" sz="quarter" idx="11"/>
          </p:nvPr>
        </p:nvSpPr>
        <p:spPr/>
        <p:txBody>
          <a:bodyPr/>
          <a:lstStyle/>
          <a:p>
            <a:r>
              <a:rPr lang="en-US" smtClean="0"/>
              <a:t>Copyright  © eNestEgg Press, LLC. </a:t>
            </a:r>
            <a:endParaRPr lang="en-US" dirty="0"/>
          </a:p>
        </p:txBody>
      </p:sp>
      <p:sp>
        <p:nvSpPr>
          <p:cNvPr id="27" name="Slide Number Placeholder 26"/>
          <p:cNvSpPr>
            <a:spLocks noGrp="1"/>
          </p:cNvSpPr>
          <p:nvPr>
            <p:ph type="sldNum" sz="quarter" idx="12"/>
          </p:nvPr>
        </p:nvSpPr>
        <p:spPr/>
        <p:txBody>
          <a:bodyPr/>
          <a:lstStyle/>
          <a:p>
            <a:fld id="{30EB9D99-0AF2-4CCE-B38C-1A1BBDDAC437}"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A605E4D-13C3-D742-911E-BFB914027606}" type="datetime1">
              <a:rPr lang="en-US" smtClean="0"/>
              <a:t>11/11/15</a:t>
            </a:fld>
            <a:endParaRPr lang="en-US" dirty="0"/>
          </a:p>
        </p:txBody>
      </p:sp>
      <p:sp>
        <p:nvSpPr>
          <p:cNvPr id="5" name="Footer Placeholder 4"/>
          <p:cNvSpPr>
            <a:spLocks noGrp="1"/>
          </p:cNvSpPr>
          <p:nvPr>
            <p:ph type="ftr" sz="quarter" idx="11"/>
          </p:nvPr>
        </p:nvSpPr>
        <p:spPr/>
        <p:txBody>
          <a:bodyPr/>
          <a:lstStyle/>
          <a:p>
            <a:r>
              <a:rPr lang="en-US" smtClean="0"/>
              <a:t>Copyright  © eNestEgg Press, LLC. </a:t>
            </a:r>
            <a:endParaRPr lang="en-US" dirty="0"/>
          </a:p>
        </p:txBody>
      </p:sp>
      <p:sp>
        <p:nvSpPr>
          <p:cNvPr id="6" name="Slide Number Placeholder 5"/>
          <p:cNvSpPr>
            <a:spLocks noGrp="1"/>
          </p:cNvSpPr>
          <p:nvPr>
            <p:ph type="sldNum" sz="quarter" idx="12"/>
          </p:nvPr>
        </p:nvSpPr>
        <p:spPr/>
        <p:txBody>
          <a:bodyPr/>
          <a:lstStyle/>
          <a:p>
            <a:fld id="{30EB9D99-0AF2-4CCE-B38C-1A1BBDDAC437}"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914402"/>
            <a:ext cx="80264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EA76166-FEF4-B64A-8818-DDA632E67DF9}" type="datetime1">
              <a:rPr lang="en-US" smtClean="0"/>
              <a:t>11/11/15</a:t>
            </a:fld>
            <a:endParaRPr lang="en-US" dirty="0"/>
          </a:p>
        </p:txBody>
      </p:sp>
      <p:sp>
        <p:nvSpPr>
          <p:cNvPr id="5" name="Footer Placeholder 4"/>
          <p:cNvSpPr>
            <a:spLocks noGrp="1"/>
          </p:cNvSpPr>
          <p:nvPr>
            <p:ph type="ftr" sz="quarter" idx="11"/>
          </p:nvPr>
        </p:nvSpPr>
        <p:spPr/>
        <p:txBody>
          <a:bodyPr/>
          <a:lstStyle/>
          <a:p>
            <a:r>
              <a:rPr lang="en-US" smtClean="0"/>
              <a:t>Copyright  © eNestEgg Press, LLC. </a:t>
            </a:r>
            <a:endParaRPr lang="en-US" dirty="0"/>
          </a:p>
        </p:txBody>
      </p:sp>
      <p:sp>
        <p:nvSpPr>
          <p:cNvPr id="6" name="Slide Number Placeholder 5"/>
          <p:cNvSpPr>
            <a:spLocks noGrp="1"/>
          </p:cNvSpPr>
          <p:nvPr>
            <p:ph type="sldNum" sz="quarter" idx="12"/>
          </p:nvPr>
        </p:nvSpPr>
        <p:spPr/>
        <p:txBody>
          <a:bodyPr/>
          <a:lstStyle/>
          <a:p>
            <a:fld id="{30EB9D99-0AF2-4CCE-B38C-1A1BBDDAC437}"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4A1B42C-10EB-B54B-AFF4-F7D4D3F76BC5}" type="datetime1">
              <a:rPr lang="en-US" smtClean="0"/>
              <a:t>11/11/15</a:t>
            </a:fld>
            <a:endParaRPr lang="en-US" dirty="0"/>
          </a:p>
        </p:txBody>
      </p:sp>
      <p:sp>
        <p:nvSpPr>
          <p:cNvPr id="5" name="Footer Placeholder 4"/>
          <p:cNvSpPr>
            <a:spLocks noGrp="1"/>
          </p:cNvSpPr>
          <p:nvPr>
            <p:ph type="ftr" sz="quarter" idx="11"/>
          </p:nvPr>
        </p:nvSpPr>
        <p:spPr/>
        <p:txBody>
          <a:bodyPr/>
          <a:lstStyle/>
          <a:p>
            <a:r>
              <a:rPr lang="en-US" smtClean="0"/>
              <a:t>Copyright  © eNestEgg Press, LLC. </a:t>
            </a:r>
            <a:endParaRPr lang="en-US" dirty="0"/>
          </a:p>
        </p:txBody>
      </p:sp>
      <p:sp>
        <p:nvSpPr>
          <p:cNvPr id="6" name="Slide Number Placeholder 5"/>
          <p:cNvSpPr>
            <a:spLocks noGrp="1"/>
          </p:cNvSpPr>
          <p:nvPr>
            <p:ph type="sldNum" sz="quarter" idx="12"/>
          </p:nvPr>
        </p:nvSpPr>
        <p:spPr/>
        <p:txBody>
          <a:bodyPr/>
          <a:lstStyle/>
          <a:p>
            <a:fld id="{30EB9D99-0AF2-4CCE-B38C-1A1BBDDAC437}"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E144628-D663-B540-A803-B97BA7515A65}" type="datetime1">
              <a:rPr lang="en-US" smtClean="0"/>
              <a:t>11/11/15</a:t>
            </a:fld>
            <a:endParaRPr lang="en-US" dirty="0"/>
          </a:p>
        </p:txBody>
      </p:sp>
      <p:sp>
        <p:nvSpPr>
          <p:cNvPr id="5" name="Footer Placeholder 4"/>
          <p:cNvSpPr>
            <a:spLocks noGrp="1"/>
          </p:cNvSpPr>
          <p:nvPr>
            <p:ph type="ftr" sz="quarter" idx="11"/>
          </p:nvPr>
        </p:nvSpPr>
        <p:spPr/>
        <p:txBody>
          <a:bodyPr/>
          <a:lstStyle/>
          <a:p>
            <a:r>
              <a:rPr lang="en-US" smtClean="0"/>
              <a:t>Copyright  © eNestEgg Press, LLC. </a:t>
            </a:r>
            <a:endParaRPr lang="en-US" dirty="0"/>
          </a:p>
        </p:txBody>
      </p:sp>
      <p:sp>
        <p:nvSpPr>
          <p:cNvPr id="6" name="Slide Number Placeholder 5"/>
          <p:cNvSpPr>
            <a:spLocks noGrp="1"/>
          </p:cNvSpPr>
          <p:nvPr>
            <p:ph type="sldNum" sz="quarter" idx="12"/>
          </p:nvPr>
        </p:nvSpPr>
        <p:spPr/>
        <p:txBody>
          <a:bodyPr/>
          <a:lstStyle/>
          <a:p>
            <a:fld id="{30EB9D99-0AF2-4CCE-B38C-1A1BBDDAC437}"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9952082-1A94-C346-8508-131C5FCB1382}" type="datetime1">
              <a:rPr lang="en-US" smtClean="0"/>
              <a:t>11/11/15</a:t>
            </a:fld>
            <a:endParaRPr lang="en-US" dirty="0"/>
          </a:p>
        </p:txBody>
      </p:sp>
      <p:sp>
        <p:nvSpPr>
          <p:cNvPr id="6" name="Footer Placeholder 5"/>
          <p:cNvSpPr>
            <a:spLocks noGrp="1"/>
          </p:cNvSpPr>
          <p:nvPr>
            <p:ph type="ftr" sz="quarter" idx="11"/>
          </p:nvPr>
        </p:nvSpPr>
        <p:spPr/>
        <p:txBody>
          <a:bodyPr/>
          <a:lstStyle/>
          <a:p>
            <a:r>
              <a:rPr lang="en-US" smtClean="0"/>
              <a:t>Copyright  © eNestEgg Press, LLC. </a:t>
            </a:r>
            <a:endParaRPr lang="en-US" dirty="0"/>
          </a:p>
        </p:txBody>
      </p:sp>
      <p:sp>
        <p:nvSpPr>
          <p:cNvPr id="7" name="Slide Number Placeholder 6"/>
          <p:cNvSpPr>
            <a:spLocks noGrp="1"/>
          </p:cNvSpPr>
          <p:nvPr>
            <p:ph type="sldNum" sz="quarter" idx="12"/>
          </p:nvPr>
        </p:nvSpPr>
        <p:spPr/>
        <p:txBody>
          <a:bodyPr/>
          <a:lstStyle/>
          <a:p>
            <a:fld id="{30EB9D99-0AF2-4CCE-B38C-1A1BBDDAC437}"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ACA7A85-3ED3-654F-B45C-ACA125B4151E}" type="datetime1">
              <a:rPr lang="en-US" smtClean="0"/>
              <a:t>11/11/15</a:t>
            </a:fld>
            <a:endParaRPr lang="en-US" dirty="0"/>
          </a:p>
        </p:txBody>
      </p:sp>
      <p:sp>
        <p:nvSpPr>
          <p:cNvPr id="8" name="Footer Placeholder 7"/>
          <p:cNvSpPr>
            <a:spLocks noGrp="1"/>
          </p:cNvSpPr>
          <p:nvPr>
            <p:ph type="ftr" sz="quarter" idx="11"/>
          </p:nvPr>
        </p:nvSpPr>
        <p:spPr/>
        <p:txBody>
          <a:bodyPr/>
          <a:lstStyle/>
          <a:p>
            <a:r>
              <a:rPr lang="en-US" smtClean="0"/>
              <a:t>Copyright  © eNestEgg Press, LLC. </a:t>
            </a:r>
            <a:endParaRPr lang="en-US" dirty="0"/>
          </a:p>
        </p:txBody>
      </p:sp>
      <p:sp>
        <p:nvSpPr>
          <p:cNvPr id="9" name="Slide Number Placeholder 8"/>
          <p:cNvSpPr>
            <a:spLocks noGrp="1"/>
          </p:cNvSpPr>
          <p:nvPr>
            <p:ph type="sldNum" sz="quarter" idx="12"/>
          </p:nvPr>
        </p:nvSpPr>
        <p:spPr/>
        <p:txBody>
          <a:bodyPr/>
          <a:lstStyle/>
          <a:p>
            <a:fld id="{30EB9D99-0AF2-4CCE-B38C-1A1BBDDAC437}"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190DACB-7143-3D48-854A-A4E55E19D2C0}" type="datetime1">
              <a:rPr lang="en-US" smtClean="0"/>
              <a:t>11/11/15</a:t>
            </a:fld>
            <a:endParaRPr lang="en-US" dirty="0"/>
          </a:p>
        </p:txBody>
      </p:sp>
      <p:sp>
        <p:nvSpPr>
          <p:cNvPr id="4" name="Footer Placeholder 3"/>
          <p:cNvSpPr>
            <a:spLocks noGrp="1"/>
          </p:cNvSpPr>
          <p:nvPr>
            <p:ph type="ftr" sz="quarter" idx="11"/>
          </p:nvPr>
        </p:nvSpPr>
        <p:spPr/>
        <p:txBody>
          <a:bodyPr/>
          <a:lstStyle/>
          <a:p>
            <a:r>
              <a:rPr lang="en-US" smtClean="0"/>
              <a:t>Copyright  © eNestEgg Press, LLC. </a:t>
            </a:r>
            <a:endParaRPr lang="en-US" dirty="0"/>
          </a:p>
        </p:txBody>
      </p:sp>
      <p:sp>
        <p:nvSpPr>
          <p:cNvPr id="5" name="Slide Number Placeholder 4"/>
          <p:cNvSpPr>
            <a:spLocks noGrp="1"/>
          </p:cNvSpPr>
          <p:nvPr>
            <p:ph type="sldNum" sz="quarter" idx="12"/>
          </p:nvPr>
        </p:nvSpPr>
        <p:spPr/>
        <p:txBody>
          <a:bodyPr/>
          <a:lstStyle/>
          <a:p>
            <a:fld id="{30EB9D99-0AF2-4CCE-B38C-1A1BBDDAC437}"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513ECD-86A2-0D47-8759-7532B6C4F3EC}" type="datetime1">
              <a:rPr lang="en-US" smtClean="0"/>
              <a:t>11/11/15</a:t>
            </a:fld>
            <a:endParaRPr lang="en-US" dirty="0"/>
          </a:p>
        </p:txBody>
      </p:sp>
      <p:sp>
        <p:nvSpPr>
          <p:cNvPr id="3" name="Footer Placeholder 2"/>
          <p:cNvSpPr>
            <a:spLocks noGrp="1"/>
          </p:cNvSpPr>
          <p:nvPr>
            <p:ph type="ftr" sz="quarter" idx="11"/>
          </p:nvPr>
        </p:nvSpPr>
        <p:spPr/>
        <p:txBody>
          <a:bodyPr/>
          <a:lstStyle/>
          <a:p>
            <a:r>
              <a:rPr lang="en-US" smtClean="0"/>
              <a:t>Copyright  © eNestEgg Press, LLC. </a:t>
            </a:r>
            <a:endParaRPr lang="en-US" dirty="0"/>
          </a:p>
        </p:txBody>
      </p:sp>
      <p:sp>
        <p:nvSpPr>
          <p:cNvPr id="4" name="Slide Number Placeholder 3"/>
          <p:cNvSpPr>
            <a:spLocks noGrp="1"/>
          </p:cNvSpPr>
          <p:nvPr>
            <p:ph type="sldNum" sz="quarter" idx="12"/>
          </p:nvPr>
        </p:nvSpPr>
        <p:spPr/>
        <p:txBody>
          <a:bodyPr/>
          <a:lstStyle/>
          <a:p>
            <a:fld id="{30EB9D99-0AF2-4CCE-B38C-1A1BBDDAC437}"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16CA02F-B065-DF47-91FE-F9EB0F86A2D2}" type="datetime1">
              <a:rPr lang="en-US" smtClean="0"/>
              <a:t>11/11/15</a:t>
            </a:fld>
            <a:endParaRPr lang="en-US" dirty="0"/>
          </a:p>
        </p:txBody>
      </p:sp>
      <p:sp>
        <p:nvSpPr>
          <p:cNvPr id="6" name="Footer Placeholder 5"/>
          <p:cNvSpPr>
            <a:spLocks noGrp="1"/>
          </p:cNvSpPr>
          <p:nvPr>
            <p:ph type="ftr" sz="quarter" idx="11"/>
          </p:nvPr>
        </p:nvSpPr>
        <p:spPr/>
        <p:txBody>
          <a:bodyPr/>
          <a:lstStyle/>
          <a:p>
            <a:r>
              <a:rPr lang="en-US" smtClean="0"/>
              <a:t>Copyright  © eNestEgg Press, LLC. </a:t>
            </a:r>
            <a:endParaRPr lang="en-US" dirty="0"/>
          </a:p>
        </p:txBody>
      </p:sp>
      <p:sp>
        <p:nvSpPr>
          <p:cNvPr id="7" name="Slide Number Placeholder 6"/>
          <p:cNvSpPr>
            <a:spLocks noGrp="1"/>
          </p:cNvSpPr>
          <p:nvPr>
            <p:ph type="sldNum" sz="quarter" idx="12"/>
          </p:nvPr>
        </p:nvSpPr>
        <p:spPr/>
        <p:txBody>
          <a:bodyPr/>
          <a:lstStyle/>
          <a:p>
            <a:fld id="{30EB9D99-0AF2-4CCE-B38C-1A1BBDDAC437}"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4F9166B-DDC5-D745-91C3-D2F9F0436F7B}" type="datetime1">
              <a:rPr lang="en-US" smtClean="0"/>
              <a:t>11/11/15</a:t>
            </a:fld>
            <a:endParaRPr lang="en-US" dirty="0"/>
          </a:p>
        </p:txBody>
      </p:sp>
      <p:sp>
        <p:nvSpPr>
          <p:cNvPr id="6" name="Footer Placeholder 5"/>
          <p:cNvSpPr>
            <a:spLocks noGrp="1"/>
          </p:cNvSpPr>
          <p:nvPr>
            <p:ph type="ftr" sz="quarter" idx="11"/>
          </p:nvPr>
        </p:nvSpPr>
        <p:spPr/>
        <p:txBody>
          <a:bodyPr/>
          <a:lstStyle/>
          <a:p>
            <a:r>
              <a:rPr lang="en-US" smtClean="0"/>
              <a:t>Copyright  © eNestEgg Press, LLC. </a:t>
            </a:r>
            <a:endParaRPr lang="en-US" dirty="0"/>
          </a:p>
        </p:txBody>
      </p:sp>
      <p:sp>
        <p:nvSpPr>
          <p:cNvPr id="7" name="Slide Number Placeholder 6"/>
          <p:cNvSpPr>
            <a:spLocks noGrp="1"/>
          </p:cNvSpPr>
          <p:nvPr>
            <p:ph type="sldNum" sz="quarter" idx="12"/>
          </p:nvPr>
        </p:nvSpPr>
        <p:spPr>
          <a:xfrm>
            <a:off x="10769600" y="6356351"/>
            <a:ext cx="812800" cy="365125"/>
          </a:xfrm>
        </p:spPr>
        <p:txBody>
          <a:bodyPr/>
          <a:lstStyle/>
          <a:p>
            <a:fld id="{30EB9D99-0AF2-4CCE-B38C-1A1BBDDAC437}" type="slidenum">
              <a:rPr lang="en-US" smtClean="0"/>
              <a:pPr/>
              <a:t>‹#›</a:t>
            </a:fld>
            <a:endParaRPr lang="en-US" dirty="0"/>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0C3D241-C7CE-D146-9B5B-59334A93C157}" type="datetime1">
              <a:rPr lang="en-US" smtClean="0"/>
              <a:t>11/11/15</a:t>
            </a:fld>
            <a:endParaRPr lang="en-US" dirty="0"/>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n-US" smtClean="0"/>
              <a:t>Copyright  © eNestEgg Press, LLC. </a:t>
            </a:r>
            <a:endParaRPr lang="en-US" dirty="0"/>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0EB9D99-0AF2-4CCE-B38C-1A1BBDDAC437}" type="slidenum">
              <a:rPr lang="en-US" smtClean="0"/>
              <a:pPr/>
              <a:t>‹#›</a:t>
            </a:fld>
            <a:endParaRPr lang="en-US" dirty="0"/>
          </a:p>
        </p:txBody>
      </p:sp>
      <p:grpSp>
        <p:nvGrpSpPr>
          <p:cNvPr id="2" name="Group 1"/>
          <p:cNvGrpSpPr/>
          <p:nvPr/>
        </p:nvGrpSpPr>
        <p:grpSpPr>
          <a:xfrm>
            <a:off x="-25356" y="202408"/>
            <a:ext cx="12240731"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hf sldNum="0"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finance.zacks.com/cumulative-preferred-stock-vs-noncumulative-6155.html" TargetMode="External"/><Relationship Id="rId3" Type="http://schemas.openxmlformats.org/officeDocument/2006/relationships/hyperlink" Target="http://beginnersinvest.about.com/od/preferred-stock/a/Convertible-Preferred-Stock-For-Beginners.htm"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youtube.com/watch?v=sP8uEdKVRvA"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youtube.com/watch?v=1XVbw1qIkJA" TargetMode="External"/><Relationship Id="rId3" Type="http://schemas.openxmlformats.org/officeDocument/2006/relationships/hyperlink" Target="http://www.investopedia.com/video/play/understanding-stock-splits/"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youtube.com/watch?v=XGmNahd9Ne0" TargetMode="External"/><Relationship Id="rId3" Type="http://schemas.openxmlformats.org/officeDocument/2006/relationships/hyperlink" Target="https://www.youtube.com/watch?v=-Jq-tSQeSQ0"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hyperlink" Target="https://www.youtube.com/watch?v=11dsrhWmvaQ"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investopedia.com/video/play/what-are-stocks/"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nasdaq.com/investing/start-investing-1000.stm"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youtube.com/watch?v=aWSSrHVuUw4"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youtube.com/watch?v=ZX7DZ-cJZ-I"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Modules 14:</a:t>
            </a:r>
            <a:r>
              <a:rPr lang="en-US" dirty="0" smtClean="0"/>
              <a:t/>
            </a:r>
            <a:br>
              <a:rPr lang="en-US" dirty="0" smtClean="0"/>
            </a:br>
            <a:r>
              <a:rPr lang="en-US" dirty="0" smtClean="0"/>
              <a:t>Stocks</a:t>
            </a:r>
            <a:endParaRPr lang="en-US" dirty="0"/>
          </a:p>
        </p:txBody>
      </p:sp>
      <p:sp>
        <p:nvSpPr>
          <p:cNvPr id="3" name="Subtitle 2"/>
          <p:cNvSpPr>
            <a:spLocks noGrp="1"/>
          </p:cNvSpPr>
          <p:nvPr>
            <p:ph type="subTitle" idx="1"/>
          </p:nvPr>
        </p:nvSpPr>
        <p:spPr>
          <a:xfrm>
            <a:off x="707136" y="3200400"/>
            <a:ext cx="10472928" cy="1752600"/>
          </a:xfrm>
        </p:spPr>
        <p:txBody>
          <a:bodyPr>
            <a:normAutofit lnSpcReduction="10000"/>
          </a:bodyPr>
          <a:lstStyle/>
          <a:p>
            <a:r>
              <a:rPr lang="en-US" i="1" dirty="0" smtClean="0"/>
              <a:t>“Always </a:t>
            </a:r>
            <a:r>
              <a:rPr lang="en-US" i="1" dirty="0"/>
              <a:t>invest for the long term</a:t>
            </a:r>
            <a:r>
              <a:rPr lang="en-US" i="1" dirty="0" smtClean="0"/>
              <a:t>.”</a:t>
            </a:r>
            <a:endParaRPr lang="en-US" i="1" dirty="0" smtClean="0"/>
          </a:p>
          <a:p>
            <a:r>
              <a:rPr lang="en-US" dirty="0" smtClean="0"/>
              <a:t>Warren </a:t>
            </a:r>
            <a:r>
              <a:rPr lang="en-US" dirty="0" smtClean="0"/>
              <a:t>Buffet</a:t>
            </a:r>
          </a:p>
          <a:p>
            <a:r>
              <a:rPr lang="en-US" dirty="0"/>
              <a:t/>
            </a:r>
            <a:br>
              <a:rPr lang="en-US" dirty="0"/>
            </a:br>
            <a:endParaRPr lang="en-US" dirty="0"/>
          </a:p>
          <a:p>
            <a:endParaRPr lang="en-US" dirty="0"/>
          </a:p>
        </p:txBody>
      </p:sp>
      <p:sp>
        <p:nvSpPr>
          <p:cNvPr id="4" name="Footer Placeholder 3"/>
          <p:cNvSpPr>
            <a:spLocks noGrp="1"/>
          </p:cNvSpPr>
          <p:nvPr>
            <p:ph type="ftr" sz="quarter" idx="11"/>
          </p:nvPr>
        </p:nvSpPr>
        <p:spPr/>
        <p:txBody>
          <a:bodyPr/>
          <a:lstStyle/>
          <a:p>
            <a:r>
              <a:rPr lang="en-US" dirty="0" smtClean="0"/>
              <a:t>Copyright  © </a:t>
            </a:r>
            <a:r>
              <a:rPr lang="en-US" dirty="0" err="1" smtClean="0"/>
              <a:t>eNestEgg</a:t>
            </a:r>
            <a:r>
              <a:rPr lang="en-US" dirty="0" smtClean="0"/>
              <a:t> Press, LLC. </a:t>
            </a:r>
            <a:endParaRPr lang="en-US" dirty="0"/>
          </a:p>
        </p:txBody>
      </p:sp>
    </p:spTree>
    <p:extLst>
      <p:ext uri="{BB962C8B-B14F-4D97-AF65-F5344CB8AC3E}">
        <p14:creationId xmlns:p14="http://schemas.microsoft.com/office/powerpoint/2010/main" val="38615403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Cluster 1</a:t>
            </a:r>
            <a:endParaRPr lang="en-US" dirty="0"/>
          </a:p>
        </p:txBody>
      </p:sp>
      <p:sp>
        <p:nvSpPr>
          <p:cNvPr id="4" name="Footer Placeholder 3"/>
          <p:cNvSpPr>
            <a:spLocks noGrp="1"/>
          </p:cNvSpPr>
          <p:nvPr>
            <p:ph type="ftr" sz="quarter" idx="11"/>
          </p:nvPr>
        </p:nvSpPr>
        <p:spPr/>
        <p:txBody>
          <a:bodyPr/>
          <a:lstStyle/>
          <a:p>
            <a:r>
              <a:rPr lang="en-US" smtClean="0"/>
              <a:t>Copyright  © eNestEgg Press, LLC. </a:t>
            </a:r>
            <a:endParaRPr lang="en-US" dirty="0"/>
          </a:p>
        </p:txBody>
      </p:sp>
    </p:spTree>
    <p:extLst>
      <p:ext uri="{BB962C8B-B14F-4D97-AF65-F5344CB8AC3E}">
        <p14:creationId xmlns:p14="http://schemas.microsoft.com/office/powerpoint/2010/main" val="8184495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Stock</a:t>
            </a:r>
            <a:endParaRPr lang="en-US" dirty="0"/>
          </a:p>
        </p:txBody>
      </p:sp>
      <p:sp>
        <p:nvSpPr>
          <p:cNvPr id="3" name="Content Placeholder 2"/>
          <p:cNvSpPr>
            <a:spLocks noGrp="1"/>
          </p:cNvSpPr>
          <p:nvPr>
            <p:ph idx="1"/>
          </p:nvPr>
        </p:nvSpPr>
        <p:spPr/>
        <p:txBody>
          <a:bodyPr/>
          <a:lstStyle/>
          <a:p>
            <a:r>
              <a:rPr lang="en-US" dirty="0" smtClean="0"/>
              <a:t>Common vs Preferred Stock</a:t>
            </a:r>
            <a:endParaRPr lang="en-US" dirty="0"/>
          </a:p>
          <a:p>
            <a:r>
              <a:rPr lang="en-US" dirty="0" smtClean="0"/>
              <a:t>Most stock is common stock.</a:t>
            </a:r>
          </a:p>
          <a:p>
            <a:r>
              <a:rPr lang="en-US" dirty="0" smtClean="0"/>
              <a:t>Common stock gives their holder voting rights in the company.</a:t>
            </a:r>
          </a:p>
          <a:p>
            <a:r>
              <a:rPr lang="en-US" dirty="0" smtClean="0"/>
              <a:t>Dividends are not guaranteed and can vary quite a bit.</a:t>
            </a:r>
          </a:p>
          <a:p>
            <a:r>
              <a:rPr lang="en-US" dirty="0" smtClean="0"/>
              <a:t>If the company goes bankrupt, common stock holders are the last to be paid off.</a:t>
            </a:r>
          </a:p>
          <a:p>
            <a:r>
              <a:rPr lang="en-US" dirty="0" smtClean="0"/>
              <a:t>Long term, common stock will provide a greater return than almost any other investment.  This comes with a good deal of risk.  </a:t>
            </a:r>
          </a:p>
          <a:p>
            <a:endParaRPr lang="en-US" dirty="0" smtClean="0"/>
          </a:p>
          <a:p>
            <a:endParaRPr lang="en-US" dirty="0"/>
          </a:p>
        </p:txBody>
      </p:sp>
      <p:sp>
        <p:nvSpPr>
          <p:cNvPr id="4" name="Footer Placeholder 3"/>
          <p:cNvSpPr>
            <a:spLocks noGrp="1"/>
          </p:cNvSpPr>
          <p:nvPr>
            <p:ph type="ftr" sz="quarter" idx="11"/>
          </p:nvPr>
        </p:nvSpPr>
        <p:spPr/>
        <p:txBody>
          <a:bodyPr/>
          <a:lstStyle/>
          <a:p>
            <a:r>
              <a:rPr lang="en-US" smtClean="0"/>
              <a:t>Copyright  © eNestEgg Press, LLC. </a:t>
            </a:r>
            <a:endParaRPr lang="en-US" dirty="0"/>
          </a:p>
        </p:txBody>
      </p:sp>
    </p:spTree>
    <p:extLst>
      <p:ext uri="{BB962C8B-B14F-4D97-AF65-F5344CB8AC3E}">
        <p14:creationId xmlns:p14="http://schemas.microsoft.com/office/powerpoint/2010/main" val="8752689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Preferred Stock</a:t>
            </a:r>
            <a:endParaRPr lang="en-US" dirty="0"/>
          </a:p>
        </p:txBody>
      </p:sp>
      <p:sp>
        <p:nvSpPr>
          <p:cNvPr id="3" name="Content Placeholder 2"/>
          <p:cNvSpPr>
            <a:spLocks noGrp="1"/>
          </p:cNvSpPr>
          <p:nvPr>
            <p:ph idx="1"/>
          </p:nvPr>
        </p:nvSpPr>
        <p:spPr/>
        <p:txBody>
          <a:bodyPr/>
          <a:lstStyle/>
          <a:p>
            <a:r>
              <a:rPr lang="en-US" dirty="0" smtClean="0"/>
              <a:t>Still represents ownership in a company.</a:t>
            </a:r>
          </a:p>
          <a:p>
            <a:r>
              <a:rPr lang="en-US" dirty="0" smtClean="0"/>
              <a:t>Preferred Stock holders DO NOT have voting rights.</a:t>
            </a:r>
          </a:p>
          <a:p>
            <a:r>
              <a:rPr lang="en-US" dirty="0" smtClean="0"/>
              <a:t>Usually </a:t>
            </a:r>
            <a:r>
              <a:rPr lang="en-US" dirty="0"/>
              <a:t>guaranteed a fixed dividend forever</a:t>
            </a:r>
            <a:r>
              <a:rPr lang="en-US" dirty="0" smtClean="0"/>
              <a:t> (More reliable)  </a:t>
            </a:r>
          </a:p>
          <a:p>
            <a:r>
              <a:rPr lang="en-US" dirty="0" smtClean="0"/>
              <a:t>If the company goes bankrupt, Preferred stock holders are paid off before common stock holder (but after bond holders)</a:t>
            </a:r>
          </a:p>
          <a:p>
            <a:r>
              <a:rPr lang="en-US" dirty="0" smtClean="0"/>
              <a:t>Preferred stock is often seen as midway between a bond and common stock.</a:t>
            </a:r>
          </a:p>
          <a:p>
            <a:endParaRPr lang="en-US" dirty="0"/>
          </a:p>
        </p:txBody>
      </p:sp>
      <p:sp>
        <p:nvSpPr>
          <p:cNvPr id="4" name="Footer Placeholder 3"/>
          <p:cNvSpPr>
            <a:spLocks noGrp="1"/>
          </p:cNvSpPr>
          <p:nvPr>
            <p:ph type="ftr" sz="quarter" idx="11"/>
          </p:nvPr>
        </p:nvSpPr>
        <p:spPr/>
        <p:txBody>
          <a:bodyPr/>
          <a:lstStyle/>
          <a:p>
            <a:r>
              <a:rPr lang="en-US" smtClean="0"/>
              <a:t>Copyright  © eNestEgg Press, LLC. </a:t>
            </a:r>
            <a:endParaRPr lang="en-US" dirty="0"/>
          </a:p>
        </p:txBody>
      </p:sp>
    </p:spTree>
    <p:extLst>
      <p:ext uri="{BB962C8B-B14F-4D97-AF65-F5344CB8AC3E}">
        <p14:creationId xmlns:p14="http://schemas.microsoft.com/office/powerpoint/2010/main" val="21022657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Preferred Stock</a:t>
            </a:r>
            <a:endParaRPr lang="en-US" dirty="0"/>
          </a:p>
        </p:txBody>
      </p:sp>
      <p:sp>
        <p:nvSpPr>
          <p:cNvPr id="3" name="Content Placeholder 2"/>
          <p:cNvSpPr>
            <a:spLocks noGrp="1"/>
          </p:cNvSpPr>
          <p:nvPr>
            <p:ph idx="1"/>
          </p:nvPr>
        </p:nvSpPr>
        <p:spPr/>
        <p:txBody>
          <a:bodyPr/>
          <a:lstStyle/>
          <a:p>
            <a:r>
              <a:rPr lang="en-US" dirty="0" smtClean="0"/>
              <a:t>Cumulative-  If the company gets into trouble and isn't able to dividends, Cumulative preferred stock holders will receive all missed dividends before common shareholders receive any dividends.  </a:t>
            </a:r>
            <a:endParaRPr lang="en-US" dirty="0" smtClean="0"/>
          </a:p>
          <a:p>
            <a:pPr lvl="1"/>
            <a:r>
              <a:rPr lang="en-US" dirty="0" smtClean="0"/>
              <a:t>Reading: </a:t>
            </a:r>
            <a:r>
              <a:rPr lang="en-US" dirty="0" smtClean="0">
                <a:hlinkClick r:id="rId2"/>
              </a:rPr>
              <a:t>Cumulative Preferred Stock Vs. Non-Cumulative </a:t>
            </a:r>
            <a:r>
              <a:rPr lang="en-US" i="1" dirty="0" smtClean="0"/>
              <a:t>(Source: Finance ZACKS)</a:t>
            </a:r>
            <a:endParaRPr lang="en-US" i="1" dirty="0" smtClean="0"/>
          </a:p>
          <a:p>
            <a:r>
              <a:rPr lang="en-US" dirty="0" smtClean="0"/>
              <a:t>Convertible-  The holder has the option to convert his/her preferred stock into common stock after a certain date</a:t>
            </a:r>
            <a:r>
              <a:rPr lang="en-US" dirty="0" smtClean="0"/>
              <a:t>.</a:t>
            </a:r>
          </a:p>
          <a:p>
            <a:pPr lvl="1"/>
            <a:r>
              <a:rPr lang="en-US" dirty="0" smtClean="0"/>
              <a:t>Reading: </a:t>
            </a:r>
            <a:r>
              <a:rPr lang="en-US" dirty="0" smtClean="0">
                <a:hlinkClick r:id="rId3"/>
              </a:rPr>
              <a:t>Convertible Preferred Stocks for Beginners </a:t>
            </a:r>
            <a:r>
              <a:rPr lang="en-US" i="1" dirty="0" smtClean="0"/>
              <a:t>(Source: </a:t>
            </a:r>
            <a:r>
              <a:rPr lang="en-US" i="1" dirty="0" err="1" smtClean="0"/>
              <a:t>Aboutmoney</a:t>
            </a:r>
            <a:r>
              <a:rPr lang="en-US" i="1" dirty="0" smtClean="0"/>
              <a:t>)</a:t>
            </a:r>
            <a:endParaRPr lang="en-US" i="1" dirty="0" smtClean="0"/>
          </a:p>
          <a:p>
            <a:endParaRPr lang="en-US" dirty="0"/>
          </a:p>
        </p:txBody>
      </p:sp>
      <p:sp>
        <p:nvSpPr>
          <p:cNvPr id="4" name="Footer Placeholder 3"/>
          <p:cNvSpPr>
            <a:spLocks noGrp="1"/>
          </p:cNvSpPr>
          <p:nvPr>
            <p:ph type="ftr" sz="quarter" idx="11"/>
          </p:nvPr>
        </p:nvSpPr>
        <p:spPr/>
        <p:txBody>
          <a:bodyPr/>
          <a:lstStyle/>
          <a:p>
            <a:r>
              <a:rPr lang="en-US" smtClean="0"/>
              <a:t>Copyright  © eNestEgg Press, LLC. </a:t>
            </a:r>
            <a:endParaRPr lang="en-US" dirty="0"/>
          </a:p>
        </p:txBody>
      </p:sp>
    </p:spTree>
    <p:extLst>
      <p:ext uri="{BB962C8B-B14F-4D97-AF65-F5344CB8AC3E}">
        <p14:creationId xmlns:p14="http://schemas.microsoft.com/office/powerpoint/2010/main" val="21932171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How do you profit off of stock?</a:t>
            </a:r>
            <a:endParaRPr lang="en-US" dirty="0"/>
          </a:p>
        </p:txBody>
      </p:sp>
      <p:sp>
        <p:nvSpPr>
          <p:cNvPr id="3" name="Content Placeholder 2"/>
          <p:cNvSpPr>
            <a:spLocks noGrp="1"/>
          </p:cNvSpPr>
          <p:nvPr>
            <p:ph idx="1"/>
          </p:nvPr>
        </p:nvSpPr>
        <p:spPr/>
        <p:txBody>
          <a:bodyPr/>
          <a:lstStyle/>
          <a:p>
            <a:pPr marL="274320" lvl="2" indent="-274320">
              <a:buClr>
                <a:schemeClr val="accent3"/>
              </a:buClr>
              <a:buSzPct val="95000"/>
            </a:pPr>
            <a:r>
              <a:rPr lang="en-US" dirty="0" smtClean="0"/>
              <a:t>Dividend Income- </a:t>
            </a:r>
            <a:r>
              <a:rPr lang="en-US" dirty="0" smtClean="0">
                <a:hlinkClick r:id="rId2"/>
              </a:rPr>
              <a:t>More on </a:t>
            </a:r>
            <a:r>
              <a:rPr lang="en-US" dirty="0" smtClean="0">
                <a:hlinkClick r:id="rId2"/>
              </a:rPr>
              <a:t>Dividends</a:t>
            </a:r>
            <a:r>
              <a:rPr lang="en-US" dirty="0" smtClean="0"/>
              <a:t>   </a:t>
            </a:r>
            <a:r>
              <a:rPr lang="en-US" i="1" dirty="0" smtClean="0"/>
              <a:t>(Source: Investopedia)</a:t>
            </a:r>
            <a:endParaRPr lang="en-US" i="1" dirty="0"/>
          </a:p>
          <a:p>
            <a:r>
              <a:rPr lang="en-US" dirty="0" smtClean="0"/>
              <a:t>The Board of Directors for a Company may choose to declare dividends if they have enough after-tax profits.</a:t>
            </a:r>
          </a:p>
          <a:p>
            <a:pPr lvl="1"/>
            <a:r>
              <a:rPr lang="en-US" dirty="0" smtClean="0"/>
              <a:t>Dividends are a distribution of profits to the shareholders.  </a:t>
            </a:r>
          </a:p>
          <a:p>
            <a:pPr lvl="1"/>
            <a:r>
              <a:rPr lang="en-US" dirty="0" smtClean="0"/>
              <a:t>Dividends can be cash, additional stock, or the companies products.</a:t>
            </a:r>
          </a:p>
          <a:p>
            <a:pPr lvl="1"/>
            <a:r>
              <a:rPr lang="en-US" dirty="0" smtClean="0"/>
              <a:t>Most are given every 3 months.  </a:t>
            </a:r>
          </a:p>
        </p:txBody>
      </p:sp>
      <p:sp>
        <p:nvSpPr>
          <p:cNvPr id="4" name="Footer Placeholder 3"/>
          <p:cNvSpPr>
            <a:spLocks noGrp="1"/>
          </p:cNvSpPr>
          <p:nvPr>
            <p:ph type="ftr" sz="quarter" idx="11"/>
          </p:nvPr>
        </p:nvSpPr>
        <p:spPr/>
        <p:txBody>
          <a:bodyPr/>
          <a:lstStyle/>
          <a:p>
            <a:r>
              <a:rPr lang="en-US" smtClean="0"/>
              <a:t>Copyright  © eNestEgg Press, LLC. </a:t>
            </a:r>
            <a:endParaRPr lang="en-US" dirty="0"/>
          </a:p>
        </p:txBody>
      </p:sp>
    </p:spTree>
    <p:extLst>
      <p:ext uri="{BB962C8B-B14F-4D97-AF65-F5344CB8AC3E}">
        <p14:creationId xmlns:p14="http://schemas.microsoft.com/office/powerpoint/2010/main" val="38103682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do you profit off of stock?</a:t>
            </a:r>
          </a:p>
        </p:txBody>
      </p:sp>
      <p:sp>
        <p:nvSpPr>
          <p:cNvPr id="3" name="Content Placeholder 2"/>
          <p:cNvSpPr>
            <a:spLocks noGrp="1"/>
          </p:cNvSpPr>
          <p:nvPr>
            <p:ph idx="1"/>
          </p:nvPr>
        </p:nvSpPr>
        <p:spPr/>
        <p:txBody>
          <a:bodyPr/>
          <a:lstStyle/>
          <a:p>
            <a:r>
              <a:rPr lang="en-US" dirty="0" smtClean="0"/>
              <a:t>Stock increases in value</a:t>
            </a:r>
          </a:p>
          <a:p>
            <a:pPr lvl="1"/>
            <a:r>
              <a:rPr lang="en-US" dirty="0" smtClean="0"/>
              <a:t>Say you buy a share from the Kinnison Wig Corporation.  You buy the share for $5.00.  A year later the stock increases in value to $6.00 per share.  Your CAPITAL GAINS for that stock is now $1.00.  If you chose to sell that share of stock you would see a net profit.  </a:t>
            </a:r>
            <a:endParaRPr lang="en-US" dirty="0"/>
          </a:p>
        </p:txBody>
      </p:sp>
      <p:sp>
        <p:nvSpPr>
          <p:cNvPr id="4" name="Footer Placeholder 3"/>
          <p:cNvSpPr>
            <a:spLocks noGrp="1"/>
          </p:cNvSpPr>
          <p:nvPr>
            <p:ph type="ftr" sz="quarter" idx="11"/>
          </p:nvPr>
        </p:nvSpPr>
        <p:spPr/>
        <p:txBody>
          <a:bodyPr/>
          <a:lstStyle/>
          <a:p>
            <a:r>
              <a:rPr lang="en-US" smtClean="0"/>
              <a:t>Copyright  © eNestEgg Press, LLC. </a:t>
            </a:r>
            <a:endParaRPr lang="en-US" dirty="0"/>
          </a:p>
        </p:txBody>
      </p:sp>
    </p:spTree>
    <p:extLst>
      <p:ext uri="{BB962C8B-B14F-4D97-AF65-F5344CB8AC3E}">
        <p14:creationId xmlns:p14="http://schemas.microsoft.com/office/powerpoint/2010/main" val="2049826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do you profit off of stock?</a:t>
            </a:r>
          </a:p>
        </p:txBody>
      </p:sp>
      <p:sp>
        <p:nvSpPr>
          <p:cNvPr id="3" name="Content Placeholder 2"/>
          <p:cNvSpPr>
            <a:spLocks noGrp="1"/>
          </p:cNvSpPr>
          <p:nvPr>
            <p:ph idx="1"/>
          </p:nvPr>
        </p:nvSpPr>
        <p:spPr/>
        <p:txBody>
          <a:bodyPr/>
          <a:lstStyle/>
          <a:p>
            <a:r>
              <a:rPr lang="en-US" dirty="0" smtClean="0"/>
              <a:t>Stock Splits</a:t>
            </a:r>
          </a:p>
          <a:p>
            <a:pPr lvl="1"/>
            <a:r>
              <a:rPr lang="en-US" dirty="0" smtClean="0">
                <a:hlinkClick r:id="rId2"/>
              </a:rPr>
              <a:t>Stock </a:t>
            </a:r>
            <a:r>
              <a:rPr lang="en-US" dirty="0" smtClean="0">
                <a:hlinkClick r:id="rId2"/>
              </a:rPr>
              <a:t>Splits</a:t>
            </a:r>
            <a:r>
              <a:rPr lang="en-US" dirty="0" smtClean="0"/>
              <a:t> </a:t>
            </a:r>
            <a:r>
              <a:rPr lang="en-US" i="1" dirty="0" smtClean="0"/>
              <a:t>(Source: YouTube)</a:t>
            </a:r>
            <a:endParaRPr lang="en-US" i="1" dirty="0" smtClean="0"/>
          </a:p>
          <a:p>
            <a:pPr lvl="1"/>
            <a:r>
              <a:rPr lang="en-US" dirty="0" smtClean="0">
                <a:hlinkClick r:id="rId3"/>
              </a:rPr>
              <a:t>More on stock </a:t>
            </a:r>
            <a:r>
              <a:rPr lang="en-US" dirty="0" smtClean="0">
                <a:hlinkClick r:id="rId3"/>
              </a:rPr>
              <a:t>splits</a:t>
            </a:r>
            <a:r>
              <a:rPr lang="en-US" dirty="0" smtClean="0"/>
              <a:t> </a:t>
            </a:r>
            <a:r>
              <a:rPr lang="en-US" i="1" dirty="0" smtClean="0"/>
              <a:t>(Source: Investopedia)</a:t>
            </a:r>
            <a:endParaRPr lang="en-US" i="1" dirty="0"/>
          </a:p>
          <a:p>
            <a:pPr lvl="1"/>
            <a:r>
              <a:rPr lang="en-US" dirty="0" smtClean="0"/>
              <a:t>When a company decides to split its companies existing shares.  The shares increase but the total value of all the outstanding stock stays the same.  The lower price per share often makes the stock more attractive to investors.  It is NOT certain a stock will become more valuable after a split.   </a:t>
            </a:r>
            <a:endParaRPr lang="en-US" dirty="0"/>
          </a:p>
        </p:txBody>
      </p:sp>
      <p:sp>
        <p:nvSpPr>
          <p:cNvPr id="4" name="Footer Placeholder 3"/>
          <p:cNvSpPr>
            <a:spLocks noGrp="1"/>
          </p:cNvSpPr>
          <p:nvPr>
            <p:ph type="ftr" sz="quarter" idx="11"/>
          </p:nvPr>
        </p:nvSpPr>
        <p:spPr/>
        <p:txBody>
          <a:bodyPr/>
          <a:lstStyle/>
          <a:p>
            <a:r>
              <a:rPr lang="en-US" smtClean="0"/>
              <a:t>Copyright  © eNestEgg Press, LLC. </a:t>
            </a:r>
            <a:endParaRPr lang="en-US" dirty="0"/>
          </a:p>
        </p:txBody>
      </p:sp>
    </p:spTree>
    <p:extLst>
      <p:ext uri="{BB962C8B-B14F-4D97-AF65-F5344CB8AC3E}">
        <p14:creationId xmlns:p14="http://schemas.microsoft.com/office/powerpoint/2010/main" val="27026000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Cluster 2</a:t>
            </a:r>
            <a:endParaRPr lang="en-US" dirty="0"/>
          </a:p>
        </p:txBody>
      </p:sp>
      <p:sp>
        <p:nvSpPr>
          <p:cNvPr id="4" name="Footer Placeholder 3"/>
          <p:cNvSpPr>
            <a:spLocks noGrp="1"/>
          </p:cNvSpPr>
          <p:nvPr>
            <p:ph type="ftr" sz="quarter" idx="11"/>
          </p:nvPr>
        </p:nvSpPr>
        <p:spPr/>
        <p:txBody>
          <a:bodyPr/>
          <a:lstStyle/>
          <a:p>
            <a:r>
              <a:rPr lang="en-US" smtClean="0"/>
              <a:t>Copyright  © eNestEgg Press, LLC. </a:t>
            </a:r>
            <a:endParaRPr lang="en-US" dirty="0"/>
          </a:p>
        </p:txBody>
      </p:sp>
    </p:spTree>
    <p:extLst>
      <p:ext uri="{BB962C8B-B14F-4D97-AF65-F5344CB8AC3E}">
        <p14:creationId xmlns:p14="http://schemas.microsoft.com/office/powerpoint/2010/main" val="22602060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Factors and Lingo</a:t>
            </a:r>
            <a:endParaRPr lang="en-US" dirty="0"/>
          </a:p>
        </p:txBody>
      </p:sp>
      <p:sp>
        <p:nvSpPr>
          <p:cNvPr id="3" name="Content Placeholder 2"/>
          <p:cNvSpPr>
            <a:spLocks noGrp="1"/>
          </p:cNvSpPr>
          <p:nvPr>
            <p:ph idx="1"/>
          </p:nvPr>
        </p:nvSpPr>
        <p:spPr/>
        <p:txBody>
          <a:bodyPr>
            <a:normAutofit lnSpcReduction="10000"/>
          </a:bodyPr>
          <a:lstStyle/>
          <a:p>
            <a:r>
              <a:rPr lang="en-US" dirty="0" smtClean="0"/>
              <a:t>There are many things that determine the strength of a particular stock:</a:t>
            </a:r>
          </a:p>
          <a:p>
            <a:pPr lvl="1"/>
            <a:r>
              <a:rPr lang="en-US" dirty="0" smtClean="0"/>
              <a:t>Corporate Earnings-  The ability for a company to generate future earnings</a:t>
            </a:r>
          </a:p>
          <a:p>
            <a:pPr lvl="2"/>
            <a:r>
              <a:rPr lang="en-US" dirty="0" smtClean="0"/>
              <a:t>Higher earnings = Higher Stock value</a:t>
            </a:r>
          </a:p>
          <a:p>
            <a:pPr lvl="1"/>
            <a:r>
              <a:rPr lang="en-US" dirty="0" smtClean="0"/>
              <a:t>Earnings Per Share (EPS)-  A measure of profitability</a:t>
            </a:r>
          </a:p>
          <a:p>
            <a:pPr lvl="2"/>
            <a:r>
              <a:rPr lang="en-US" dirty="0" smtClean="0"/>
              <a:t>After tax income/shares of common stock</a:t>
            </a:r>
          </a:p>
          <a:p>
            <a:pPr lvl="2"/>
            <a:r>
              <a:rPr lang="en-US" dirty="0" smtClean="0"/>
              <a:t>A rise in EPS= Good sign</a:t>
            </a:r>
          </a:p>
          <a:p>
            <a:pPr lvl="3"/>
            <a:r>
              <a:rPr lang="en-US" dirty="0" smtClean="0">
                <a:hlinkClick r:id="rId2"/>
              </a:rPr>
              <a:t>EPS</a:t>
            </a:r>
            <a:r>
              <a:rPr lang="en-US" dirty="0" smtClean="0"/>
              <a:t> </a:t>
            </a:r>
            <a:r>
              <a:rPr lang="en-US" i="1" dirty="0" smtClean="0"/>
              <a:t>(Source: YouTube)</a:t>
            </a:r>
            <a:endParaRPr lang="en-US" i="1" dirty="0" smtClean="0"/>
          </a:p>
          <a:p>
            <a:pPr lvl="1"/>
            <a:r>
              <a:rPr lang="en-US" dirty="0" smtClean="0"/>
              <a:t>Price Earnings Ratio (PE)- How much an investors pays for their earnings.  </a:t>
            </a:r>
          </a:p>
          <a:p>
            <a:pPr lvl="2"/>
            <a:r>
              <a:rPr lang="en-US" dirty="0" smtClean="0"/>
              <a:t>Price per share/ Earnings per share</a:t>
            </a:r>
          </a:p>
          <a:p>
            <a:pPr lvl="2"/>
            <a:r>
              <a:rPr lang="en-US" dirty="0" smtClean="0"/>
              <a:t>The higher the PE (usually over 20), the more optimistic investors are for higher  future earnings.  </a:t>
            </a:r>
          </a:p>
          <a:p>
            <a:pPr lvl="3"/>
            <a:r>
              <a:rPr lang="en-US" dirty="0" smtClean="0">
                <a:hlinkClick r:id="rId3"/>
              </a:rPr>
              <a:t>P/E</a:t>
            </a:r>
            <a:r>
              <a:rPr lang="en-US" dirty="0" smtClean="0"/>
              <a:t> </a:t>
            </a:r>
            <a:r>
              <a:rPr lang="en-US" i="1" dirty="0" smtClean="0"/>
              <a:t>(Source: </a:t>
            </a:r>
            <a:r>
              <a:rPr lang="en-US" i="1" dirty="0" smtClean="0"/>
              <a:t>Investopedia)</a:t>
            </a:r>
            <a:endParaRPr lang="en-US" i="1" dirty="0" smtClean="0"/>
          </a:p>
        </p:txBody>
      </p:sp>
      <p:sp>
        <p:nvSpPr>
          <p:cNvPr id="4" name="Footer Placeholder 3"/>
          <p:cNvSpPr>
            <a:spLocks noGrp="1"/>
          </p:cNvSpPr>
          <p:nvPr>
            <p:ph type="ftr" sz="quarter" idx="11"/>
          </p:nvPr>
        </p:nvSpPr>
        <p:spPr/>
        <p:txBody>
          <a:bodyPr/>
          <a:lstStyle/>
          <a:p>
            <a:r>
              <a:rPr lang="en-US" smtClean="0"/>
              <a:t>Copyright  © eNestEgg Press, LLC. </a:t>
            </a:r>
            <a:endParaRPr lang="en-US" dirty="0"/>
          </a:p>
        </p:txBody>
      </p:sp>
    </p:spTree>
    <p:extLst>
      <p:ext uri="{BB962C8B-B14F-4D97-AF65-F5344CB8AC3E}">
        <p14:creationId xmlns:p14="http://schemas.microsoft.com/office/powerpoint/2010/main" val="997793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Factors and Lingo</a:t>
            </a:r>
          </a:p>
        </p:txBody>
      </p:sp>
      <p:sp>
        <p:nvSpPr>
          <p:cNvPr id="3" name="Content Placeholder 2"/>
          <p:cNvSpPr>
            <a:spLocks noGrp="1"/>
          </p:cNvSpPr>
          <p:nvPr>
            <p:ph idx="1"/>
          </p:nvPr>
        </p:nvSpPr>
        <p:spPr/>
        <p:txBody>
          <a:bodyPr>
            <a:normAutofit lnSpcReduction="10000"/>
          </a:bodyPr>
          <a:lstStyle/>
          <a:p>
            <a:r>
              <a:rPr lang="en-US" dirty="0" smtClean="0"/>
              <a:t>Projected Earnings- Estimated earnings for a Corporation.</a:t>
            </a:r>
          </a:p>
          <a:p>
            <a:pPr lvl="1"/>
            <a:r>
              <a:rPr lang="en-US" dirty="0" smtClean="0"/>
              <a:t>EPS and PE are based on past data, Projected earnings may be more relevant.</a:t>
            </a:r>
          </a:p>
          <a:p>
            <a:pPr lvl="1"/>
            <a:r>
              <a:rPr lang="en-US" dirty="0" smtClean="0"/>
              <a:t>Not set in stone nor always correct.  </a:t>
            </a:r>
            <a:endParaRPr lang="en-US" dirty="0"/>
          </a:p>
          <a:p>
            <a:pPr lvl="1"/>
            <a:r>
              <a:rPr lang="en-US" dirty="0" smtClean="0"/>
              <a:t>Projected earnings &gt; Last years earning = Good sign</a:t>
            </a:r>
          </a:p>
          <a:p>
            <a:r>
              <a:rPr lang="en-US" dirty="0" smtClean="0"/>
              <a:t>Dividend Yield </a:t>
            </a:r>
          </a:p>
          <a:p>
            <a:pPr lvl="1"/>
            <a:r>
              <a:rPr lang="en-US" dirty="0" smtClean="0"/>
              <a:t>Annual Dividend/current price per share</a:t>
            </a:r>
          </a:p>
          <a:p>
            <a:pPr lvl="1"/>
            <a:r>
              <a:rPr lang="en-US" dirty="0" smtClean="0"/>
              <a:t>Dividend yield increase= Good Sign</a:t>
            </a:r>
          </a:p>
          <a:p>
            <a:r>
              <a:rPr lang="en-US" dirty="0" smtClean="0"/>
              <a:t>Total Return</a:t>
            </a:r>
          </a:p>
          <a:p>
            <a:pPr lvl="1"/>
            <a:r>
              <a:rPr lang="en-US" dirty="0" smtClean="0"/>
              <a:t>Total Return= Capital Gains + Dividends </a:t>
            </a:r>
          </a:p>
          <a:p>
            <a:r>
              <a:rPr lang="en-US" dirty="0" smtClean="0"/>
              <a:t>Book Value</a:t>
            </a:r>
          </a:p>
          <a:p>
            <a:endParaRPr lang="en-US" dirty="0" smtClean="0"/>
          </a:p>
        </p:txBody>
      </p:sp>
      <p:sp>
        <p:nvSpPr>
          <p:cNvPr id="4" name="Footer Placeholder 3"/>
          <p:cNvSpPr>
            <a:spLocks noGrp="1"/>
          </p:cNvSpPr>
          <p:nvPr>
            <p:ph type="ftr" sz="quarter" idx="11"/>
          </p:nvPr>
        </p:nvSpPr>
        <p:spPr/>
        <p:txBody>
          <a:bodyPr/>
          <a:lstStyle/>
          <a:p>
            <a:r>
              <a:rPr lang="en-US" smtClean="0"/>
              <a:t>Copyright  © eNestEgg Press, LLC. </a:t>
            </a:r>
            <a:endParaRPr lang="en-US" dirty="0"/>
          </a:p>
        </p:txBody>
      </p:sp>
    </p:spTree>
    <p:extLst>
      <p:ext uri="{BB962C8B-B14F-4D97-AF65-F5344CB8AC3E}">
        <p14:creationId xmlns:p14="http://schemas.microsoft.com/office/powerpoint/2010/main" val="24839499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Objectives</a:t>
            </a:r>
            <a:endParaRPr lang="en-US" dirty="0"/>
          </a:p>
        </p:txBody>
      </p:sp>
      <p:sp>
        <p:nvSpPr>
          <p:cNvPr id="3" name="Content Placeholder 2"/>
          <p:cNvSpPr>
            <a:spLocks noGrp="1"/>
          </p:cNvSpPr>
          <p:nvPr>
            <p:ph idx="1"/>
          </p:nvPr>
        </p:nvSpPr>
        <p:spPr/>
        <p:txBody>
          <a:bodyPr/>
          <a:lstStyle/>
          <a:p>
            <a:r>
              <a:rPr lang="en-US" dirty="0" smtClean="0"/>
              <a:t>What are Stocks?</a:t>
            </a:r>
          </a:p>
          <a:p>
            <a:r>
              <a:rPr lang="en-US" dirty="0" smtClean="0"/>
              <a:t>What are the Pros and Cons of </a:t>
            </a:r>
            <a:r>
              <a:rPr lang="en-US" dirty="0" smtClean="0"/>
              <a:t>stocks?</a:t>
            </a:r>
            <a:endParaRPr lang="en-US" dirty="0" smtClean="0"/>
          </a:p>
          <a:p>
            <a:r>
              <a:rPr lang="en-US" dirty="0" smtClean="0"/>
              <a:t>What's the difference between common and preferred stock?</a:t>
            </a:r>
          </a:p>
          <a:p>
            <a:r>
              <a:rPr lang="en-US" dirty="0" smtClean="0"/>
              <a:t>Where do stocks fit in my plan?</a:t>
            </a:r>
          </a:p>
          <a:p>
            <a:r>
              <a:rPr lang="en-US" dirty="0" smtClean="0"/>
              <a:t>Where </a:t>
            </a:r>
            <a:r>
              <a:rPr lang="en-US" dirty="0" smtClean="0"/>
              <a:t>do you buy and sell stock?</a:t>
            </a:r>
            <a:endParaRPr lang="en-US" dirty="0"/>
          </a:p>
        </p:txBody>
      </p:sp>
      <p:sp>
        <p:nvSpPr>
          <p:cNvPr id="4" name="Footer Placeholder 3"/>
          <p:cNvSpPr>
            <a:spLocks noGrp="1"/>
          </p:cNvSpPr>
          <p:nvPr>
            <p:ph type="ftr" sz="quarter" idx="11"/>
          </p:nvPr>
        </p:nvSpPr>
        <p:spPr/>
        <p:txBody>
          <a:bodyPr/>
          <a:lstStyle/>
          <a:p>
            <a:r>
              <a:rPr lang="en-US" smtClean="0"/>
              <a:t>Copyright  © eNestEgg Press, LLC. </a:t>
            </a:r>
            <a:endParaRPr lang="en-US" dirty="0"/>
          </a:p>
        </p:txBody>
      </p:sp>
    </p:spTree>
    <p:extLst>
      <p:ext uri="{BB962C8B-B14F-4D97-AF65-F5344CB8AC3E}">
        <p14:creationId xmlns:p14="http://schemas.microsoft.com/office/powerpoint/2010/main" val="17993649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Cluster 3</a:t>
            </a:r>
            <a:endParaRPr lang="en-US" dirty="0"/>
          </a:p>
        </p:txBody>
      </p:sp>
      <p:sp>
        <p:nvSpPr>
          <p:cNvPr id="4" name="Footer Placeholder 3"/>
          <p:cNvSpPr>
            <a:spLocks noGrp="1"/>
          </p:cNvSpPr>
          <p:nvPr>
            <p:ph type="ftr" sz="quarter" idx="11"/>
          </p:nvPr>
        </p:nvSpPr>
        <p:spPr/>
        <p:txBody>
          <a:bodyPr/>
          <a:lstStyle/>
          <a:p>
            <a:r>
              <a:rPr lang="en-US" smtClean="0"/>
              <a:t>Copyright  © eNestEgg Press, LLC. </a:t>
            </a:r>
            <a:endParaRPr lang="en-US" dirty="0"/>
          </a:p>
        </p:txBody>
      </p:sp>
    </p:spTree>
    <p:extLst>
      <p:ext uri="{BB962C8B-B14F-4D97-AF65-F5344CB8AC3E}">
        <p14:creationId xmlns:p14="http://schemas.microsoft.com/office/powerpoint/2010/main" val="19721237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Where/How to buy/sell stock?</a:t>
            </a:r>
            <a:endParaRPr lang="en-US" dirty="0"/>
          </a:p>
        </p:txBody>
      </p:sp>
      <p:sp>
        <p:nvSpPr>
          <p:cNvPr id="3" name="Content Placeholder 2"/>
          <p:cNvSpPr>
            <a:spLocks noGrp="1"/>
          </p:cNvSpPr>
          <p:nvPr>
            <p:ph idx="1"/>
          </p:nvPr>
        </p:nvSpPr>
        <p:spPr/>
        <p:txBody>
          <a:bodyPr/>
          <a:lstStyle/>
          <a:p>
            <a:r>
              <a:rPr lang="en-US" dirty="0" smtClean="0"/>
              <a:t>Primary Market</a:t>
            </a:r>
          </a:p>
          <a:p>
            <a:pPr lvl="1"/>
            <a:r>
              <a:rPr lang="en-US" dirty="0" smtClean="0"/>
              <a:t>A primary market is when you purchase securities(stock in this case) directly from the company (usually through a middle man).  </a:t>
            </a:r>
          </a:p>
          <a:p>
            <a:pPr lvl="1"/>
            <a:r>
              <a:rPr lang="en-US" dirty="0" smtClean="0"/>
              <a:t>An Initial Public Offering is the first time a company sells stocks or bonds to the public.  </a:t>
            </a:r>
          </a:p>
          <a:p>
            <a:pPr lvl="2"/>
            <a:r>
              <a:rPr lang="en-US" dirty="0" smtClean="0">
                <a:hlinkClick r:id="rId3"/>
              </a:rPr>
              <a:t>IPOs</a:t>
            </a:r>
            <a:r>
              <a:rPr lang="en-US" dirty="0" smtClean="0"/>
              <a:t> </a:t>
            </a:r>
            <a:r>
              <a:rPr lang="en-US" i="1" dirty="0" smtClean="0"/>
              <a:t>(Source: YouTube)</a:t>
            </a:r>
            <a:endParaRPr lang="en-US" i="1" dirty="0" smtClean="0"/>
          </a:p>
          <a:p>
            <a:pPr lvl="1"/>
            <a:r>
              <a:rPr lang="en-US" dirty="0" smtClean="0"/>
              <a:t>Buying an IPO is generally considered risky.  </a:t>
            </a:r>
            <a:endParaRPr lang="en-US" dirty="0"/>
          </a:p>
        </p:txBody>
      </p:sp>
      <p:sp>
        <p:nvSpPr>
          <p:cNvPr id="4" name="Footer Placeholder 3"/>
          <p:cNvSpPr>
            <a:spLocks noGrp="1"/>
          </p:cNvSpPr>
          <p:nvPr>
            <p:ph type="ftr" sz="quarter" idx="11"/>
          </p:nvPr>
        </p:nvSpPr>
        <p:spPr/>
        <p:txBody>
          <a:bodyPr/>
          <a:lstStyle/>
          <a:p>
            <a:r>
              <a:rPr lang="en-US" smtClean="0"/>
              <a:t>Copyright  © eNestEgg Press, LLC. </a:t>
            </a:r>
            <a:endParaRPr lang="en-US" dirty="0"/>
          </a:p>
        </p:txBody>
      </p:sp>
    </p:spTree>
    <p:extLst>
      <p:ext uri="{BB962C8B-B14F-4D97-AF65-F5344CB8AC3E}">
        <p14:creationId xmlns:p14="http://schemas.microsoft.com/office/powerpoint/2010/main" val="493472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Where/How to buy/sell stock?</a:t>
            </a:r>
          </a:p>
        </p:txBody>
      </p:sp>
      <p:sp>
        <p:nvSpPr>
          <p:cNvPr id="3" name="Content Placeholder 2"/>
          <p:cNvSpPr>
            <a:spLocks noGrp="1"/>
          </p:cNvSpPr>
          <p:nvPr>
            <p:ph idx="1"/>
          </p:nvPr>
        </p:nvSpPr>
        <p:spPr/>
        <p:txBody>
          <a:bodyPr/>
          <a:lstStyle/>
          <a:p>
            <a:r>
              <a:rPr lang="en-US" dirty="0" smtClean="0"/>
              <a:t>Secondary Markets- Exchange</a:t>
            </a:r>
          </a:p>
          <a:p>
            <a:pPr lvl="1"/>
            <a:r>
              <a:rPr lang="en-US" dirty="0" smtClean="0"/>
              <a:t>A security exchange is a place where people go to buy and sell securities. </a:t>
            </a:r>
          </a:p>
          <a:p>
            <a:pPr lvl="2"/>
            <a:r>
              <a:rPr lang="en-US" dirty="0" smtClean="0"/>
              <a:t>This is done through Brokers.  Brokers represent groups of investors.  </a:t>
            </a:r>
          </a:p>
          <a:p>
            <a:pPr lvl="1"/>
            <a:r>
              <a:rPr lang="en-US" dirty="0" smtClean="0"/>
              <a:t>The New York Stock Exchange is one of the largest and most well known security exchanges.  </a:t>
            </a:r>
          </a:p>
          <a:p>
            <a:pPr lvl="1"/>
            <a:endParaRPr lang="en-US" dirty="0"/>
          </a:p>
        </p:txBody>
      </p:sp>
      <p:sp>
        <p:nvSpPr>
          <p:cNvPr id="4" name="Footer Placeholder 3"/>
          <p:cNvSpPr>
            <a:spLocks noGrp="1"/>
          </p:cNvSpPr>
          <p:nvPr>
            <p:ph type="ftr" sz="quarter" idx="11"/>
          </p:nvPr>
        </p:nvSpPr>
        <p:spPr/>
        <p:txBody>
          <a:bodyPr/>
          <a:lstStyle/>
          <a:p>
            <a:r>
              <a:rPr lang="en-US" smtClean="0"/>
              <a:t>Copyright  © eNestEgg Press, LLC. </a:t>
            </a:r>
            <a:endParaRPr lang="en-US" dirty="0"/>
          </a:p>
        </p:txBody>
      </p:sp>
    </p:spTree>
    <p:extLst>
      <p:ext uri="{BB962C8B-B14F-4D97-AF65-F5344CB8AC3E}">
        <p14:creationId xmlns:p14="http://schemas.microsoft.com/office/powerpoint/2010/main" val="35953202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Where/How to buy/sell stock?</a:t>
            </a:r>
          </a:p>
        </p:txBody>
      </p:sp>
      <p:sp>
        <p:nvSpPr>
          <p:cNvPr id="3" name="Content Placeholder 2"/>
          <p:cNvSpPr>
            <a:spLocks noGrp="1"/>
          </p:cNvSpPr>
          <p:nvPr>
            <p:ph idx="1"/>
          </p:nvPr>
        </p:nvSpPr>
        <p:spPr/>
        <p:txBody>
          <a:bodyPr/>
          <a:lstStyle/>
          <a:p>
            <a:r>
              <a:rPr lang="en-US" dirty="0" smtClean="0"/>
              <a:t>Secondary Market- Over the Counter</a:t>
            </a:r>
          </a:p>
          <a:p>
            <a:pPr lvl="1"/>
            <a:r>
              <a:rPr lang="en-US" dirty="0" smtClean="0"/>
              <a:t>Thousands of different stocks are not sold at an official organized exchange.  </a:t>
            </a:r>
          </a:p>
          <a:p>
            <a:pPr lvl="2"/>
            <a:r>
              <a:rPr lang="en-US" dirty="0" smtClean="0"/>
              <a:t>Dealers are like brokers, but rather than just acting as an agent for their clients they actually have their own inventory of securities.  </a:t>
            </a:r>
          </a:p>
          <a:p>
            <a:pPr lvl="1"/>
            <a:r>
              <a:rPr lang="en-US" dirty="0" smtClean="0"/>
              <a:t>The Over the Counter Market (OTC) is a network of dealers who buy and sell these particular stocks.  (Not really sold over a store counter).  </a:t>
            </a:r>
          </a:p>
          <a:p>
            <a:pPr lvl="1"/>
            <a:r>
              <a:rPr lang="en-US" dirty="0" smtClean="0"/>
              <a:t>Most OTC transactions are done through NASDAQ, and is nothing more than the electronic marketplace for these stocks.  </a:t>
            </a:r>
            <a:endParaRPr lang="en-US" dirty="0"/>
          </a:p>
        </p:txBody>
      </p:sp>
      <p:sp>
        <p:nvSpPr>
          <p:cNvPr id="4" name="Footer Placeholder 3"/>
          <p:cNvSpPr>
            <a:spLocks noGrp="1"/>
          </p:cNvSpPr>
          <p:nvPr>
            <p:ph type="ftr" sz="quarter" idx="11"/>
          </p:nvPr>
        </p:nvSpPr>
        <p:spPr/>
        <p:txBody>
          <a:bodyPr/>
          <a:lstStyle/>
          <a:p>
            <a:r>
              <a:rPr lang="en-US" smtClean="0"/>
              <a:t>Copyright  © eNestEgg Press, LLC. </a:t>
            </a:r>
            <a:endParaRPr lang="en-US" dirty="0"/>
          </a:p>
        </p:txBody>
      </p:sp>
    </p:spTree>
    <p:extLst>
      <p:ext uri="{BB962C8B-B14F-4D97-AF65-F5344CB8AC3E}">
        <p14:creationId xmlns:p14="http://schemas.microsoft.com/office/powerpoint/2010/main" val="37072725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Brokers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Picking a Broker is like picking an investment, you need to do your homework.  </a:t>
            </a:r>
          </a:p>
          <a:p>
            <a:r>
              <a:rPr lang="en-US" dirty="0" smtClean="0"/>
              <a:t>Online/ Discount Brokers- Least expensive, Just takes your orders.</a:t>
            </a:r>
          </a:p>
          <a:p>
            <a:r>
              <a:rPr lang="en-US" dirty="0"/>
              <a:t>Discount brokers with </a:t>
            </a:r>
            <a:r>
              <a:rPr lang="en-US" dirty="0" smtClean="0"/>
              <a:t>assistance-  Charges a little more, gives a little more information</a:t>
            </a:r>
          </a:p>
          <a:p>
            <a:r>
              <a:rPr lang="en-US" dirty="0"/>
              <a:t>Full-service </a:t>
            </a:r>
            <a:r>
              <a:rPr lang="en-US" dirty="0" smtClean="0"/>
              <a:t>brokers-  Traditional Stock brokers.  More expensive than discount brokers, but provide advice and services for every aspect of your financial life (including but not limited to retirement planning, budgeting, insurance planning, etc.)</a:t>
            </a:r>
          </a:p>
          <a:p>
            <a:r>
              <a:rPr lang="en-US" dirty="0" smtClean="0"/>
              <a:t>Money Managers-  Full service stock brokers for investors with substantial assets.  You often need at least $100,000.00 for an account.  Charge very high fees and have almost complete control of their clients account.  </a:t>
            </a:r>
            <a:endParaRPr lang="en-US" dirty="0"/>
          </a:p>
          <a:p>
            <a:endParaRPr lang="en-US" dirty="0"/>
          </a:p>
        </p:txBody>
      </p:sp>
      <p:sp>
        <p:nvSpPr>
          <p:cNvPr id="4" name="Footer Placeholder 3"/>
          <p:cNvSpPr>
            <a:spLocks noGrp="1"/>
          </p:cNvSpPr>
          <p:nvPr>
            <p:ph type="ftr" sz="quarter" idx="11"/>
          </p:nvPr>
        </p:nvSpPr>
        <p:spPr/>
        <p:txBody>
          <a:bodyPr/>
          <a:lstStyle/>
          <a:p>
            <a:r>
              <a:rPr lang="en-US" smtClean="0"/>
              <a:t>Copyright  © eNestEgg Press, LLC. </a:t>
            </a:r>
            <a:endParaRPr lang="en-US" dirty="0"/>
          </a:p>
        </p:txBody>
      </p:sp>
    </p:spTree>
    <p:extLst>
      <p:ext uri="{BB962C8B-B14F-4D97-AF65-F5344CB8AC3E}">
        <p14:creationId xmlns:p14="http://schemas.microsoft.com/office/powerpoint/2010/main" val="12481461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Full Service vs. Discount Brokers</a:t>
            </a:r>
            <a:endParaRPr lang="en-US" dirty="0"/>
          </a:p>
        </p:txBody>
      </p:sp>
      <p:sp>
        <p:nvSpPr>
          <p:cNvPr id="3" name="Content Placeholder 2"/>
          <p:cNvSpPr>
            <a:spLocks noGrp="1"/>
          </p:cNvSpPr>
          <p:nvPr>
            <p:ph idx="1"/>
          </p:nvPr>
        </p:nvSpPr>
        <p:spPr/>
        <p:txBody>
          <a:bodyPr/>
          <a:lstStyle/>
          <a:p>
            <a:r>
              <a:rPr lang="en-US" dirty="0" smtClean="0"/>
              <a:t>How much advice to you need/want?  How much are you willing to pay?</a:t>
            </a:r>
          </a:p>
          <a:p>
            <a:endParaRPr lang="en-US" dirty="0"/>
          </a:p>
          <a:p>
            <a:r>
              <a:rPr lang="en-US" dirty="0" smtClean="0"/>
              <a:t>Full service Brokers may be best for those will little or no investing experience.  </a:t>
            </a:r>
          </a:p>
          <a:p>
            <a:r>
              <a:rPr lang="en-US" dirty="0" smtClean="0"/>
              <a:t>Discount brokers are often used by investors who feel they have enough knowledge and experience to research and make their own investment decisions.  </a:t>
            </a:r>
          </a:p>
          <a:p>
            <a:r>
              <a:rPr lang="en-US" dirty="0" smtClean="0"/>
              <a:t>Online are a best fit for people who use discount brokers and also feel comfortable trading stocks online.  </a:t>
            </a:r>
            <a:endParaRPr lang="en-US" dirty="0"/>
          </a:p>
        </p:txBody>
      </p:sp>
      <p:sp>
        <p:nvSpPr>
          <p:cNvPr id="4" name="Footer Placeholder 3"/>
          <p:cNvSpPr>
            <a:spLocks noGrp="1"/>
          </p:cNvSpPr>
          <p:nvPr>
            <p:ph type="ftr" sz="quarter" idx="11"/>
          </p:nvPr>
        </p:nvSpPr>
        <p:spPr/>
        <p:txBody>
          <a:bodyPr/>
          <a:lstStyle/>
          <a:p>
            <a:r>
              <a:rPr lang="en-US" smtClean="0"/>
              <a:t>Copyright  © eNestEgg Press, LLC. </a:t>
            </a:r>
            <a:endParaRPr lang="en-US" dirty="0"/>
          </a:p>
        </p:txBody>
      </p:sp>
    </p:spTree>
    <p:extLst>
      <p:ext uri="{BB962C8B-B14F-4D97-AF65-F5344CB8AC3E}">
        <p14:creationId xmlns:p14="http://schemas.microsoft.com/office/powerpoint/2010/main" val="13524049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Charges </a:t>
            </a:r>
            <a:endParaRPr lang="en-US" dirty="0"/>
          </a:p>
        </p:txBody>
      </p:sp>
      <p:sp>
        <p:nvSpPr>
          <p:cNvPr id="3" name="Content Placeholder 2"/>
          <p:cNvSpPr>
            <a:spLocks noGrp="1"/>
          </p:cNvSpPr>
          <p:nvPr>
            <p:ph idx="1"/>
          </p:nvPr>
        </p:nvSpPr>
        <p:spPr/>
        <p:txBody>
          <a:bodyPr/>
          <a:lstStyle/>
          <a:p>
            <a:r>
              <a:rPr lang="en-US" dirty="0" smtClean="0"/>
              <a:t>You are charged every time your broker buys or sells on your behalf.  </a:t>
            </a:r>
          </a:p>
          <a:p>
            <a:pPr lvl="1"/>
            <a:r>
              <a:rPr lang="en-US" dirty="0" smtClean="0"/>
              <a:t>There is usually a flat fee per trade.</a:t>
            </a:r>
          </a:p>
          <a:p>
            <a:pPr lvl="2"/>
            <a:r>
              <a:rPr lang="en-US" dirty="0" smtClean="0"/>
              <a:t>Example: A $25 fee every time a broker buys or sells for you.</a:t>
            </a:r>
          </a:p>
          <a:p>
            <a:pPr lvl="1"/>
            <a:r>
              <a:rPr lang="en-US" dirty="0" smtClean="0"/>
              <a:t>There may be additional charges based on the number of shares and the value of the shares.  </a:t>
            </a:r>
          </a:p>
          <a:p>
            <a:pPr lvl="1"/>
            <a:r>
              <a:rPr lang="en-US" dirty="0" smtClean="0"/>
              <a:t>Full service &gt; Discount &gt; Online </a:t>
            </a:r>
            <a:endParaRPr lang="en-US" dirty="0"/>
          </a:p>
        </p:txBody>
      </p:sp>
      <p:sp>
        <p:nvSpPr>
          <p:cNvPr id="4" name="Footer Placeholder 3"/>
          <p:cNvSpPr>
            <a:spLocks noGrp="1"/>
          </p:cNvSpPr>
          <p:nvPr>
            <p:ph type="ftr" sz="quarter" idx="11"/>
          </p:nvPr>
        </p:nvSpPr>
        <p:spPr/>
        <p:txBody>
          <a:bodyPr/>
          <a:lstStyle/>
          <a:p>
            <a:r>
              <a:rPr lang="en-US" smtClean="0"/>
              <a:t>Copyright  © eNestEgg Press, LLC. </a:t>
            </a:r>
            <a:endParaRPr lang="en-US" dirty="0"/>
          </a:p>
        </p:txBody>
      </p:sp>
    </p:spTree>
    <p:extLst>
      <p:ext uri="{BB962C8B-B14F-4D97-AF65-F5344CB8AC3E}">
        <p14:creationId xmlns:p14="http://schemas.microsoft.com/office/powerpoint/2010/main" val="15757649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Investment Strategies </a:t>
            </a:r>
            <a:endParaRPr lang="en-US" dirty="0"/>
          </a:p>
        </p:txBody>
      </p:sp>
      <p:sp>
        <p:nvSpPr>
          <p:cNvPr id="3" name="Content Placeholder 2"/>
          <p:cNvSpPr>
            <a:spLocks noGrp="1"/>
          </p:cNvSpPr>
          <p:nvPr>
            <p:ph idx="1"/>
          </p:nvPr>
        </p:nvSpPr>
        <p:spPr/>
        <p:txBody>
          <a:bodyPr/>
          <a:lstStyle/>
          <a:p>
            <a:r>
              <a:rPr lang="en-US" dirty="0" smtClean="0"/>
              <a:t>There are many, many different types of investment mindsets and strategies when it comes to stocks.  How you and your advisor choose to invest will depend on whether it is short or long term and how much of a risk taker you are.  Your age, station in life, risk tolerance, and investment goals will all heavily factor into you strategy and desired outcomes.  </a:t>
            </a:r>
            <a:endParaRPr lang="en-US" dirty="0"/>
          </a:p>
        </p:txBody>
      </p:sp>
      <p:sp>
        <p:nvSpPr>
          <p:cNvPr id="4" name="Footer Placeholder 3"/>
          <p:cNvSpPr>
            <a:spLocks noGrp="1"/>
          </p:cNvSpPr>
          <p:nvPr>
            <p:ph type="ftr" sz="quarter" idx="11"/>
          </p:nvPr>
        </p:nvSpPr>
        <p:spPr/>
        <p:txBody>
          <a:bodyPr/>
          <a:lstStyle/>
          <a:p>
            <a:r>
              <a:rPr lang="en-US" smtClean="0"/>
              <a:t>Copyright  © eNestEgg Press, LLC. </a:t>
            </a:r>
            <a:endParaRPr lang="en-US" dirty="0"/>
          </a:p>
        </p:txBody>
      </p:sp>
    </p:spTree>
    <p:extLst>
      <p:ext uri="{BB962C8B-B14F-4D97-AF65-F5344CB8AC3E}">
        <p14:creationId xmlns:p14="http://schemas.microsoft.com/office/powerpoint/2010/main" val="14071686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Cluster 4</a:t>
            </a:r>
            <a:endParaRPr lang="en-US" dirty="0"/>
          </a:p>
        </p:txBody>
      </p:sp>
      <p:sp>
        <p:nvSpPr>
          <p:cNvPr id="4" name="Footer Placeholder 3"/>
          <p:cNvSpPr>
            <a:spLocks noGrp="1"/>
          </p:cNvSpPr>
          <p:nvPr>
            <p:ph type="ftr" sz="quarter" idx="11"/>
          </p:nvPr>
        </p:nvSpPr>
        <p:spPr/>
        <p:txBody>
          <a:bodyPr/>
          <a:lstStyle/>
          <a:p>
            <a:r>
              <a:rPr lang="en-US" smtClean="0"/>
              <a:t>Copyright  © eNestEgg Press, LLC. </a:t>
            </a:r>
            <a:endParaRPr lang="en-US" dirty="0"/>
          </a:p>
        </p:txBody>
      </p:sp>
    </p:spTree>
    <p:extLst>
      <p:ext uri="{BB962C8B-B14F-4D97-AF65-F5344CB8AC3E}">
        <p14:creationId xmlns:p14="http://schemas.microsoft.com/office/powerpoint/2010/main" val="13764434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58800"/>
            <a:ext cx="10972800" cy="1288288"/>
          </a:xfrm>
        </p:spPr>
        <p:txBody>
          <a:bodyPr>
            <a:normAutofit fontScale="90000"/>
          </a:bodyPr>
          <a:lstStyle/>
          <a:p>
            <a:r>
              <a:rPr lang="en-US" dirty="0"/>
              <a:t>WHAT ARE STOCKS?</a:t>
            </a:r>
            <a:br>
              <a:rPr lang="en-US" dirty="0"/>
            </a:br>
            <a:endParaRPr lang="en-US" dirty="0"/>
          </a:p>
        </p:txBody>
      </p:sp>
      <p:sp>
        <p:nvSpPr>
          <p:cNvPr id="3" name="Content Placeholder 2"/>
          <p:cNvSpPr>
            <a:spLocks noGrp="1"/>
          </p:cNvSpPr>
          <p:nvPr>
            <p:ph idx="1"/>
          </p:nvPr>
        </p:nvSpPr>
        <p:spPr/>
        <p:txBody>
          <a:bodyPr/>
          <a:lstStyle/>
          <a:p>
            <a:r>
              <a:rPr lang="en-US" u="sng" dirty="0" smtClean="0">
                <a:hlinkClick r:id="rId2"/>
              </a:rPr>
              <a:t>What is Stock</a:t>
            </a:r>
            <a:r>
              <a:rPr lang="en-US" u="sng" dirty="0" smtClean="0">
                <a:hlinkClick r:id="rId2"/>
              </a:rPr>
              <a:t>?</a:t>
            </a:r>
            <a:r>
              <a:rPr lang="en-US" dirty="0" smtClean="0"/>
              <a:t>   </a:t>
            </a:r>
            <a:r>
              <a:rPr lang="en-US" i="1" dirty="0" smtClean="0"/>
              <a:t>(Source: Investopedia)</a:t>
            </a:r>
            <a:endParaRPr lang="en-US" i="1" dirty="0"/>
          </a:p>
          <a:p>
            <a:r>
              <a:rPr lang="en-US" dirty="0"/>
              <a:t>Plain and simple, stock is a share in the ownership of a company. Stock represents a claim on the company's assets and earnings. As you acquire more stock, your ownership stake in the company becomes greater. Whether you say shares, equity, or stock, it all means the same thing. </a:t>
            </a:r>
          </a:p>
        </p:txBody>
      </p:sp>
      <p:sp>
        <p:nvSpPr>
          <p:cNvPr id="4" name="Footer Placeholder 3"/>
          <p:cNvSpPr>
            <a:spLocks noGrp="1"/>
          </p:cNvSpPr>
          <p:nvPr>
            <p:ph type="ftr" sz="quarter" idx="11"/>
          </p:nvPr>
        </p:nvSpPr>
        <p:spPr/>
        <p:txBody>
          <a:bodyPr/>
          <a:lstStyle/>
          <a:p>
            <a:r>
              <a:rPr lang="en-US" smtClean="0"/>
              <a:t>Copyright  © eNestEgg Press, LLC. </a:t>
            </a:r>
            <a:endParaRPr lang="en-US" dirty="0"/>
          </a:p>
        </p:txBody>
      </p:sp>
    </p:spTree>
    <p:extLst>
      <p:ext uri="{BB962C8B-B14F-4D97-AF65-F5344CB8AC3E}">
        <p14:creationId xmlns:p14="http://schemas.microsoft.com/office/powerpoint/2010/main" val="15863118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05105"/>
            <a:ext cx="10972800" cy="1143000"/>
          </a:xfrm>
        </p:spPr>
        <p:txBody>
          <a:bodyPr/>
          <a:lstStyle/>
          <a:p>
            <a:r>
              <a:rPr lang="en-US" dirty="0" smtClean="0"/>
              <a:t>Corporations issue stock to:</a:t>
            </a:r>
            <a:endParaRPr lang="en-US" dirty="0"/>
          </a:p>
        </p:txBody>
      </p:sp>
      <p:sp>
        <p:nvSpPr>
          <p:cNvPr id="3" name="Content Placeholder 2"/>
          <p:cNvSpPr>
            <a:spLocks noGrp="1"/>
          </p:cNvSpPr>
          <p:nvPr>
            <p:ph idx="1"/>
          </p:nvPr>
        </p:nvSpPr>
        <p:spPr>
          <a:xfrm>
            <a:off x="609600" y="1657668"/>
            <a:ext cx="10972800" cy="4389120"/>
          </a:xfrm>
        </p:spPr>
        <p:txBody>
          <a:bodyPr/>
          <a:lstStyle/>
          <a:p>
            <a:pPr lvl="0"/>
            <a:r>
              <a:rPr lang="en-US" dirty="0"/>
              <a:t>Raise money to start or expand business</a:t>
            </a:r>
          </a:p>
          <a:p>
            <a:pPr lvl="0"/>
            <a:r>
              <a:rPr lang="en-US" dirty="0"/>
              <a:t>Pay ongoing business expenses</a:t>
            </a:r>
          </a:p>
          <a:p>
            <a:pPr marL="274320" lvl="1" indent="-274320">
              <a:buClr>
                <a:schemeClr val="accent3"/>
              </a:buClr>
              <a:buSzPct val="95000"/>
            </a:pPr>
            <a:r>
              <a:rPr lang="en-US" dirty="0" smtClean="0"/>
              <a:t>Advantage to </a:t>
            </a:r>
            <a:r>
              <a:rPr lang="en-US" dirty="0"/>
              <a:t>issuing stock: I</a:t>
            </a:r>
            <a:r>
              <a:rPr lang="en-US" dirty="0" smtClean="0"/>
              <a:t>ssuing company does not have to repay money</a:t>
            </a:r>
            <a:endParaRPr lang="en-US" dirty="0" smtClean="0"/>
          </a:p>
          <a:p>
            <a:r>
              <a:rPr lang="en-US" dirty="0" smtClean="0"/>
              <a:t>Disadvantage to issuing stock: Owners are diluting ownership</a:t>
            </a:r>
            <a:endParaRPr lang="en-US" dirty="0" smtClean="0"/>
          </a:p>
          <a:p>
            <a:r>
              <a:rPr lang="en-US" dirty="0" smtClean="0"/>
              <a:t>Stocks </a:t>
            </a:r>
            <a:r>
              <a:rPr lang="en-US" dirty="0"/>
              <a:t>will be the cornerstone of most investors portfolios. Stocks tend to yield a higher growth rate, however they also carry more risk </a:t>
            </a:r>
            <a:r>
              <a:rPr lang="en-US" dirty="0" smtClean="0"/>
              <a:t>than </a:t>
            </a:r>
            <a:r>
              <a:rPr lang="en-US" dirty="0"/>
              <a:t>most other investments such as bonds. Stocks are considered a growth and sometimes income security. </a:t>
            </a:r>
            <a:endParaRPr lang="en-US" dirty="0" smtClean="0"/>
          </a:p>
          <a:p>
            <a:r>
              <a:rPr lang="en-US" dirty="0" smtClean="0"/>
              <a:t>Reading: </a:t>
            </a:r>
            <a:r>
              <a:rPr lang="en-US" dirty="0" smtClean="0">
                <a:hlinkClick r:id="rId2"/>
              </a:rPr>
              <a:t>Starting Investing with only $1,000 </a:t>
            </a:r>
            <a:r>
              <a:rPr lang="en-US" i="1" dirty="0" smtClean="0"/>
              <a:t>(Source: NASDAQ)</a:t>
            </a:r>
            <a:endParaRPr lang="en-US" i="1" dirty="0"/>
          </a:p>
          <a:p>
            <a:endParaRPr lang="en-US" dirty="0"/>
          </a:p>
        </p:txBody>
      </p:sp>
      <p:sp>
        <p:nvSpPr>
          <p:cNvPr id="4" name="Footer Placeholder 3"/>
          <p:cNvSpPr>
            <a:spLocks noGrp="1"/>
          </p:cNvSpPr>
          <p:nvPr>
            <p:ph type="ftr" sz="quarter" idx="11"/>
          </p:nvPr>
        </p:nvSpPr>
        <p:spPr/>
        <p:txBody>
          <a:bodyPr/>
          <a:lstStyle/>
          <a:p>
            <a:r>
              <a:rPr lang="en-US" smtClean="0"/>
              <a:t>Copyright  © eNestEgg Press, LLC. </a:t>
            </a:r>
            <a:endParaRPr lang="en-US" dirty="0"/>
          </a:p>
        </p:txBody>
      </p:sp>
    </p:spTree>
    <p:extLst>
      <p:ext uri="{BB962C8B-B14F-4D97-AF65-F5344CB8AC3E}">
        <p14:creationId xmlns:p14="http://schemas.microsoft.com/office/powerpoint/2010/main" val="14548387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05105"/>
            <a:ext cx="10972800" cy="1143000"/>
          </a:xfrm>
        </p:spPr>
        <p:txBody>
          <a:bodyPr>
            <a:normAutofit/>
          </a:bodyPr>
          <a:lstStyle/>
          <a:p>
            <a:r>
              <a:rPr lang="en-US" dirty="0" smtClean="0"/>
              <a:t>Pros and Cons of Stock</a:t>
            </a:r>
            <a:endParaRPr lang="en-US" dirty="0"/>
          </a:p>
        </p:txBody>
      </p:sp>
      <p:sp>
        <p:nvSpPr>
          <p:cNvPr id="3" name="Content Placeholder 2"/>
          <p:cNvSpPr>
            <a:spLocks noGrp="1"/>
          </p:cNvSpPr>
          <p:nvPr>
            <p:ph idx="1"/>
          </p:nvPr>
        </p:nvSpPr>
        <p:spPr/>
        <p:txBody>
          <a:bodyPr/>
          <a:lstStyle/>
          <a:p>
            <a:r>
              <a:rPr lang="en-US" b="1" dirty="0"/>
              <a:t>PROS:</a:t>
            </a:r>
          </a:p>
          <a:p>
            <a:pPr lvl="1"/>
            <a:r>
              <a:rPr lang="en-US" dirty="0"/>
              <a:t>Stocks usually yield a high return.</a:t>
            </a:r>
          </a:p>
          <a:p>
            <a:pPr lvl="1"/>
            <a:r>
              <a:rPr lang="en-US" dirty="0"/>
              <a:t>Some stocks pay dividends. (Pay a share of profits back to shareholders</a:t>
            </a:r>
            <a:r>
              <a:rPr lang="en-US" dirty="0" smtClean="0"/>
              <a:t>)</a:t>
            </a:r>
          </a:p>
          <a:p>
            <a:pPr lvl="2"/>
            <a:r>
              <a:rPr lang="en-US" dirty="0" smtClean="0">
                <a:hlinkClick r:id="rId2"/>
              </a:rPr>
              <a:t>Video: </a:t>
            </a:r>
            <a:r>
              <a:rPr lang="en-US" dirty="0" smtClean="0">
                <a:hlinkClick r:id="rId2"/>
              </a:rPr>
              <a:t>Dividends Explained  </a:t>
            </a:r>
            <a:r>
              <a:rPr lang="en-US" i="1" dirty="0" smtClean="0"/>
              <a:t>(Source: YouTube)</a:t>
            </a:r>
            <a:endParaRPr lang="en-US" i="1" dirty="0" smtClean="0"/>
          </a:p>
          <a:p>
            <a:endParaRPr lang="en-US" dirty="0"/>
          </a:p>
        </p:txBody>
      </p:sp>
      <p:sp>
        <p:nvSpPr>
          <p:cNvPr id="4" name="Footer Placeholder 3"/>
          <p:cNvSpPr>
            <a:spLocks noGrp="1"/>
          </p:cNvSpPr>
          <p:nvPr>
            <p:ph type="ftr" sz="quarter" idx="11"/>
          </p:nvPr>
        </p:nvSpPr>
        <p:spPr/>
        <p:txBody>
          <a:bodyPr/>
          <a:lstStyle/>
          <a:p>
            <a:r>
              <a:rPr lang="en-US" smtClean="0"/>
              <a:t>Copyright  © eNestEgg Press, LLC. </a:t>
            </a:r>
            <a:endParaRPr lang="en-US" dirty="0"/>
          </a:p>
        </p:txBody>
      </p:sp>
    </p:spTree>
    <p:extLst>
      <p:ext uri="{BB962C8B-B14F-4D97-AF65-F5344CB8AC3E}">
        <p14:creationId xmlns:p14="http://schemas.microsoft.com/office/powerpoint/2010/main" val="23226924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Pros and Cons of Stock</a:t>
            </a:r>
          </a:p>
        </p:txBody>
      </p:sp>
      <p:sp>
        <p:nvSpPr>
          <p:cNvPr id="3" name="Content Placeholder 2"/>
          <p:cNvSpPr>
            <a:spLocks noGrp="1"/>
          </p:cNvSpPr>
          <p:nvPr>
            <p:ph idx="1"/>
          </p:nvPr>
        </p:nvSpPr>
        <p:spPr/>
        <p:txBody>
          <a:bodyPr/>
          <a:lstStyle/>
          <a:p>
            <a:pPr lvl="0"/>
            <a:r>
              <a:rPr lang="en-US" b="1" dirty="0" smtClean="0"/>
              <a:t>CONS:</a:t>
            </a:r>
            <a:endParaRPr lang="en-US" b="1" dirty="0" smtClean="0"/>
          </a:p>
          <a:p>
            <a:pPr lvl="1"/>
            <a:r>
              <a:rPr lang="en-US" dirty="0" smtClean="0"/>
              <a:t>Stocks </a:t>
            </a:r>
            <a:r>
              <a:rPr lang="en-US" dirty="0"/>
              <a:t>tend to be riskier compared to other investments such as bonds.</a:t>
            </a:r>
          </a:p>
          <a:p>
            <a:pPr lvl="1"/>
            <a:r>
              <a:rPr lang="en-US" dirty="0"/>
              <a:t>Stock prices can rise and fall dramatically. (This is known as volatility) </a:t>
            </a:r>
            <a:endParaRPr lang="en-US" dirty="0" smtClean="0"/>
          </a:p>
          <a:p>
            <a:pPr lvl="2"/>
            <a:r>
              <a:rPr lang="en-US" dirty="0" smtClean="0">
                <a:solidFill>
                  <a:srgbClr val="FFC000"/>
                </a:solidFill>
                <a:hlinkClick r:id="rId2"/>
              </a:rPr>
              <a:t>What is Stock Market Volatility</a:t>
            </a:r>
            <a:r>
              <a:rPr lang="en-US" dirty="0" smtClean="0">
                <a:solidFill>
                  <a:srgbClr val="FFC000"/>
                </a:solidFill>
              </a:rPr>
              <a:t> </a:t>
            </a:r>
            <a:r>
              <a:rPr lang="en-US" i="1" dirty="0"/>
              <a:t>(Source: YouTube)</a:t>
            </a:r>
            <a:endParaRPr lang="en-US" i="1" dirty="0">
              <a:solidFill>
                <a:srgbClr val="FFC000"/>
              </a:solidFill>
            </a:endParaRPr>
          </a:p>
          <a:p>
            <a:pPr lvl="1"/>
            <a:r>
              <a:rPr lang="en-US" dirty="0"/>
              <a:t>There is no guarantee that you will profit or even breakeven. </a:t>
            </a:r>
          </a:p>
        </p:txBody>
      </p:sp>
      <p:sp>
        <p:nvSpPr>
          <p:cNvPr id="4" name="Footer Placeholder 3"/>
          <p:cNvSpPr>
            <a:spLocks noGrp="1"/>
          </p:cNvSpPr>
          <p:nvPr>
            <p:ph type="ftr" sz="quarter" idx="11"/>
          </p:nvPr>
        </p:nvSpPr>
        <p:spPr/>
        <p:txBody>
          <a:bodyPr/>
          <a:lstStyle/>
          <a:p>
            <a:r>
              <a:rPr lang="en-US" smtClean="0"/>
              <a:t>Copyright  © eNestEgg Press, LLC. </a:t>
            </a:r>
            <a:endParaRPr lang="en-US" dirty="0"/>
          </a:p>
        </p:txBody>
      </p:sp>
    </p:spTree>
    <p:extLst>
      <p:ext uri="{BB962C8B-B14F-4D97-AF65-F5344CB8AC3E}">
        <p14:creationId xmlns:p14="http://schemas.microsoft.com/office/powerpoint/2010/main" val="24106827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Where do stocks fit in my investment plan?</a:t>
            </a:r>
            <a:endParaRPr lang="en-US" dirty="0"/>
          </a:p>
        </p:txBody>
      </p:sp>
      <p:sp>
        <p:nvSpPr>
          <p:cNvPr id="3" name="Content Placeholder 2"/>
          <p:cNvSpPr>
            <a:spLocks noGrp="1"/>
          </p:cNvSpPr>
          <p:nvPr>
            <p:ph idx="1"/>
          </p:nvPr>
        </p:nvSpPr>
        <p:spPr/>
        <p:txBody>
          <a:bodyPr/>
          <a:lstStyle/>
          <a:p>
            <a:r>
              <a:rPr lang="en-US" dirty="0"/>
              <a:t>Stocks are a growth investment. You will usually heavily invest in stocks throughout your entire investment </a:t>
            </a:r>
            <a:r>
              <a:rPr lang="en-US" dirty="0" smtClean="0"/>
              <a:t>lifespan, </a:t>
            </a:r>
            <a:r>
              <a:rPr lang="en-US" dirty="0"/>
              <a:t>particularly early on. </a:t>
            </a:r>
          </a:p>
          <a:p>
            <a:endParaRPr lang="en-US" dirty="0"/>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1557125" y="3224847"/>
            <a:ext cx="3455142" cy="2905020"/>
          </a:xfrm>
          <a:prstGeom prst="rect">
            <a:avLst/>
          </a:prstGeom>
          <a:noFill/>
        </p:spPr>
      </p:pic>
      <p:pic>
        <p:nvPicPr>
          <p:cNvPr id="5" name="Picture 4"/>
          <p:cNvPicPr/>
          <p:nvPr/>
        </p:nvPicPr>
        <p:blipFill>
          <a:blip r:embed="rId3">
            <a:extLst>
              <a:ext uri="{28A0092B-C50C-407E-A947-70E740481C1C}">
                <a14:useLocalDpi xmlns:a14="http://schemas.microsoft.com/office/drawing/2010/main" val="0"/>
              </a:ext>
            </a:extLst>
          </a:blip>
          <a:srcRect/>
          <a:stretch>
            <a:fillRect/>
          </a:stretch>
        </p:blipFill>
        <p:spPr bwMode="auto">
          <a:xfrm>
            <a:off x="7366000" y="3224848"/>
            <a:ext cx="3386667" cy="2905020"/>
          </a:xfrm>
          <a:prstGeom prst="rect">
            <a:avLst/>
          </a:prstGeom>
          <a:noFill/>
        </p:spPr>
      </p:pic>
      <p:sp>
        <p:nvSpPr>
          <p:cNvPr id="6" name="Footer Placeholder 5"/>
          <p:cNvSpPr>
            <a:spLocks noGrp="1"/>
          </p:cNvSpPr>
          <p:nvPr>
            <p:ph type="ftr" sz="quarter" idx="11"/>
          </p:nvPr>
        </p:nvSpPr>
        <p:spPr/>
        <p:txBody>
          <a:bodyPr/>
          <a:lstStyle/>
          <a:p>
            <a:r>
              <a:rPr lang="en-US" smtClean="0"/>
              <a:t>Copyright  © eNestEgg Press, LLC. </a:t>
            </a:r>
            <a:endParaRPr lang="en-US" dirty="0"/>
          </a:p>
        </p:txBody>
      </p:sp>
    </p:spTree>
    <p:extLst>
      <p:ext uri="{BB962C8B-B14F-4D97-AF65-F5344CB8AC3E}">
        <p14:creationId xmlns:p14="http://schemas.microsoft.com/office/powerpoint/2010/main" val="20772534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6028" y="205105"/>
            <a:ext cx="10972800" cy="1143000"/>
          </a:xfrm>
        </p:spPr>
        <p:txBody>
          <a:bodyPr>
            <a:normAutofit fontScale="90000"/>
          </a:bodyPr>
          <a:lstStyle/>
          <a:p>
            <a:r>
              <a:rPr lang="en-US" dirty="0"/>
              <a:t>Where do stocks fit in my investment plan?</a:t>
            </a:r>
          </a:p>
        </p:txBody>
      </p:sp>
      <p:sp>
        <p:nvSpPr>
          <p:cNvPr id="3" name="Content Placeholder 2"/>
          <p:cNvSpPr>
            <a:spLocks noGrp="1"/>
          </p:cNvSpPr>
          <p:nvPr>
            <p:ph idx="1"/>
          </p:nvPr>
        </p:nvSpPr>
        <p:spPr/>
        <p:txBody>
          <a:bodyPr/>
          <a:lstStyle/>
          <a:p>
            <a:r>
              <a:rPr lang="en-US" dirty="0"/>
              <a:t>Think of it this way: </a:t>
            </a:r>
            <a:r>
              <a:rPr lang="en-US" dirty="0" smtClean="0"/>
              <a:t>you’re </a:t>
            </a:r>
            <a:r>
              <a:rPr lang="en-US" dirty="0"/>
              <a:t>25 years old and looking to </a:t>
            </a:r>
            <a:r>
              <a:rPr lang="en-US" dirty="0" smtClean="0"/>
              <a:t>invest. </a:t>
            </a:r>
            <a:r>
              <a:rPr lang="en-US" dirty="0"/>
              <a:t>Y</a:t>
            </a:r>
            <a:r>
              <a:rPr lang="en-US" dirty="0" smtClean="0"/>
              <a:t>ou </a:t>
            </a:r>
            <a:r>
              <a:rPr lang="en-US" dirty="0"/>
              <a:t>have on average 40 years before you </a:t>
            </a:r>
            <a:r>
              <a:rPr lang="en-US" dirty="0" smtClean="0"/>
              <a:t>retire. </a:t>
            </a:r>
            <a:r>
              <a:rPr lang="en-US" dirty="0"/>
              <a:t>I</a:t>
            </a:r>
            <a:r>
              <a:rPr lang="en-US" dirty="0" smtClean="0"/>
              <a:t>t </a:t>
            </a:r>
            <a:r>
              <a:rPr lang="en-US" dirty="0"/>
              <a:t>makes more sense for you to make investments with higher growth but lower safety (like stocks). You have a large time span to recover from any economic down turns or losses you may incur from poor investment decisions.  In other words, you have more time and incentive to gamble a little bit.  You have more breathing room.</a:t>
            </a:r>
          </a:p>
          <a:p>
            <a:endParaRPr lang="en-US" dirty="0"/>
          </a:p>
        </p:txBody>
      </p:sp>
      <p:sp>
        <p:nvSpPr>
          <p:cNvPr id="4" name="Footer Placeholder 3"/>
          <p:cNvSpPr>
            <a:spLocks noGrp="1"/>
          </p:cNvSpPr>
          <p:nvPr>
            <p:ph type="ftr" sz="quarter" idx="11"/>
          </p:nvPr>
        </p:nvSpPr>
        <p:spPr/>
        <p:txBody>
          <a:bodyPr/>
          <a:lstStyle/>
          <a:p>
            <a:r>
              <a:rPr lang="en-US" smtClean="0"/>
              <a:t>Copyright  © eNestEgg Press, LLC. </a:t>
            </a:r>
            <a:endParaRPr lang="en-US" dirty="0"/>
          </a:p>
        </p:txBody>
      </p:sp>
    </p:spTree>
    <p:extLst>
      <p:ext uri="{BB962C8B-B14F-4D97-AF65-F5344CB8AC3E}">
        <p14:creationId xmlns:p14="http://schemas.microsoft.com/office/powerpoint/2010/main" val="9758538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Where do stocks fit in my investment plan?</a:t>
            </a:r>
          </a:p>
        </p:txBody>
      </p:sp>
      <p:sp>
        <p:nvSpPr>
          <p:cNvPr id="3" name="Content Placeholder 2"/>
          <p:cNvSpPr>
            <a:spLocks noGrp="1"/>
          </p:cNvSpPr>
          <p:nvPr>
            <p:ph idx="1"/>
          </p:nvPr>
        </p:nvSpPr>
        <p:spPr/>
        <p:txBody>
          <a:bodyPr/>
          <a:lstStyle/>
          <a:p>
            <a:r>
              <a:rPr lang="en-US" dirty="0"/>
              <a:t>Suppose you are 60 years old, and have about 3-5 before retirement.   You are about to retire, your main concern is holding on to what you have.  An economic downturn or investment business failure could mean delaying your retirement for several years.  You want something safe……you want to invest </a:t>
            </a:r>
            <a:r>
              <a:rPr lang="en-US" dirty="0" smtClean="0"/>
              <a:t>more heavily </a:t>
            </a:r>
            <a:r>
              <a:rPr lang="en-US" dirty="0"/>
              <a:t>in bonds.  </a:t>
            </a:r>
          </a:p>
          <a:p>
            <a:endParaRPr lang="en-US" dirty="0"/>
          </a:p>
        </p:txBody>
      </p:sp>
      <p:sp>
        <p:nvSpPr>
          <p:cNvPr id="4" name="Footer Placeholder 3"/>
          <p:cNvSpPr>
            <a:spLocks noGrp="1"/>
          </p:cNvSpPr>
          <p:nvPr>
            <p:ph type="ftr" sz="quarter" idx="11"/>
          </p:nvPr>
        </p:nvSpPr>
        <p:spPr/>
        <p:txBody>
          <a:bodyPr/>
          <a:lstStyle/>
          <a:p>
            <a:r>
              <a:rPr lang="en-US" smtClean="0"/>
              <a:t>Copyright  © eNestEgg Press, LLC. </a:t>
            </a:r>
            <a:endParaRPr lang="en-US" dirty="0"/>
          </a:p>
        </p:txBody>
      </p:sp>
    </p:spTree>
    <p:extLst>
      <p:ext uri="{BB962C8B-B14F-4D97-AF65-F5344CB8AC3E}">
        <p14:creationId xmlns:p14="http://schemas.microsoft.com/office/powerpoint/2010/main" val="168801576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Ptheme">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extLst>
    <a:ext uri="{05A4C25C-085E-4340-85A3-A5531E510DB2}">
      <thm15:themeFamily xmlns:thm15="http://schemas.microsoft.com/office/thememl/2012/main" name="PPtheme" id="{BF2C51C7-3CE4-4EF4-907F-3CB9C407DA54}" vid="{5B7DF637-E998-43A2-A830-3F9DAC56DD0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PPtheme</Template>
  <TotalTime>6934</TotalTime>
  <Words>1885</Words>
  <Application>Microsoft Macintosh PowerPoint</Application>
  <PresentationFormat>Widescreen</PresentationFormat>
  <Paragraphs>164</Paragraphs>
  <Slides>28</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Calibri</vt:lpstr>
      <vt:lpstr>Constantia</vt:lpstr>
      <vt:lpstr>Wingdings 2</vt:lpstr>
      <vt:lpstr>PPtheme</vt:lpstr>
      <vt:lpstr>Modules 14: Stocks</vt:lpstr>
      <vt:lpstr>Learning Objectives</vt:lpstr>
      <vt:lpstr>WHAT ARE STOCKS? </vt:lpstr>
      <vt:lpstr>Corporations issue stock to:</vt:lpstr>
      <vt:lpstr>Pros and Cons of Stock</vt:lpstr>
      <vt:lpstr>Pros and Cons of Stock</vt:lpstr>
      <vt:lpstr>Where do stocks fit in my investment plan?</vt:lpstr>
      <vt:lpstr>Where do stocks fit in my investment plan?</vt:lpstr>
      <vt:lpstr>Where do stocks fit in my investment plan?</vt:lpstr>
      <vt:lpstr>Cluster 1</vt:lpstr>
      <vt:lpstr>Common Stock</vt:lpstr>
      <vt:lpstr>Preferred Stock</vt:lpstr>
      <vt:lpstr>Types of Preferred Stock</vt:lpstr>
      <vt:lpstr>How do you profit off of stock?</vt:lpstr>
      <vt:lpstr>How do you profit off of stock?</vt:lpstr>
      <vt:lpstr>How do you profit off of stock?</vt:lpstr>
      <vt:lpstr>Cluster 2</vt:lpstr>
      <vt:lpstr>Factors and Lingo</vt:lpstr>
      <vt:lpstr>Factors and Lingo</vt:lpstr>
      <vt:lpstr>Cluster 3</vt:lpstr>
      <vt:lpstr>Where/How to buy/sell stock?</vt:lpstr>
      <vt:lpstr>Where/How to buy/sell stock?</vt:lpstr>
      <vt:lpstr>Where/How to buy/sell stock?</vt:lpstr>
      <vt:lpstr>Brokers</vt:lpstr>
      <vt:lpstr>Full Service vs. Discount Brokers</vt:lpstr>
      <vt:lpstr>Charges </vt:lpstr>
      <vt:lpstr>Investment Strategies </vt:lpstr>
      <vt:lpstr>Cluster 4</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Stocks</dc:title>
  <dc:creator>kinnison, charles</dc:creator>
  <cp:lastModifiedBy>Bo, Nhieu</cp:lastModifiedBy>
  <cp:revision>53</cp:revision>
  <cp:lastPrinted>2015-02-19T16:25:30Z</cp:lastPrinted>
  <dcterms:created xsi:type="dcterms:W3CDTF">2014-09-02T17:20:43Z</dcterms:created>
  <dcterms:modified xsi:type="dcterms:W3CDTF">2015-11-16T05:38:09Z</dcterms:modified>
</cp:coreProperties>
</file>