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57" r:id="rId3"/>
    <p:sldId id="258" r:id="rId4"/>
    <p:sldId id="259" r:id="rId5"/>
    <p:sldId id="260" r:id="rId6"/>
    <p:sldId id="280" r:id="rId7"/>
    <p:sldId id="261" r:id="rId8"/>
    <p:sldId id="262" r:id="rId9"/>
    <p:sldId id="263" r:id="rId10"/>
    <p:sldId id="264" r:id="rId11"/>
    <p:sldId id="279" r:id="rId12"/>
    <p:sldId id="265" r:id="rId13"/>
    <p:sldId id="266" r:id="rId14"/>
    <p:sldId id="267" r:id="rId15"/>
    <p:sldId id="268" r:id="rId16"/>
    <p:sldId id="269" r:id="rId17"/>
    <p:sldId id="270" r:id="rId18"/>
    <p:sldId id="271" r:id="rId19"/>
    <p:sldId id="278" r:id="rId20"/>
    <p:sldId id="272" r:id="rId21"/>
    <p:sldId id="273" r:id="rId22"/>
    <p:sldId id="274" r:id="rId23"/>
    <p:sldId id="275" r:id="rId24"/>
    <p:sldId id="276" r:id="rId25"/>
    <p:sldId id="27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87" d="100"/>
          <a:sy n="87" d="100"/>
        </p:scale>
        <p:origin x="69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97EA61-12CB-4860-861C-3B2100978CCB}" type="datetimeFigureOut">
              <a:rPr lang="en-US" smtClean="0"/>
              <a:t>7/7/2015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1FD700-80FF-446E-A174-A4320F0590C8}" type="slidenum">
              <a:rPr lang="en-US" smtClean="0"/>
              <a:t>‹#›</a:t>
            </a:fld>
            <a:endParaRPr lang="en-US"/>
          </a:p>
        </p:txBody>
      </p:sp>
    </p:spTree>
    <p:extLst>
      <p:ext uri="{BB962C8B-B14F-4D97-AF65-F5344CB8AC3E}">
        <p14:creationId xmlns:p14="http://schemas.microsoft.com/office/powerpoint/2010/main" val="10147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Definition of life insurance: http://www.investopedia.com/terms/l/lifeinsurance.asp </a:t>
            </a:r>
            <a:endParaRPr lang="en-US" dirty="0"/>
          </a:p>
        </p:txBody>
      </p:sp>
      <p:sp>
        <p:nvSpPr>
          <p:cNvPr id="4" name="Slide Number Placeholder 3"/>
          <p:cNvSpPr>
            <a:spLocks noGrp="1"/>
          </p:cNvSpPr>
          <p:nvPr>
            <p:ph type="sldNum" sz="quarter" idx="10"/>
          </p:nvPr>
        </p:nvSpPr>
        <p:spPr/>
        <p:txBody>
          <a:bodyPr/>
          <a:lstStyle/>
          <a:p>
            <a:fld id="{B51FD700-80FF-446E-A174-A4320F0590C8}" type="slidenum">
              <a:rPr lang="en-US" smtClean="0"/>
              <a:t>3</a:t>
            </a:fld>
            <a:endParaRPr lang="en-US"/>
          </a:p>
        </p:txBody>
      </p:sp>
    </p:spTree>
    <p:extLst>
      <p:ext uri="{BB962C8B-B14F-4D97-AF65-F5344CB8AC3E}">
        <p14:creationId xmlns:p14="http://schemas.microsoft.com/office/powerpoint/2010/main" val="2324378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http://www.advisortoday.com/archives/article.cfm?articleID=696</a:t>
            </a:r>
            <a:endParaRPr lang="en-US" dirty="0"/>
          </a:p>
        </p:txBody>
      </p:sp>
      <p:sp>
        <p:nvSpPr>
          <p:cNvPr id="4" name="Slide Number Placeholder 3"/>
          <p:cNvSpPr>
            <a:spLocks noGrp="1"/>
          </p:cNvSpPr>
          <p:nvPr>
            <p:ph type="sldNum" sz="quarter" idx="10"/>
          </p:nvPr>
        </p:nvSpPr>
        <p:spPr/>
        <p:txBody>
          <a:bodyPr/>
          <a:lstStyle/>
          <a:p>
            <a:fld id="{B51FD700-80FF-446E-A174-A4320F0590C8}" type="slidenum">
              <a:rPr lang="en-US" smtClean="0"/>
              <a:t>10</a:t>
            </a:fld>
            <a:endParaRPr lang="en-US"/>
          </a:p>
        </p:txBody>
      </p:sp>
    </p:spTree>
    <p:extLst>
      <p:ext uri="{BB962C8B-B14F-4D97-AF65-F5344CB8AC3E}">
        <p14:creationId xmlns:p14="http://schemas.microsoft.com/office/powerpoint/2010/main" val="1525540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51FD700-80FF-446E-A174-A4320F0590C8}" type="slidenum">
              <a:rPr lang="en-US" smtClean="0"/>
              <a:t>13</a:t>
            </a:fld>
            <a:endParaRPr lang="en-US"/>
          </a:p>
        </p:txBody>
      </p:sp>
    </p:spTree>
    <p:extLst>
      <p:ext uri="{BB962C8B-B14F-4D97-AF65-F5344CB8AC3E}">
        <p14:creationId xmlns:p14="http://schemas.microsoft.com/office/powerpoint/2010/main" val="3374268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423058E-6CF5-4789-8D09-B0088106E597}" type="datetimeFigureOut">
              <a:rPr lang="en-US" smtClean="0"/>
              <a:t>7/7/2015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F162C7D-3AC2-4D1D-8222-46C212E2832E}" type="slidenum">
              <a:rPr lang="en-US" smtClean="0"/>
              <a:t>‹#›</a:t>
            </a:fld>
            <a:endParaRPr lang="en-US"/>
          </a:p>
        </p:txBody>
      </p:sp>
    </p:spTree>
    <p:extLst>
      <p:ext uri="{BB962C8B-B14F-4D97-AF65-F5344CB8AC3E}">
        <p14:creationId xmlns:p14="http://schemas.microsoft.com/office/powerpoint/2010/main" val="302143345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23058E-6CF5-4789-8D09-B0088106E597}" type="datetimeFigureOut">
              <a:rPr lang="en-US" smtClean="0"/>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62C7D-3AC2-4D1D-8222-46C212E2832E}" type="slidenum">
              <a:rPr lang="en-US" smtClean="0"/>
              <a:t>‹#›</a:t>
            </a:fld>
            <a:endParaRPr lang="en-US"/>
          </a:p>
        </p:txBody>
      </p:sp>
    </p:spTree>
    <p:extLst>
      <p:ext uri="{BB962C8B-B14F-4D97-AF65-F5344CB8AC3E}">
        <p14:creationId xmlns:p14="http://schemas.microsoft.com/office/powerpoint/2010/main" val="273103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23058E-6CF5-4789-8D09-B0088106E597}" type="datetimeFigureOut">
              <a:rPr lang="en-US" smtClean="0"/>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62C7D-3AC2-4D1D-8222-46C212E2832E}" type="slidenum">
              <a:rPr lang="en-US" smtClean="0"/>
              <a:t>‹#›</a:t>
            </a:fld>
            <a:endParaRPr lang="en-US"/>
          </a:p>
        </p:txBody>
      </p:sp>
    </p:spTree>
    <p:extLst>
      <p:ext uri="{BB962C8B-B14F-4D97-AF65-F5344CB8AC3E}">
        <p14:creationId xmlns:p14="http://schemas.microsoft.com/office/powerpoint/2010/main" val="3011238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423058E-6CF5-4789-8D09-B0088106E597}" type="datetimeFigureOut">
              <a:rPr lang="en-US" smtClean="0"/>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62C7D-3AC2-4D1D-8222-46C212E2832E}" type="slidenum">
              <a:rPr lang="en-US" smtClean="0"/>
              <a:t>‹#›</a:t>
            </a:fld>
            <a:endParaRPr lang="en-US"/>
          </a:p>
        </p:txBody>
      </p:sp>
    </p:spTree>
    <p:extLst>
      <p:ext uri="{BB962C8B-B14F-4D97-AF65-F5344CB8AC3E}">
        <p14:creationId xmlns:p14="http://schemas.microsoft.com/office/powerpoint/2010/main" val="2776961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423058E-6CF5-4789-8D09-B0088106E597}" type="datetimeFigureOut">
              <a:rPr lang="en-US" smtClean="0"/>
              <a:t>7/7/2015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62C7D-3AC2-4D1D-8222-46C212E2832E}" type="slidenum">
              <a:rPr lang="en-US" smtClean="0"/>
              <a:t>‹#›</a:t>
            </a:fld>
            <a:endParaRPr lang="en-US"/>
          </a:p>
        </p:txBody>
      </p:sp>
    </p:spTree>
    <p:extLst>
      <p:ext uri="{BB962C8B-B14F-4D97-AF65-F5344CB8AC3E}">
        <p14:creationId xmlns:p14="http://schemas.microsoft.com/office/powerpoint/2010/main" val="194504619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23058E-6CF5-4789-8D09-B0088106E597}" type="datetimeFigureOut">
              <a:rPr lang="en-US" smtClean="0"/>
              <a:t>7/7/2015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62C7D-3AC2-4D1D-8222-46C212E2832E}" type="slidenum">
              <a:rPr lang="en-US" smtClean="0"/>
              <a:t>‹#›</a:t>
            </a:fld>
            <a:endParaRPr lang="en-US"/>
          </a:p>
        </p:txBody>
      </p:sp>
    </p:spTree>
    <p:extLst>
      <p:ext uri="{BB962C8B-B14F-4D97-AF65-F5344CB8AC3E}">
        <p14:creationId xmlns:p14="http://schemas.microsoft.com/office/powerpoint/2010/main" val="1291328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423058E-6CF5-4789-8D09-B0088106E597}" type="datetimeFigureOut">
              <a:rPr lang="en-US" smtClean="0"/>
              <a:t>7/7/2015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162C7D-3AC2-4D1D-8222-46C212E2832E}" type="slidenum">
              <a:rPr lang="en-US" smtClean="0"/>
              <a:t>‹#›</a:t>
            </a:fld>
            <a:endParaRPr lang="en-US"/>
          </a:p>
        </p:txBody>
      </p:sp>
    </p:spTree>
    <p:extLst>
      <p:ext uri="{BB962C8B-B14F-4D97-AF65-F5344CB8AC3E}">
        <p14:creationId xmlns:p14="http://schemas.microsoft.com/office/powerpoint/2010/main" val="2814176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423058E-6CF5-4789-8D09-B0088106E597}" type="datetimeFigureOut">
              <a:rPr lang="en-US" smtClean="0"/>
              <a:t>7/7/2015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162C7D-3AC2-4D1D-8222-46C212E2832E}" type="slidenum">
              <a:rPr lang="en-US" smtClean="0"/>
              <a:t>‹#›</a:t>
            </a:fld>
            <a:endParaRPr lang="en-US"/>
          </a:p>
        </p:txBody>
      </p:sp>
    </p:spTree>
    <p:extLst>
      <p:ext uri="{BB962C8B-B14F-4D97-AF65-F5344CB8AC3E}">
        <p14:creationId xmlns:p14="http://schemas.microsoft.com/office/powerpoint/2010/main" val="308722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3058E-6CF5-4789-8D09-B0088106E597}" type="datetimeFigureOut">
              <a:rPr lang="en-US" smtClean="0"/>
              <a:t>7/7/2015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162C7D-3AC2-4D1D-8222-46C212E2832E}" type="slidenum">
              <a:rPr lang="en-US" smtClean="0"/>
              <a:t>‹#›</a:t>
            </a:fld>
            <a:endParaRPr lang="en-US"/>
          </a:p>
        </p:txBody>
      </p:sp>
    </p:spTree>
    <p:extLst>
      <p:ext uri="{BB962C8B-B14F-4D97-AF65-F5344CB8AC3E}">
        <p14:creationId xmlns:p14="http://schemas.microsoft.com/office/powerpoint/2010/main" val="746337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423058E-6CF5-4789-8D09-B0088106E597}" type="datetimeFigureOut">
              <a:rPr lang="en-US" smtClean="0"/>
              <a:t>7/7/2015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62C7D-3AC2-4D1D-8222-46C212E2832E}" type="slidenum">
              <a:rPr lang="en-US" smtClean="0"/>
              <a:t>‹#›</a:t>
            </a:fld>
            <a:endParaRPr lang="en-US"/>
          </a:p>
        </p:txBody>
      </p:sp>
    </p:spTree>
    <p:extLst>
      <p:ext uri="{BB962C8B-B14F-4D97-AF65-F5344CB8AC3E}">
        <p14:creationId xmlns:p14="http://schemas.microsoft.com/office/powerpoint/2010/main" val="2394154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423058E-6CF5-4789-8D09-B0088106E597}" type="datetimeFigureOut">
              <a:rPr lang="en-US" smtClean="0"/>
              <a:t>7/7/2015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BF162C7D-3AC2-4D1D-8222-46C212E2832E}" type="slidenum">
              <a:rPr lang="en-US" smtClean="0"/>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4077014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423058E-6CF5-4789-8D09-B0088106E597}" type="datetimeFigureOut">
              <a:rPr lang="en-US" smtClean="0"/>
              <a:t>7/7/2015</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F162C7D-3AC2-4D1D-8222-46C212E2832E}" type="slidenum">
              <a:rPr lang="en-US" smtClean="0"/>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39437409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360financialliteracy.org/Topics/Insurance/Life-Insurance/Comparing-Life-Insurance-Policie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900" dirty="0" smtClean="0"/>
              <a:t>Module ____</a:t>
            </a:r>
            <a:br>
              <a:rPr lang="en-US" sz="5900" dirty="0" smtClean="0"/>
            </a:br>
            <a:r>
              <a:rPr lang="en-US" sz="5900" dirty="0" smtClean="0"/>
              <a:t>Life Insurance</a:t>
            </a:r>
            <a:endParaRPr lang="en-US" sz="5900" dirty="0"/>
          </a:p>
        </p:txBody>
      </p:sp>
      <p:sp>
        <p:nvSpPr>
          <p:cNvPr id="3" name="Subtitle 2"/>
          <p:cNvSpPr>
            <a:spLocks noGrp="1"/>
          </p:cNvSpPr>
          <p:nvPr>
            <p:ph type="subTitle" idx="1"/>
          </p:nvPr>
        </p:nvSpPr>
        <p:spPr/>
        <p:txBody>
          <a:bodyPr>
            <a:normAutofit/>
          </a:bodyPr>
          <a:lstStyle/>
          <a:p>
            <a:r>
              <a:rPr lang="en-US" b="1" i="1" dirty="0" smtClean="0"/>
              <a:t>"</a:t>
            </a:r>
            <a:r>
              <a:rPr lang="en-US" b="1" i="1" dirty="0"/>
              <a:t>If a child, a spouse, a life partner, or a parent depends on you and your income, you need life insurance." </a:t>
            </a:r>
            <a:endParaRPr lang="en-US" b="1" i="1" dirty="0" smtClean="0"/>
          </a:p>
          <a:p>
            <a:r>
              <a:rPr lang="en-US" b="1" i="1" dirty="0" smtClean="0"/>
              <a:t>- </a:t>
            </a:r>
            <a:r>
              <a:rPr lang="en-US" b="1" i="1" dirty="0"/>
              <a:t>Suze </a:t>
            </a:r>
            <a:r>
              <a:rPr lang="en-US" b="1" i="1" dirty="0" err="1"/>
              <a:t>Orman</a:t>
            </a:r>
            <a:r>
              <a:rPr lang="en-US" b="1" i="1" dirty="0"/>
              <a:t> </a:t>
            </a:r>
            <a:r>
              <a:rPr lang="en-US" b="1" i="1" dirty="0" smtClean="0"/>
              <a:t>(Author and financial advisor) </a:t>
            </a:r>
            <a:endParaRPr lang="en-US" b="1" i="1" dirty="0"/>
          </a:p>
        </p:txBody>
      </p:sp>
    </p:spTree>
    <p:extLst>
      <p:ext uri="{BB962C8B-B14F-4D97-AF65-F5344CB8AC3E}">
        <p14:creationId xmlns:p14="http://schemas.microsoft.com/office/powerpoint/2010/main" val="3349618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Estimating your needs:</a:t>
            </a:r>
            <a:endParaRPr lang="en-US" sz="5400" b="1" dirty="0"/>
          </a:p>
        </p:txBody>
      </p:sp>
      <p:sp>
        <p:nvSpPr>
          <p:cNvPr id="3" name="Content Placeholder 2"/>
          <p:cNvSpPr>
            <a:spLocks noGrp="1"/>
          </p:cNvSpPr>
          <p:nvPr>
            <p:ph idx="1"/>
          </p:nvPr>
        </p:nvSpPr>
        <p:spPr/>
        <p:txBody>
          <a:bodyPr>
            <a:normAutofit/>
          </a:bodyPr>
          <a:lstStyle/>
          <a:p>
            <a:pPr marL="0" indent="0">
              <a:buNone/>
            </a:pPr>
            <a:r>
              <a:rPr lang="en-US" sz="3400" dirty="0" smtClean="0"/>
              <a:t>These </a:t>
            </a:r>
            <a:r>
              <a:rPr lang="en-US" sz="3400" dirty="0"/>
              <a:t>are two of the most basic methods of determining how much life insurance you may need although there are a variety of other ways of doing so. </a:t>
            </a:r>
            <a:endParaRPr lang="en-US" sz="3400" dirty="0" smtClean="0"/>
          </a:p>
          <a:p>
            <a:pPr lvl="1"/>
            <a:r>
              <a:rPr lang="en-US" sz="3000" dirty="0" smtClean="0"/>
              <a:t>An </a:t>
            </a:r>
            <a:r>
              <a:rPr lang="en-US" sz="3000" dirty="0"/>
              <a:t>easy way </a:t>
            </a:r>
            <a:r>
              <a:rPr lang="en-US" sz="3000" dirty="0" smtClean="0"/>
              <a:t>of finding other ways is </a:t>
            </a:r>
            <a:r>
              <a:rPr lang="en-US" sz="3000" dirty="0"/>
              <a:t>to simply </a:t>
            </a:r>
            <a:r>
              <a:rPr lang="en-US" sz="3000" dirty="0" smtClean="0"/>
              <a:t>google.</a:t>
            </a:r>
          </a:p>
          <a:p>
            <a:pPr lvl="1"/>
            <a:endParaRPr lang="en-US" sz="3000" dirty="0"/>
          </a:p>
          <a:p>
            <a:pPr marL="0" indent="0">
              <a:buNone/>
            </a:pPr>
            <a:r>
              <a:rPr lang="en-US" sz="3200" dirty="0" smtClean="0">
                <a:solidFill>
                  <a:srgbClr val="FF0000"/>
                </a:solidFill>
              </a:rPr>
              <a:t>Assignment</a:t>
            </a:r>
            <a:r>
              <a:rPr lang="en-US" sz="3200" dirty="0" smtClean="0"/>
              <a:t>:  Use </a:t>
            </a:r>
            <a:r>
              <a:rPr lang="en-US" dirty="0" smtClean="0"/>
              <a:t>http</a:t>
            </a:r>
            <a:r>
              <a:rPr lang="en-US" dirty="0"/>
              <a:t>://www.calcxml.com/calculators/life-insurance-calculator </a:t>
            </a:r>
            <a:r>
              <a:rPr lang="en-US" sz="3200" dirty="0" smtClean="0"/>
              <a:t>to </a:t>
            </a:r>
            <a:r>
              <a:rPr lang="en-US" sz="3200" dirty="0" smtClean="0"/>
              <a:t>calculate your needs.</a:t>
            </a:r>
            <a:endParaRPr lang="en-US" sz="3200" dirty="0"/>
          </a:p>
        </p:txBody>
      </p:sp>
    </p:spTree>
    <p:extLst>
      <p:ext uri="{BB962C8B-B14F-4D97-AF65-F5344CB8AC3E}">
        <p14:creationId xmlns:p14="http://schemas.microsoft.com/office/powerpoint/2010/main" val="2211564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2</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173300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728" y="704088"/>
            <a:ext cx="11145672" cy="1143000"/>
          </a:xfrm>
        </p:spPr>
        <p:txBody>
          <a:bodyPr>
            <a:normAutofit/>
          </a:bodyPr>
          <a:lstStyle/>
          <a:p>
            <a:r>
              <a:rPr lang="en-US" sz="5400" b="1" dirty="0" smtClean="0"/>
              <a:t>Types of </a:t>
            </a:r>
            <a:r>
              <a:rPr lang="en-US" sz="5400" b="1" dirty="0"/>
              <a:t>L</a:t>
            </a:r>
            <a:r>
              <a:rPr lang="en-US" sz="5400" b="1" dirty="0" smtClean="0"/>
              <a:t>ife Insurance:</a:t>
            </a:r>
            <a:endParaRPr lang="en-US" sz="5400" b="1" dirty="0"/>
          </a:p>
        </p:txBody>
      </p:sp>
      <p:sp>
        <p:nvSpPr>
          <p:cNvPr id="3" name="Content Placeholder 2"/>
          <p:cNvSpPr>
            <a:spLocks noGrp="1"/>
          </p:cNvSpPr>
          <p:nvPr>
            <p:ph idx="1"/>
          </p:nvPr>
        </p:nvSpPr>
        <p:spPr>
          <a:xfrm>
            <a:off x="436728" y="1847089"/>
            <a:ext cx="11755272" cy="5010912"/>
          </a:xfrm>
        </p:spPr>
        <p:txBody>
          <a:bodyPr>
            <a:normAutofit/>
          </a:bodyPr>
          <a:lstStyle/>
          <a:p>
            <a:pPr marL="0" indent="0">
              <a:buNone/>
            </a:pPr>
            <a:r>
              <a:rPr lang="en-US" sz="3600" dirty="0" smtClean="0"/>
              <a:t>Life </a:t>
            </a:r>
            <a:r>
              <a:rPr lang="en-US" sz="3600" dirty="0"/>
              <a:t>insurance can be temporary or permanent:</a:t>
            </a:r>
          </a:p>
          <a:p>
            <a:r>
              <a:rPr lang="en-US" sz="3000" dirty="0"/>
              <a:t>Types of temporary life insurance also known as term: </a:t>
            </a:r>
          </a:p>
          <a:p>
            <a:pPr lvl="1"/>
            <a:r>
              <a:rPr lang="en-US" sz="2800" dirty="0"/>
              <a:t>T</a:t>
            </a:r>
            <a:r>
              <a:rPr lang="en-US" sz="2800" dirty="0" smtClean="0"/>
              <a:t>erm </a:t>
            </a:r>
            <a:r>
              <a:rPr lang="en-US" sz="2800" dirty="0"/>
              <a:t>insurance- </a:t>
            </a:r>
          </a:p>
          <a:p>
            <a:pPr lvl="3"/>
            <a:r>
              <a:rPr lang="en-US" sz="2400" dirty="0" smtClean="0"/>
              <a:t>Only </a:t>
            </a:r>
            <a:r>
              <a:rPr lang="en-US" sz="2400" dirty="0"/>
              <a:t>provides protection for a specific period of time.</a:t>
            </a:r>
          </a:p>
          <a:p>
            <a:pPr lvl="3"/>
            <a:r>
              <a:rPr lang="en-US" sz="2400" dirty="0" smtClean="0"/>
              <a:t>Is </a:t>
            </a:r>
            <a:r>
              <a:rPr lang="en-US" sz="2400" dirty="0"/>
              <a:t>often the best value for customers as they initially provide more insurance protection per dollar spent than permanent policies.</a:t>
            </a:r>
          </a:p>
          <a:p>
            <a:pPr lvl="3"/>
            <a:r>
              <a:rPr lang="en-US" sz="2400" dirty="0" smtClean="0"/>
              <a:t>Premiums </a:t>
            </a:r>
            <a:r>
              <a:rPr lang="en-US" sz="2400" dirty="0"/>
              <a:t>are much lower than that of whole life policies</a:t>
            </a:r>
          </a:p>
          <a:p>
            <a:pPr lvl="3"/>
            <a:r>
              <a:rPr lang="en-US" sz="2400" dirty="0" smtClean="0"/>
              <a:t>Maximum </a:t>
            </a:r>
            <a:r>
              <a:rPr lang="en-US" sz="2400" dirty="0"/>
              <a:t>term period is generally 30 </a:t>
            </a:r>
            <a:r>
              <a:rPr lang="en-US" sz="2400" dirty="0" smtClean="0"/>
              <a:t>years</a:t>
            </a:r>
          </a:p>
          <a:p>
            <a:pPr lvl="3"/>
            <a:r>
              <a:rPr lang="en-US" sz="2400" dirty="0" smtClean="0"/>
              <a:t>Do </a:t>
            </a:r>
            <a:r>
              <a:rPr lang="en-US" sz="2400" dirty="0"/>
              <a:t>not build cash values</a:t>
            </a:r>
          </a:p>
          <a:p>
            <a:pPr lvl="3"/>
            <a:r>
              <a:rPr lang="en-US" sz="2400" dirty="0" smtClean="0"/>
              <a:t>The </a:t>
            </a:r>
            <a:r>
              <a:rPr lang="en-US" sz="2400" dirty="0"/>
              <a:t>premiums generally increase as the policy holder gets older</a:t>
            </a:r>
          </a:p>
          <a:p>
            <a:endParaRPr lang="en-US" dirty="0"/>
          </a:p>
        </p:txBody>
      </p:sp>
    </p:spTree>
    <p:extLst>
      <p:ext uri="{BB962C8B-B14F-4D97-AF65-F5344CB8AC3E}">
        <p14:creationId xmlns:p14="http://schemas.microsoft.com/office/powerpoint/2010/main" val="4211653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792480"/>
            <a:ext cx="11213910" cy="913490"/>
          </a:xfrm>
        </p:spPr>
        <p:txBody>
          <a:bodyPr>
            <a:normAutofit/>
          </a:bodyPr>
          <a:lstStyle/>
          <a:p>
            <a:r>
              <a:rPr lang="en-US" sz="5400" b="1" dirty="0" smtClean="0"/>
              <a:t>Types of Insurance: </a:t>
            </a:r>
            <a:endParaRPr lang="en-US" sz="5400" b="1" dirty="0"/>
          </a:p>
        </p:txBody>
      </p:sp>
      <p:sp>
        <p:nvSpPr>
          <p:cNvPr id="3" name="Content Placeholder 2"/>
          <p:cNvSpPr>
            <a:spLocks noGrp="1"/>
          </p:cNvSpPr>
          <p:nvPr>
            <p:ph idx="1"/>
          </p:nvPr>
        </p:nvSpPr>
        <p:spPr>
          <a:xfrm>
            <a:off x="368490" y="1705970"/>
            <a:ext cx="11823510" cy="5049672"/>
          </a:xfrm>
        </p:spPr>
        <p:txBody>
          <a:bodyPr>
            <a:normAutofit lnSpcReduction="10000"/>
          </a:bodyPr>
          <a:lstStyle/>
          <a:p>
            <a:pPr marL="0" indent="0">
              <a:buNone/>
            </a:pPr>
            <a:r>
              <a:rPr lang="en-US" sz="3000" dirty="0" smtClean="0"/>
              <a:t>Renewable </a:t>
            </a:r>
            <a:r>
              <a:rPr lang="en-US" sz="3000" dirty="0"/>
              <a:t>term-</a:t>
            </a:r>
          </a:p>
          <a:p>
            <a:pPr lvl="1"/>
            <a:r>
              <a:rPr lang="en-US" dirty="0" smtClean="0"/>
              <a:t>The </a:t>
            </a:r>
            <a:r>
              <a:rPr lang="en-US" dirty="0"/>
              <a:t>renewable option in term insurance allows you to renew your insurance for another term with an increase in the premium. </a:t>
            </a:r>
          </a:p>
          <a:p>
            <a:pPr lvl="1"/>
            <a:r>
              <a:rPr lang="en-US" dirty="0" smtClean="0"/>
              <a:t>Generally </a:t>
            </a:r>
            <a:r>
              <a:rPr lang="en-US" dirty="0"/>
              <a:t>has an age limit that prevents you from renewing after you hit a certain age. </a:t>
            </a:r>
          </a:p>
          <a:p>
            <a:pPr marL="0" indent="0">
              <a:buNone/>
            </a:pPr>
            <a:r>
              <a:rPr lang="en-US" sz="3000" dirty="0" smtClean="0"/>
              <a:t>Multiyear </a:t>
            </a:r>
            <a:r>
              <a:rPr lang="en-US" sz="3000" dirty="0"/>
              <a:t>(straight term) level term-</a:t>
            </a:r>
          </a:p>
          <a:p>
            <a:pPr lvl="1"/>
            <a:r>
              <a:rPr lang="en-US" dirty="0" smtClean="0"/>
              <a:t>Guarantees </a:t>
            </a:r>
            <a:r>
              <a:rPr lang="en-US" dirty="0"/>
              <a:t>you will pay the same premium for your whole policy. </a:t>
            </a:r>
          </a:p>
          <a:p>
            <a:pPr lvl="1"/>
            <a:r>
              <a:rPr lang="en-US" dirty="0" smtClean="0"/>
              <a:t>The </a:t>
            </a:r>
            <a:r>
              <a:rPr lang="en-US" dirty="0"/>
              <a:t>longer the term the more expensive the premium. </a:t>
            </a:r>
          </a:p>
          <a:p>
            <a:pPr lvl="1"/>
            <a:r>
              <a:rPr lang="en-US" dirty="0" smtClean="0"/>
              <a:t>If </a:t>
            </a:r>
            <a:r>
              <a:rPr lang="en-US" dirty="0"/>
              <a:t>renewed the premiums do not increase. </a:t>
            </a:r>
            <a:endParaRPr lang="en-US" dirty="0" smtClean="0"/>
          </a:p>
          <a:p>
            <a:pPr marL="0" indent="0">
              <a:buNone/>
            </a:pPr>
            <a:r>
              <a:rPr lang="en-US" sz="3000" dirty="0" smtClean="0"/>
              <a:t>Convertible </a:t>
            </a:r>
            <a:r>
              <a:rPr lang="en-US" sz="3000" dirty="0"/>
              <a:t>term-</a:t>
            </a:r>
          </a:p>
          <a:p>
            <a:pPr lvl="1"/>
            <a:r>
              <a:rPr lang="en-US" dirty="0" smtClean="0"/>
              <a:t>Permits </a:t>
            </a:r>
            <a:r>
              <a:rPr lang="en-US" dirty="0"/>
              <a:t>you to change your term life policy to permanent coverage.</a:t>
            </a:r>
          </a:p>
          <a:p>
            <a:pPr lvl="1"/>
            <a:r>
              <a:rPr lang="en-US" dirty="0" smtClean="0"/>
              <a:t>Has </a:t>
            </a:r>
            <a:r>
              <a:rPr lang="en-US" dirty="0"/>
              <a:t>higher premium than general term.</a:t>
            </a:r>
          </a:p>
          <a:p>
            <a:endParaRPr lang="en-US" dirty="0"/>
          </a:p>
        </p:txBody>
      </p:sp>
    </p:spTree>
    <p:extLst>
      <p:ext uri="{BB962C8B-B14F-4D97-AF65-F5344CB8AC3E}">
        <p14:creationId xmlns:p14="http://schemas.microsoft.com/office/powerpoint/2010/main" val="2019546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672" y="704088"/>
            <a:ext cx="11104728" cy="1143000"/>
          </a:xfrm>
        </p:spPr>
        <p:txBody>
          <a:bodyPr>
            <a:normAutofit/>
          </a:bodyPr>
          <a:lstStyle/>
          <a:p>
            <a:r>
              <a:rPr lang="en-US" sz="5400" b="1" dirty="0" smtClean="0"/>
              <a:t>Types of Insurance: </a:t>
            </a:r>
            <a:endParaRPr lang="en-US" sz="5400" b="1" dirty="0"/>
          </a:p>
        </p:txBody>
      </p:sp>
      <p:sp>
        <p:nvSpPr>
          <p:cNvPr id="3" name="Content Placeholder 2"/>
          <p:cNvSpPr>
            <a:spLocks noGrp="1"/>
          </p:cNvSpPr>
          <p:nvPr>
            <p:ph idx="1"/>
          </p:nvPr>
        </p:nvSpPr>
        <p:spPr>
          <a:xfrm>
            <a:off x="109181" y="1935480"/>
            <a:ext cx="11969087" cy="4922520"/>
          </a:xfrm>
        </p:spPr>
        <p:txBody>
          <a:bodyPr>
            <a:normAutofit/>
          </a:bodyPr>
          <a:lstStyle/>
          <a:p>
            <a:pPr marL="393192" lvl="1" indent="0">
              <a:buNone/>
            </a:pPr>
            <a:r>
              <a:rPr lang="en-US" sz="3000" dirty="0"/>
              <a:t>Decreasing term-</a:t>
            </a:r>
          </a:p>
          <a:p>
            <a:pPr lvl="2"/>
            <a:r>
              <a:rPr lang="en-US" sz="2400" dirty="0"/>
              <a:t>Has a consistent premium but a smaller death benefit with the more time that passes. </a:t>
            </a:r>
          </a:p>
          <a:p>
            <a:pPr lvl="3"/>
            <a:r>
              <a:rPr lang="en-US" sz="2400" dirty="0"/>
              <a:t>May be a good option if you have children or a mortgage. </a:t>
            </a:r>
          </a:p>
          <a:p>
            <a:pPr lvl="4"/>
            <a:r>
              <a:rPr lang="en-US" sz="2400" dirty="0" smtClean="0"/>
              <a:t>Example</a:t>
            </a:r>
            <a:r>
              <a:rPr lang="en-US" sz="2400" dirty="0"/>
              <a:t>: Likewise the total amount owed on a mortgage will decrease with time, therefore less insurance is needed with more time.  </a:t>
            </a:r>
          </a:p>
          <a:p>
            <a:pPr marL="393192" lvl="1" indent="0">
              <a:buNone/>
            </a:pPr>
            <a:r>
              <a:rPr lang="en-US" sz="3000" dirty="0"/>
              <a:t>Return-of-premium term-</a:t>
            </a:r>
          </a:p>
          <a:p>
            <a:pPr lvl="2"/>
            <a:r>
              <a:rPr lang="en-US" sz="2400" dirty="0"/>
              <a:t>Policy returns all the premiums if you survive to the end of the policy.</a:t>
            </a:r>
          </a:p>
          <a:p>
            <a:pPr lvl="2"/>
            <a:r>
              <a:rPr lang="en-US" sz="2400" dirty="0"/>
              <a:t>Premiums are higher than regular term policies.</a:t>
            </a:r>
          </a:p>
          <a:p>
            <a:endParaRPr lang="en-US" dirty="0"/>
          </a:p>
        </p:txBody>
      </p:sp>
    </p:spTree>
    <p:extLst>
      <p:ext uri="{BB962C8B-B14F-4D97-AF65-F5344CB8AC3E}">
        <p14:creationId xmlns:p14="http://schemas.microsoft.com/office/powerpoint/2010/main" val="3006533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081" y="704088"/>
            <a:ext cx="11159319" cy="1143000"/>
          </a:xfrm>
        </p:spPr>
        <p:txBody>
          <a:bodyPr>
            <a:normAutofit/>
          </a:bodyPr>
          <a:lstStyle/>
          <a:p>
            <a:r>
              <a:rPr lang="en-US" sz="5400" b="1" dirty="0" smtClean="0"/>
              <a:t>Types of Insurance:</a:t>
            </a:r>
            <a:endParaRPr lang="en-US" sz="5400" b="1" dirty="0"/>
          </a:p>
        </p:txBody>
      </p:sp>
      <p:sp>
        <p:nvSpPr>
          <p:cNvPr id="3" name="Content Placeholder 2"/>
          <p:cNvSpPr>
            <a:spLocks noGrp="1"/>
          </p:cNvSpPr>
          <p:nvPr>
            <p:ph idx="1"/>
          </p:nvPr>
        </p:nvSpPr>
        <p:spPr>
          <a:xfrm>
            <a:off x="423081" y="1935480"/>
            <a:ext cx="11641539" cy="4922520"/>
          </a:xfrm>
        </p:spPr>
        <p:txBody>
          <a:bodyPr>
            <a:normAutofit lnSpcReduction="10000"/>
          </a:bodyPr>
          <a:lstStyle/>
          <a:p>
            <a:pPr marL="0" marR="0" indent="0">
              <a:lnSpc>
                <a:spcPct val="107000"/>
              </a:lnSpc>
              <a:spcBef>
                <a:spcPts val="0"/>
              </a:spcBef>
              <a:spcAft>
                <a:spcPts val="0"/>
              </a:spcAft>
              <a:buNone/>
            </a:pPr>
            <a:r>
              <a:rPr lang="en-US" sz="3400" dirty="0">
                <a:ea typeface="Calibri" panose="020F0502020204030204" pitchFamily="34" charset="0"/>
                <a:cs typeface="Times New Roman" panose="02020603050405020304" pitchFamily="18" charset="0"/>
              </a:rPr>
              <a:t>Types of permanent life insurance as known as whole life insurance: </a:t>
            </a:r>
          </a:p>
          <a:p>
            <a:pPr marL="342900" marR="0" lvl="0" indent="-342900">
              <a:lnSpc>
                <a:spcPct val="107000"/>
              </a:lnSpc>
              <a:spcBef>
                <a:spcPts val="0"/>
              </a:spcBef>
              <a:spcAft>
                <a:spcPts val="0"/>
              </a:spcAft>
              <a:buFont typeface="Wingdings" panose="05000000000000000000" pitchFamily="2" charset="2"/>
              <a:buChar char=""/>
            </a:pPr>
            <a:r>
              <a:rPr lang="en-US" sz="3000" dirty="0">
                <a:ea typeface="Calibri" panose="020F0502020204030204" pitchFamily="34" charset="0"/>
                <a:cs typeface="Times New Roman" panose="02020603050405020304" pitchFamily="18" charset="0"/>
              </a:rPr>
              <a:t>Whole </a:t>
            </a:r>
            <a:r>
              <a:rPr lang="en-US" sz="3000" dirty="0" smtClean="0">
                <a:ea typeface="Calibri" panose="020F0502020204030204" pitchFamily="34" charset="0"/>
                <a:cs typeface="Times New Roman" panose="02020603050405020304" pitchFamily="18" charset="0"/>
              </a:rPr>
              <a:t>life-</a:t>
            </a:r>
            <a:endParaRPr lang="en-US" sz="3000" dirty="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600" dirty="0">
                <a:ea typeface="Calibri" panose="020F0502020204030204" pitchFamily="34" charset="0"/>
                <a:cs typeface="Times New Roman" panose="02020603050405020304" pitchFamily="18" charset="0"/>
              </a:rPr>
              <a:t>You pay a specified premium each year for the remainder of your life. </a:t>
            </a:r>
          </a:p>
          <a:p>
            <a:pPr marL="1143000" marR="0" lvl="2" indent="-228600">
              <a:lnSpc>
                <a:spcPct val="107000"/>
              </a:lnSpc>
              <a:spcBef>
                <a:spcPts val="0"/>
              </a:spcBef>
              <a:spcAft>
                <a:spcPts val="0"/>
              </a:spcAft>
              <a:buFont typeface="Wingdings" panose="05000000000000000000" pitchFamily="2" charset="2"/>
              <a:buChar char=""/>
            </a:pPr>
            <a:r>
              <a:rPr lang="en-US" sz="2600" dirty="0">
                <a:ea typeface="Calibri" panose="020F0502020204030204" pitchFamily="34" charset="0"/>
                <a:cs typeface="Times New Roman" panose="02020603050405020304" pitchFamily="18" charset="0"/>
              </a:rPr>
              <a:t>Have a higher premium at first but the rate remains the same for the rest of your life while term life premiums increase the older you get. </a:t>
            </a:r>
          </a:p>
          <a:p>
            <a:pPr marL="1143000" marR="0" lvl="2" indent="-228600">
              <a:lnSpc>
                <a:spcPct val="107000"/>
              </a:lnSpc>
              <a:spcBef>
                <a:spcPts val="0"/>
              </a:spcBef>
              <a:spcAft>
                <a:spcPts val="0"/>
              </a:spcAft>
              <a:buFont typeface="Wingdings" panose="05000000000000000000" pitchFamily="2" charset="2"/>
              <a:buChar char=""/>
            </a:pPr>
            <a:r>
              <a:rPr lang="en-US" sz="2600" dirty="0">
                <a:ea typeface="Calibri" panose="020F0502020204030204" pitchFamily="34" charset="0"/>
                <a:cs typeface="Times New Roman" panose="02020603050405020304" pitchFamily="18" charset="0"/>
              </a:rPr>
              <a:t>The premium amount depends on the age which you purchase the insurance.</a:t>
            </a:r>
          </a:p>
          <a:p>
            <a:pPr marL="1143000" marR="0" lvl="2" indent="-228600">
              <a:lnSpc>
                <a:spcPct val="107000"/>
              </a:lnSpc>
              <a:spcBef>
                <a:spcPts val="0"/>
              </a:spcBef>
              <a:spcAft>
                <a:spcPts val="0"/>
              </a:spcAft>
              <a:buFont typeface="Wingdings" panose="05000000000000000000" pitchFamily="2" charset="2"/>
              <a:buChar char=""/>
            </a:pPr>
            <a:r>
              <a:rPr lang="en-US" sz="2600" dirty="0">
                <a:ea typeface="Calibri" panose="020F0502020204030204" pitchFamily="34" charset="0"/>
                <a:cs typeface="Times New Roman" panose="02020603050405020304" pitchFamily="18" charset="0"/>
              </a:rPr>
              <a:t>Can act as an investment. </a:t>
            </a:r>
          </a:p>
          <a:p>
            <a:pPr marL="1143000" marR="0" lvl="2" indent="-228600">
              <a:lnSpc>
                <a:spcPct val="107000"/>
              </a:lnSpc>
              <a:spcBef>
                <a:spcPts val="0"/>
              </a:spcBef>
              <a:spcAft>
                <a:spcPts val="0"/>
              </a:spcAft>
              <a:buFont typeface="Wingdings" panose="05000000000000000000" pitchFamily="2" charset="2"/>
              <a:buChar char=""/>
            </a:pPr>
            <a:r>
              <a:rPr lang="en-US" sz="2600" dirty="0">
                <a:ea typeface="Calibri" panose="020F0502020204030204" pitchFamily="34" charset="0"/>
                <a:cs typeface="Times New Roman" panose="02020603050405020304" pitchFamily="18" charset="0"/>
              </a:rPr>
              <a:t>Carry a cash value component that grows tax deferred at a low interest rate until it is withdrawn. </a:t>
            </a:r>
          </a:p>
          <a:p>
            <a:endParaRPr lang="en-US" dirty="0"/>
          </a:p>
        </p:txBody>
      </p:sp>
    </p:spTree>
    <p:extLst>
      <p:ext uri="{BB962C8B-B14F-4D97-AF65-F5344CB8AC3E}">
        <p14:creationId xmlns:p14="http://schemas.microsoft.com/office/powerpoint/2010/main" val="2797574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785" y="704088"/>
            <a:ext cx="11186615" cy="1143000"/>
          </a:xfrm>
        </p:spPr>
        <p:txBody>
          <a:bodyPr>
            <a:normAutofit/>
          </a:bodyPr>
          <a:lstStyle/>
          <a:p>
            <a:r>
              <a:rPr lang="en-US" sz="5400" b="1" dirty="0" smtClean="0"/>
              <a:t>Types of Insurance:</a:t>
            </a:r>
            <a:endParaRPr lang="en-US" sz="5400" b="1" dirty="0"/>
          </a:p>
        </p:txBody>
      </p:sp>
      <p:sp>
        <p:nvSpPr>
          <p:cNvPr id="3" name="Content Placeholder 2"/>
          <p:cNvSpPr>
            <a:spLocks noGrp="1"/>
          </p:cNvSpPr>
          <p:nvPr>
            <p:ph idx="1"/>
          </p:nvPr>
        </p:nvSpPr>
        <p:spPr>
          <a:xfrm>
            <a:off x="0" y="1847088"/>
            <a:ext cx="12192000" cy="5010912"/>
          </a:xfrm>
        </p:spPr>
        <p:txBody>
          <a:bodyPr>
            <a:normAutofit lnSpcReduction="10000"/>
          </a:bodyPr>
          <a:lstStyle/>
          <a:p>
            <a:pPr marL="457200" marR="0" lvl="1" indent="0">
              <a:lnSpc>
                <a:spcPct val="107000"/>
              </a:lnSpc>
              <a:spcBef>
                <a:spcPts val="0"/>
              </a:spcBef>
              <a:spcAft>
                <a:spcPts val="0"/>
              </a:spcAft>
              <a:buNone/>
            </a:pPr>
            <a:r>
              <a:rPr lang="en-US" sz="3000" dirty="0">
                <a:ea typeface="Calibri" panose="020F0502020204030204" pitchFamily="34" charset="0"/>
                <a:cs typeface="Times New Roman" panose="02020603050405020304" pitchFamily="18" charset="0"/>
              </a:rPr>
              <a:t>Limited payment-</a:t>
            </a:r>
          </a:p>
          <a:p>
            <a:pPr marL="1143000" marR="0" lvl="2" indent="-228600">
              <a:lnSpc>
                <a:spcPct val="107000"/>
              </a:lnSpc>
              <a:spcBef>
                <a:spcPts val="0"/>
              </a:spcBef>
              <a:spcAft>
                <a:spcPts val="0"/>
              </a:spcAft>
              <a:buFont typeface="Wingdings" panose="05000000000000000000" pitchFamily="2" charset="2"/>
              <a:buChar char=""/>
            </a:pPr>
            <a:r>
              <a:rPr lang="en-US" sz="2400" dirty="0">
                <a:ea typeface="Calibri" panose="020F0502020204030204" pitchFamily="34" charset="0"/>
                <a:cs typeface="Times New Roman" panose="02020603050405020304" pitchFamily="18" charset="0"/>
              </a:rPr>
              <a:t>Charge premiums for only a certain length of time. At the end of this time the policy is paid up and the policyholder is insured for life. </a:t>
            </a:r>
            <a:endParaRPr lang="en-US" sz="2000" dirty="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400" dirty="0">
                <a:ea typeface="Calibri" panose="020F0502020204030204" pitchFamily="34" charset="0"/>
                <a:cs typeface="Times New Roman" panose="02020603050405020304" pitchFamily="18" charset="0"/>
              </a:rPr>
              <a:t>The premiums are higher as they have to be paid within a shorter period of time. </a:t>
            </a:r>
            <a:endParaRPr lang="en-US" sz="2000" dirty="0">
              <a:ea typeface="Calibri" panose="020F0502020204030204" pitchFamily="34" charset="0"/>
              <a:cs typeface="Times New Roman" panose="02020603050405020304" pitchFamily="18" charset="0"/>
            </a:endParaRPr>
          </a:p>
          <a:p>
            <a:pPr marL="457200" marR="0" lvl="1" indent="0">
              <a:lnSpc>
                <a:spcPct val="107000"/>
              </a:lnSpc>
              <a:spcBef>
                <a:spcPts val="0"/>
              </a:spcBef>
              <a:spcAft>
                <a:spcPts val="0"/>
              </a:spcAft>
              <a:buNone/>
            </a:pPr>
            <a:r>
              <a:rPr lang="en-US" sz="3000" dirty="0">
                <a:ea typeface="Calibri" panose="020F0502020204030204" pitchFamily="34" charset="0"/>
                <a:cs typeface="Times New Roman" panose="02020603050405020304" pitchFamily="18" charset="0"/>
              </a:rPr>
              <a:t>Variable life-</a:t>
            </a:r>
          </a:p>
          <a:p>
            <a:pPr marL="1143000" marR="0" lvl="2" indent="-228600">
              <a:lnSpc>
                <a:spcPct val="107000"/>
              </a:lnSpc>
              <a:spcBef>
                <a:spcPts val="0"/>
              </a:spcBef>
              <a:spcAft>
                <a:spcPts val="0"/>
              </a:spcAft>
              <a:buFont typeface="Wingdings" panose="05000000000000000000" pitchFamily="2" charset="2"/>
              <a:buChar char=""/>
            </a:pPr>
            <a:r>
              <a:rPr lang="en-US" sz="2400" dirty="0">
                <a:ea typeface="Calibri" panose="020F0502020204030204" pitchFamily="34" charset="0"/>
                <a:cs typeface="Times New Roman" panose="02020603050405020304" pitchFamily="18" charset="0"/>
              </a:rPr>
              <a:t>Premium payments are fixed.</a:t>
            </a:r>
            <a:endParaRPr lang="en-US" sz="2000" dirty="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400" dirty="0">
                <a:ea typeface="Calibri" panose="020F0502020204030204" pitchFamily="34" charset="0"/>
                <a:cs typeface="Times New Roman" panose="02020603050405020304" pitchFamily="18" charset="0"/>
              </a:rPr>
              <a:t>Has two components the general and separate account. </a:t>
            </a:r>
            <a:endParaRPr lang="en-US" sz="2000" dirty="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400" dirty="0">
                <a:ea typeface="Calibri" panose="020F0502020204030204" pitchFamily="34" charset="0"/>
                <a:cs typeface="Times New Roman" panose="02020603050405020304" pitchFamily="18" charset="0"/>
              </a:rPr>
              <a:t>The general account is not for the policy itself and instead acts as the reserve account for the insurance provider.  </a:t>
            </a:r>
            <a:endParaRPr lang="en-US" sz="2000" dirty="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400" dirty="0">
                <a:ea typeface="Calibri" panose="020F0502020204030204" pitchFamily="34" charset="0"/>
                <a:cs typeface="Times New Roman" panose="02020603050405020304" pitchFamily="18" charset="0"/>
              </a:rPr>
              <a:t>Money in the separate account is placed into various investment funds such as stocks or bonds.</a:t>
            </a:r>
            <a:endParaRPr lang="en-US" sz="2000" dirty="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400" dirty="0">
                <a:ea typeface="Calibri" panose="020F0502020204030204" pitchFamily="34" charset="0"/>
                <a:cs typeface="Times New Roman" panose="02020603050405020304" pitchFamily="18" charset="0"/>
              </a:rPr>
              <a:t>The value of the death benefit and cash fluctuate due to the investment nature of this policy.</a:t>
            </a:r>
            <a:endParaRPr lang="en-US" sz="20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397919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Types of Insurance: </a:t>
            </a:r>
            <a:endParaRPr lang="en-US" sz="5400" b="1" dirty="0"/>
          </a:p>
        </p:txBody>
      </p:sp>
      <p:sp>
        <p:nvSpPr>
          <p:cNvPr id="3" name="Content Placeholder 2"/>
          <p:cNvSpPr>
            <a:spLocks noGrp="1"/>
          </p:cNvSpPr>
          <p:nvPr>
            <p:ph idx="1"/>
          </p:nvPr>
        </p:nvSpPr>
        <p:spPr>
          <a:xfrm>
            <a:off x="609599" y="2019868"/>
            <a:ext cx="11441373" cy="4838131"/>
          </a:xfrm>
        </p:spPr>
        <p:txBody>
          <a:bodyPr>
            <a:normAutofit/>
          </a:bodyPr>
          <a:lstStyle/>
          <a:p>
            <a:pPr marL="0" indent="0">
              <a:buNone/>
            </a:pPr>
            <a:r>
              <a:rPr lang="en-US" sz="3000" dirty="0" smtClean="0"/>
              <a:t>Adjustable </a:t>
            </a:r>
            <a:r>
              <a:rPr lang="en-US" sz="3000" dirty="0"/>
              <a:t>life-</a:t>
            </a:r>
          </a:p>
          <a:p>
            <a:pPr lvl="1"/>
            <a:r>
              <a:rPr lang="en-US" dirty="0" smtClean="0"/>
              <a:t>Let’s </a:t>
            </a:r>
            <a:r>
              <a:rPr lang="en-US" dirty="0"/>
              <a:t>you change your coverage as needed.</a:t>
            </a:r>
          </a:p>
          <a:p>
            <a:pPr lvl="2"/>
            <a:r>
              <a:rPr lang="en-US" sz="2400" dirty="0" smtClean="0"/>
              <a:t>Example</a:t>
            </a:r>
            <a:r>
              <a:rPr lang="en-US" sz="2400" dirty="0"/>
              <a:t>: you can either change the period of coverage or premium payments in order to increase or decrease the amount of the death benefit.</a:t>
            </a:r>
          </a:p>
          <a:p>
            <a:pPr marL="0" indent="0">
              <a:buNone/>
            </a:pPr>
            <a:r>
              <a:rPr lang="en-US" sz="3000" dirty="0" smtClean="0"/>
              <a:t>Universal </a:t>
            </a:r>
            <a:r>
              <a:rPr lang="en-US" sz="3000" dirty="0"/>
              <a:t>life- </a:t>
            </a:r>
            <a:endParaRPr lang="en-US" sz="3000" dirty="0" smtClean="0"/>
          </a:p>
          <a:p>
            <a:pPr lvl="1"/>
            <a:r>
              <a:rPr lang="en-US" dirty="0" smtClean="0"/>
              <a:t>Also </a:t>
            </a:r>
            <a:r>
              <a:rPr lang="en-US" dirty="0"/>
              <a:t>known as adjustable life or flexible premium.</a:t>
            </a:r>
          </a:p>
          <a:p>
            <a:pPr lvl="1"/>
            <a:r>
              <a:rPr lang="en-US" dirty="0" smtClean="0"/>
              <a:t>Allows </a:t>
            </a:r>
            <a:r>
              <a:rPr lang="en-US" dirty="0"/>
              <a:t>you to change your premium without changing your coverage, as you are allowed to withdraw or borrow from your cash value portion of the policy. </a:t>
            </a:r>
          </a:p>
          <a:p>
            <a:endParaRPr lang="en-US" dirty="0"/>
          </a:p>
          <a:p>
            <a:endParaRPr lang="en-US" dirty="0"/>
          </a:p>
        </p:txBody>
      </p:sp>
    </p:spTree>
    <p:extLst>
      <p:ext uri="{BB962C8B-B14F-4D97-AF65-F5344CB8AC3E}">
        <p14:creationId xmlns:p14="http://schemas.microsoft.com/office/powerpoint/2010/main" val="707633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974587"/>
          </a:xfrm>
        </p:spPr>
        <p:txBody>
          <a:bodyPr>
            <a:normAutofit/>
          </a:bodyPr>
          <a:lstStyle/>
          <a:p>
            <a:r>
              <a:rPr lang="en-US" sz="5400" b="1" dirty="0" smtClean="0"/>
              <a:t>Types of Insurance: </a:t>
            </a:r>
            <a:endParaRPr lang="en-US" sz="5400" b="1" dirty="0"/>
          </a:p>
        </p:txBody>
      </p:sp>
      <p:sp>
        <p:nvSpPr>
          <p:cNvPr id="3" name="Content Placeholder 2"/>
          <p:cNvSpPr>
            <a:spLocks noGrp="1"/>
          </p:cNvSpPr>
          <p:nvPr>
            <p:ph idx="1"/>
          </p:nvPr>
        </p:nvSpPr>
        <p:spPr>
          <a:xfrm>
            <a:off x="609600" y="1678675"/>
            <a:ext cx="10972800" cy="4995079"/>
          </a:xfrm>
        </p:spPr>
        <p:txBody>
          <a:bodyPr>
            <a:normAutofit lnSpcReduction="10000"/>
          </a:bodyPr>
          <a:lstStyle/>
          <a:p>
            <a:pPr marL="0" indent="0">
              <a:buNone/>
            </a:pPr>
            <a:r>
              <a:rPr lang="en-US" sz="3200" dirty="0"/>
              <a:t>Because there are a variety of differences in how policies are designed and priced, it is important to carefully consider both the advantages and disadvantages of temporary and permanent life insurance and what works best for your specific needs.  </a:t>
            </a:r>
          </a:p>
          <a:p>
            <a:pPr lvl="1"/>
            <a:r>
              <a:rPr lang="en-US" sz="2800" dirty="0"/>
              <a:t>For example: In the case that you only need to replace your income temporarily, such as until your dependents are old enough to care for themselves, many life insurance purchasers choose to buy temporary insurance and invest their savings from not purchasing permeant coverage into another investment, such as their retirement plan, or brokerage account</a:t>
            </a:r>
            <a:r>
              <a:rPr lang="en-US" dirty="0"/>
              <a:t>. </a:t>
            </a:r>
          </a:p>
          <a:p>
            <a:endParaRPr lang="en-US" dirty="0"/>
          </a:p>
        </p:txBody>
      </p:sp>
    </p:spTree>
    <p:extLst>
      <p:ext uri="{BB962C8B-B14F-4D97-AF65-F5344CB8AC3E}">
        <p14:creationId xmlns:p14="http://schemas.microsoft.com/office/powerpoint/2010/main" val="1716154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3</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50298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Learning Objectives:</a:t>
            </a:r>
            <a:endParaRPr lang="en-US" sz="5400" b="1" dirty="0"/>
          </a:p>
        </p:txBody>
      </p:sp>
      <p:sp>
        <p:nvSpPr>
          <p:cNvPr id="3" name="Content Placeholder 2"/>
          <p:cNvSpPr>
            <a:spLocks noGrp="1"/>
          </p:cNvSpPr>
          <p:nvPr>
            <p:ph idx="1"/>
          </p:nvPr>
        </p:nvSpPr>
        <p:spPr>
          <a:xfrm>
            <a:off x="609600" y="2034862"/>
            <a:ext cx="10972800" cy="4289738"/>
          </a:xfrm>
        </p:spPr>
        <p:txBody>
          <a:bodyPr/>
          <a:lstStyle/>
          <a:p>
            <a:r>
              <a:rPr lang="en-US" sz="3600" dirty="0" smtClean="0"/>
              <a:t>Understand </a:t>
            </a:r>
            <a:r>
              <a:rPr lang="en-US" sz="3600" dirty="0"/>
              <a:t>what life insurance is.</a:t>
            </a:r>
          </a:p>
          <a:p>
            <a:r>
              <a:rPr lang="en-US" sz="3600" dirty="0" smtClean="0"/>
              <a:t>Understand </a:t>
            </a:r>
            <a:r>
              <a:rPr lang="en-US" sz="3600" dirty="0"/>
              <a:t>who needs life insurance.</a:t>
            </a:r>
          </a:p>
          <a:p>
            <a:r>
              <a:rPr lang="en-US" sz="3600" dirty="0" smtClean="0"/>
              <a:t>Know </a:t>
            </a:r>
            <a:r>
              <a:rPr lang="en-US" sz="3600" dirty="0"/>
              <a:t>and understand the different types of life insurance. </a:t>
            </a:r>
          </a:p>
          <a:p>
            <a:endParaRPr lang="en-US" dirty="0"/>
          </a:p>
        </p:txBody>
      </p:sp>
    </p:spTree>
    <p:extLst>
      <p:ext uri="{BB962C8B-B14F-4D97-AF65-F5344CB8AC3E}">
        <p14:creationId xmlns:p14="http://schemas.microsoft.com/office/powerpoint/2010/main" val="3769822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0251" y="704088"/>
            <a:ext cx="11282149" cy="1143000"/>
          </a:xfrm>
        </p:spPr>
        <p:txBody>
          <a:bodyPr>
            <a:normAutofit/>
          </a:bodyPr>
          <a:lstStyle/>
          <a:p>
            <a:r>
              <a:rPr lang="en-US" sz="5400" b="1" dirty="0" smtClean="0"/>
              <a:t>Purchasing coverage:</a:t>
            </a:r>
            <a:endParaRPr lang="en-US" sz="5400" b="1" dirty="0"/>
          </a:p>
        </p:txBody>
      </p:sp>
      <p:sp>
        <p:nvSpPr>
          <p:cNvPr id="3" name="Content Placeholder 2"/>
          <p:cNvSpPr>
            <a:spLocks noGrp="1"/>
          </p:cNvSpPr>
          <p:nvPr>
            <p:ph idx="1"/>
          </p:nvPr>
        </p:nvSpPr>
        <p:spPr>
          <a:xfrm>
            <a:off x="204716" y="1992573"/>
            <a:ext cx="11987284" cy="4865427"/>
          </a:xfrm>
        </p:spPr>
        <p:txBody>
          <a:bodyPr>
            <a:normAutofit fontScale="92500" lnSpcReduction="20000"/>
          </a:bodyPr>
          <a:lstStyle/>
          <a:p>
            <a:r>
              <a:rPr lang="en-US" sz="3900" dirty="0" smtClean="0"/>
              <a:t>The </a:t>
            </a:r>
            <a:r>
              <a:rPr lang="en-US" sz="3900" dirty="0"/>
              <a:t>reputation and financial strength of the company: </a:t>
            </a:r>
          </a:p>
          <a:p>
            <a:pPr lvl="2"/>
            <a:r>
              <a:rPr lang="en-US" sz="3000" dirty="0" smtClean="0"/>
              <a:t>Evaluating </a:t>
            </a:r>
            <a:r>
              <a:rPr lang="en-US" sz="3000" dirty="0"/>
              <a:t>an insurance company before you buy is extremely important as it is not unusual for a person’s relationship with their insurance company to last for 20 to 30 years.  You want to make sure that the company is financially strong before investing in it. </a:t>
            </a:r>
            <a:endParaRPr lang="en-US" sz="3000" dirty="0" smtClean="0"/>
          </a:p>
          <a:p>
            <a:r>
              <a:rPr lang="en-US" sz="3900" dirty="0"/>
              <a:t>Choosing an agent: </a:t>
            </a:r>
          </a:p>
          <a:p>
            <a:pPr lvl="2"/>
            <a:r>
              <a:rPr lang="en-US" sz="3000" dirty="0"/>
              <a:t>The agent you choose is an important aspect of buying life insurance as they guide you using their knowledge to purchase the proper amount and type of insurance for your specific circumstances and financial boundaries.  </a:t>
            </a:r>
          </a:p>
          <a:p>
            <a:pPr lvl="4"/>
            <a:r>
              <a:rPr lang="en-US" sz="2600" dirty="0"/>
              <a:t>One of the best ways of finding a good agent is by simply asking around for recommendations. </a:t>
            </a:r>
          </a:p>
          <a:p>
            <a:endParaRPr lang="en-US" sz="3500" dirty="0"/>
          </a:p>
          <a:p>
            <a:endParaRPr lang="en-US" dirty="0"/>
          </a:p>
        </p:txBody>
      </p:sp>
    </p:spTree>
    <p:extLst>
      <p:ext uri="{BB962C8B-B14F-4D97-AF65-F5344CB8AC3E}">
        <p14:creationId xmlns:p14="http://schemas.microsoft.com/office/powerpoint/2010/main" val="26517809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195" y="704088"/>
            <a:ext cx="11241205" cy="1029179"/>
          </a:xfrm>
        </p:spPr>
        <p:txBody>
          <a:bodyPr>
            <a:normAutofit/>
          </a:bodyPr>
          <a:lstStyle/>
          <a:p>
            <a:r>
              <a:rPr lang="en-US" sz="5400" b="1" dirty="0" smtClean="0"/>
              <a:t>Additional things to consider:</a:t>
            </a:r>
            <a:endParaRPr lang="en-US" sz="5400" b="1" dirty="0"/>
          </a:p>
        </p:txBody>
      </p:sp>
      <p:sp>
        <p:nvSpPr>
          <p:cNvPr id="3" name="Content Placeholder 2"/>
          <p:cNvSpPr>
            <a:spLocks noGrp="1"/>
          </p:cNvSpPr>
          <p:nvPr>
            <p:ph idx="1"/>
          </p:nvPr>
        </p:nvSpPr>
        <p:spPr>
          <a:xfrm>
            <a:off x="341195" y="1733267"/>
            <a:ext cx="11737074" cy="5124734"/>
          </a:xfrm>
        </p:spPr>
        <p:txBody>
          <a:bodyPr>
            <a:normAutofit lnSpcReduction="10000"/>
          </a:bodyPr>
          <a:lstStyle/>
          <a:p>
            <a:pPr marL="342900" marR="0" lvl="0" indent="-342900">
              <a:lnSpc>
                <a:spcPct val="107000"/>
              </a:lnSpc>
              <a:spcBef>
                <a:spcPts val="0"/>
              </a:spcBef>
              <a:spcAft>
                <a:spcPts val="0"/>
              </a:spcAft>
              <a:buFont typeface="Symbol" panose="05050102010706020507" pitchFamily="18" charset="2"/>
              <a:buChar char=""/>
            </a:pPr>
            <a:r>
              <a:rPr lang="en-US" sz="3600" dirty="0" smtClean="0">
                <a:ea typeface="Calibri" panose="020F0502020204030204" pitchFamily="34" charset="0"/>
                <a:cs typeface="Times New Roman" panose="02020603050405020304" pitchFamily="18" charset="0"/>
              </a:rPr>
              <a:t>Compare </a:t>
            </a:r>
            <a:r>
              <a:rPr lang="en-US" sz="3600" dirty="0">
                <a:ea typeface="Calibri" panose="020F0502020204030204" pitchFamily="34" charset="0"/>
                <a:cs typeface="Times New Roman" panose="02020603050405020304" pitchFamily="18" charset="0"/>
              </a:rPr>
              <a:t>policy costs: </a:t>
            </a:r>
          </a:p>
          <a:p>
            <a:pPr marL="742950" marR="0" lvl="1" indent="-285750">
              <a:lnSpc>
                <a:spcPct val="107000"/>
              </a:lnSpc>
              <a:spcBef>
                <a:spcPts val="0"/>
              </a:spcBef>
              <a:spcAft>
                <a:spcPts val="0"/>
              </a:spcAft>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There are a variety of things that affect the price of life insurance policies, and every policy has different features. Therefore it is extremely important to shop around as prices vary between different companies. </a:t>
            </a:r>
          </a:p>
          <a:p>
            <a:r>
              <a:rPr lang="en-US" sz="3600" dirty="0" smtClean="0"/>
              <a:t>Examining </a:t>
            </a:r>
            <a:r>
              <a:rPr lang="en-US" sz="3600" dirty="0"/>
              <a:t>the policy: </a:t>
            </a:r>
          </a:p>
          <a:p>
            <a:pPr lvl="2"/>
            <a:r>
              <a:rPr lang="en-US" sz="2800" dirty="0" smtClean="0"/>
              <a:t>When </a:t>
            </a:r>
            <a:r>
              <a:rPr lang="en-US" sz="2800" dirty="0"/>
              <a:t>you receive a life insurance policy it is important to read every word of the contract and if there are parts you don’t understand ask your agent what they mean.  </a:t>
            </a:r>
          </a:p>
          <a:p>
            <a:pPr lvl="4"/>
            <a:r>
              <a:rPr lang="en-US" sz="2400" dirty="0" smtClean="0"/>
              <a:t>After </a:t>
            </a:r>
            <a:r>
              <a:rPr lang="en-US" sz="2400" dirty="0"/>
              <a:t>purchasing new life insurance you have 10 days which you can change your mind in which case the company will return your premium. </a:t>
            </a:r>
          </a:p>
        </p:txBody>
      </p:sp>
    </p:spTree>
    <p:extLst>
      <p:ext uri="{BB962C8B-B14F-4D97-AF65-F5344CB8AC3E}">
        <p14:creationId xmlns:p14="http://schemas.microsoft.com/office/powerpoint/2010/main" val="3297703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Additional things to consider:</a:t>
            </a:r>
            <a:endParaRPr lang="en-US" sz="5400" b="1" dirty="0"/>
          </a:p>
        </p:txBody>
      </p:sp>
      <p:sp>
        <p:nvSpPr>
          <p:cNvPr id="3" name="Content Placeholder 2"/>
          <p:cNvSpPr>
            <a:spLocks noGrp="1"/>
          </p:cNvSpPr>
          <p:nvPr>
            <p:ph idx="1"/>
          </p:nvPr>
        </p:nvSpPr>
        <p:spPr>
          <a:xfrm>
            <a:off x="232012" y="1935480"/>
            <a:ext cx="11959988" cy="4922520"/>
          </a:xfrm>
        </p:spPr>
        <p:txBody>
          <a:bodyPr>
            <a:normAutofit/>
          </a:bodyPr>
          <a:lstStyle/>
          <a:p>
            <a:r>
              <a:rPr lang="en-US" sz="3550" dirty="0" smtClean="0"/>
              <a:t>Selecting </a:t>
            </a:r>
            <a:r>
              <a:rPr lang="en-US" sz="3550" dirty="0"/>
              <a:t>the best payout option for your families situation: </a:t>
            </a:r>
          </a:p>
          <a:p>
            <a:pPr lvl="1"/>
            <a:r>
              <a:rPr lang="en-US" dirty="0" smtClean="0"/>
              <a:t> </a:t>
            </a:r>
            <a:r>
              <a:rPr lang="en-US" sz="3200" dirty="0"/>
              <a:t>Popular types of payouts:</a:t>
            </a:r>
          </a:p>
          <a:p>
            <a:pPr lvl="2"/>
            <a:r>
              <a:rPr lang="en-US" sz="2800" dirty="0" smtClean="0"/>
              <a:t>Lump-Sum </a:t>
            </a:r>
            <a:r>
              <a:rPr lang="en-US" sz="2800" dirty="0"/>
              <a:t>Payments:</a:t>
            </a:r>
          </a:p>
          <a:p>
            <a:pPr lvl="3"/>
            <a:r>
              <a:rPr lang="en-US" sz="2400" dirty="0" smtClean="0"/>
              <a:t>Most </a:t>
            </a:r>
            <a:r>
              <a:rPr lang="en-US" sz="2400" dirty="0"/>
              <a:t>used option</a:t>
            </a:r>
          </a:p>
          <a:p>
            <a:pPr lvl="3"/>
            <a:r>
              <a:rPr lang="en-US" sz="2400" dirty="0" smtClean="0"/>
              <a:t>Company </a:t>
            </a:r>
            <a:r>
              <a:rPr lang="en-US" sz="2400" dirty="0"/>
              <a:t>pays the face amount in one single lump sum </a:t>
            </a:r>
          </a:p>
          <a:p>
            <a:pPr lvl="2"/>
            <a:r>
              <a:rPr lang="en-US" sz="2800" dirty="0" smtClean="0"/>
              <a:t>Limited </a:t>
            </a:r>
            <a:r>
              <a:rPr lang="en-US" sz="2800" dirty="0"/>
              <a:t>Installment Payment:</a:t>
            </a:r>
          </a:p>
          <a:p>
            <a:pPr lvl="3"/>
            <a:r>
              <a:rPr lang="en-US" sz="2400" dirty="0" smtClean="0"/>
              <a:t>Gives </a:t>
            </a:r>
            <a:r>
              <a:rPr lang="en-US" sz="2400" dirty="0"/>
              <a:t>payments in equal periodic payments for a specific period of time after death</a:t>
            </a:r>
          </a:p>
          <a:p>
            <a:pPr lvl="2"/>
            <a:r>
              <a:rPr lang="en-US" sz="2800" dirty="0" smtClean="0"/>
              <a:t>Life </a:t>
            </a:r>
            <a:r>
              <a:rPr lang="en-US" sz="2800" dirty="0"/>
              <a:t>Income Option:</a:t>
            </a:r>
          </a:p>
          <a:p>
            <a:pPr lvl="3"/>
            <a:r>
              <a:rPr lang="en-US" sz="2400" dirty="0" smtClean="0"/>
              <a:t>Payments </a:t>
            </a:r>
            <a:r>
              <a:rPr lang="en-US" sz="2400" dirty="0"/>
              <a:t>are made to the beneficiary for the remainder of their lifetime</a:t>
            </a:r>
          </a:p>
          <a:p>
            <a:endParaRPr lang="en-US" dirty="0"/>
          </a:p>
        </p:txBody>
      </p:sp>
    </p:spTree>
    <p:extLst>
      <p:ext uri="{BB962C8B-B14F-4D97-AF65-F5344CB8AC3E}">
        <p14:creationId xmlns:p14="http://schemas.microsoft.com/office/powerpoint/2010/main" val="30069874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Additional things to consider:</a:t>
            </a:r>
            <a:endParaRPr lang="en-US" sz="5400" b="1" dirty="0"/>
          </a:p>
        </p:txBody>
      </p:sp>
      <p:sp>
        <p:nvSpPr>
          <p:cNvPr id="3" name="Content Placeholder 2"/>
          <p:cNvSpPr>
            <a:spLocks noGrp="1"/>
          </p:cNvSpPr>
          <p:nvPr>
            <p:ph idx="1"/>
          </p:nvPr>
        </p:nvSpPr>
        <p:spPr>
          <a:xfrm>
            <a:off x="609600" y="1935479"/>
            <a:ext cx="10972800" cy="4751923"/>
          </a:xfrm>
        </p:spPr>
        <p:txBody>
          <a:bodyPr/>
          <a:lstStyle/>
          <a:p>
            <a:r>
              <a:rPr lang="en-US" sz="3600" dirty="0" smtClean="0"/>
              <a:t>Changing </a:t>
            </a:r>
            <a:r>
              <a:rPr lang="en-US" sz="3600" dirty="0"/>
              <a:t>policies: </a:t>
            </a:r>
          </a:p>
          <a:p>
            <a:pPr lvl="1"/>
            <a:r>
              <a:rPr lang="en-US" sz="2800" dirty="0" smtClean="0"/>
              <a:t>Be </a:t>
            </a:r>
            <a:r>
              <a:rPr lang="en-US" sz="2800" dirty="0"/>
              <a:t>careful if your insurance agent suggests you replace a permanent insurance with something else.  Make sure that you are still insurable before giving up this contract. </a:t>
            </a:r>
            <a:endParaRPr lang="en-US" sz="2800" dirty="0" smtClean="0"/>
          </a:p>
          <a:p>
            <a:pPr lvl="1"/>
            <a:endParaRPr lang="en-US" sz="2800" dirty="0"/>
          </a:p>
          <a:p>
            <a:pPr marL="27432" indent="0">
              <a:buNone/>
            </a:pPr>
            <a:r>
              <a:rPr lang="en-US" sz="3000" dirty="0"/>
              <a:t>Reading Assignment:  </a:t>
            </a:r>
            <a:r>
              <a:rPr lang="en-US" sz="3000" dirty="0">
                <a:hlinkClick r:id="rId2"/>
              </a:rPr>
              <a:t>http://www.360financialliteracy.org/Topics/Insurance/Life-Insurance/Comparing-Life-Insurance-Policies</a:t>
            </a:r>
            <a:endParaRPr lang="en-US" sz="3000" dirty="0"/>
          </a:p>
        </p:txBody>
      </p:sp>
    </p:spTree>
    <p:extLst>
      <p:ext uri="{BB962C8B-B14F-4D97-AF65-F5344CB8AC3E}">
        <p14:creationId xmlns:p14="http://schemas.microsoft.com/office/powerpoint/2010/main" val="3181381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4</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749316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Module Test</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265148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671" y="704088"/>
            <a:ext cx="11104729" cy="1143000"/>
          </a:xfrm>
        </p:spPr>
        <p:txBody>
          <a:bodyPr>
            <a:normAutofit/>
          </a:bodyPr>
          <a:lstStyle/>
          <a:p>
            <a:r>
              <a:rPr lang="en-US" sz="5400" b="1" dirty="0" smtClean="0"/>
              <a:t>What is life insurance?</a:t>
            </a:r>
            <a:endParaRPr lang="en-US" sz="5400" b="1" dirty="0"/>
          </a:p>
        </p:txBody>
      </p:sp>
      <p:sp>
        <p:nvSpPr>
          <p:cNvPr id="3" name="Content Placeholder 2"/>
          <p:cNvSpPr>
            <a:spLocks noGrp="1"/>
          </p:cNvSpPr>
          <p:nvPr>
            <p:ph idx="1"/>
          </p:nvPr>
        </p:nvSpPr>
        <p:spPr>
          <a:xfrm>
            <a:off x="477671" y="1935480"/>
            <a:ext cx="11600598" cy="4922520"/>
          </a:xfrm>
        </p:spPr>
        <p:txBody>
          <a:bodyPr>
            <a:normAutofit/>
          </a:bodyPr>
          <a:lstStyle/>
          <a:p>
            <a:pPr marL="0" indent="0">
              <a:buNone/>
            </a:pPr>
            <a:r>
              <a:rPr lang="en-US" sz="4000" dirty="0"/>
              <a:t>Life insurance:</a:t>
            </a:r>
          </a:p>
          <a:p>
            <a:pPr lvl="1"/>
            <a:r>
              <a:rPr lang="en-US" sz="3200" dirty="0" smtClean="0"/>
              <a:t>Pays </a:t>
            </a:r>
            <a:r>
              <a:rPr lang="en-US" sz="3200" dirty="0"/>
              <a:t>a sum of money upon the death of an insured person to the beneficiary.</a:t>
            </a:r>
          </a:p>
          <a:p>
            <a:pPr lvl="1"/>
            <a:r>
              <a:rPr lang="en-US" sz="3200" dirty="0" smtClean="0"/>
              <a:t>It </a:t>
            </a:r>
            <a:r>
              <a:rPr lang="en-US" sz="3200" dirty="0"/>
              <a:t>is designed to protect those who depend on the insured person financially against the loss of income that would result if the insured were to pass away. </a:t>
            </a:r>
          </a:p>
          <a:p>
            <a:pPr lvl="1"/>
            <a:r>
              <a:rPr lang="en-US" sz="3200" dirty="0" smtClean="0"/>
              <a:t>The </a:t>
            </a:r>
            <a:r>
              <a:rPr lang="en-US" sz="3200" dirty="0"/>
              <a:t>goal of life insurance is to provide financial security for your family after you pass away. </a:t>
            </a:r>
          </a:p>
          <a:p>
            <a:pPr marL="0" indent="0">
              <a:buNone/>
            </a:pPr>
            <a:r>
              <a:rPr lang="en-US" dirty="0"/>
              <a:t>How life insurance works video: </a:t>
            </a:r>
            <a:r>
              <a:rPr lang="en-US" sz="1700" dirty="0"/>
              <a:t>http://www.investopedia.com/video/play/life-insurance/</a:t>
            </a:r>
          </a:p>
        </p:txBody>
      </p:sp>
    </p:spTree>
    <p:extLst>
      <p:ext uri="{BB962C8B-B14F-4D97-AF65-F5344CB8AC3E}">
        <p14:creationId xmlns:p14="http://schemas.microsoft.com/office/powerpoint/2010/main" val="2662669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899" y="704088"/>
            <a:ext cx="11268501" cy="1143000"/>
          </a:xfrm>
        </p:spPr>
        <p:txBody>
          <a:bodyPr>
            <a:normAutofit/>
          </a:bodyPr>
          <a:lstStyle/>
          <a:p>
            <a:r>
              <a:rPr lang="en-US" sz="5400" b="1" dirty="0"/>
              <a:t>Who needs life insurance</a:t>
            </a:r>
            <a:r>
              <a:rPr lang="en-US" sz="5400" b="1" dirty="0" smtClean="0"/>
              <a:t>?</a:t>
            </a:r>
            <a:endParaRPr lang="en-US" sz="5400" b="1" dirty="0"/>
          </a:p>
        </p:txBody>
      </p:sp>
      <p:sp>
        <p:nvSpPr>
          <p:cNvPr id="3" name="Content Placeholder 2"/>
          <p:cNvSpPr>
            <a:spLocks noGrp="1"/>
          </p:cNvSpPr>
          <p:nvPr>
            <p:ph idx="1"/>
          </p:nvPr>
        </p:nvSpPr>
        <p:spPr>
          <a:xfrm>
            <a:off x="313899" y="1847088"/>
            <a:ext cx="11746173" cy="5010912"/>
          </a:xfrm>
        </p:spPr>
        <p:txBody>
          <a:bodyPr>
            <a:normAutofit lnSpcReduction="10000"/>
          </a:bodyPr>
          <a:lstStyle/>
          <a:p>
            <a:pPr marL="0" indent="0">
              <a:buNone/>
            </a:pPr>
            <a:r>
              <a:rPr lang="en-US" sz="3400" dirty="0" smtClean="0"/>
              <a:t>Who </a:t>
            </a:r>
            <a:r>
              <a:rPr lang="en-US" sz="3400" dirty="0"/>
              <a:t>likely doesn’t need life insurance:</a:t>
            </a:r>
          </a:p>
          <a:p>
            <a:r>
              <a:rPr lang="en-US" sz="2800" dirty="0" smtClean="0"/>
              <a:t>Someone </a:t>
            </a:r>
            <a:r>
              <a:rPr lang="en-US" sz="2800" dirty="0"/>
              <a:t>who has no dependents. </a:t>
            </a:r>
          </a:p>
          <a:p>
            <a:pPr lvl="1"/>
            <a:r>
              <a:rPr lang="en-US" dirty="0" smtClean="0"/>
              <a:t>If </a:t>
            </a:r>
            <a:r>
              <a:rPr lang="en-US" dirty="0"/>
              <a:t>you are single and have no dependents it is likely not worth the expense unless you want to provide for your parents or other relative and/or have a lot of debt. </a:t>
            </a:r>
          </a:p>
          <a:p>
            <a:pPr marL="0" indent="0">
              <a:buNone/>
            </a:pPr>
            <a:r>
              <a:rPr lang="en-US" sz="3400" dirty="0"/>
              <a:t>Who needs life insurance:</a:t>
            </a:r>
          </a:p>
          <a:p>
            <a:r>
              <a:rPr lang="en-US" sz="2800" dirty="0" smtClean="0"/>
              <a:t>If </a:t>
            </a:r>
            <a:r>
              <a:rPr lang="en-US" sz="2800" dirty="0"/>
              <a:t>you have someone who financially depends on you it is likely you will need some kind of life insurance. </a:t>
            </a:r>
          </a:p>
          <a:p>
            <a:pPr lvl="1"/>
            <a:r>
              <a:rPr lang="en-US" dirty="0" smtClean="0"/>
              <a:t>Example</a:t>
            </a:r>
            <a:r>
              <a:rPr lang="en-US" dirty="0"/>
              <a:t>: if your children, spouse, or parents depend on you for financial support life insurance may be important. </a:t>
            </a:r>
          </a:p>
          <a:p>
            <a:pPr lvl="1"/>
            <a:r>
              <a:rPr lang="en-US" dirty="0" smtClean="0"/>
              <a:t>Life </a:t>
            </a:r>
            <a:r>
              <a:rPr lang="en-US" dirty="0"/>
              <a:t>insurance tends to be particularly important if you have children under the age of 18. The younger they are the more important and the more of it you should have. </a:t>
            </a:r>
          </a:p>
          <a:p>
            <a:endParaRPr lang="en-US" dirty="0"/>
          </a:p>
        </p:txBody>
      </p:sp>
    </p:spTree>
    <p:extLst>
      <p:ext uri="{BB962C8B-B14F-4D97-AF65-F5344CB8AC3E}">
        <p14:creationId xmlns:p14="http://schemas.microsoft.com/office/powerpoint/2010/main" val="4081378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2137" y="704088"/>
            <a:ext cx="11614245" cy="1143000"/>
          </a:xfrm>
        </p:spPr>
        <p:txBody>
          <a:bodyPr>
            <a:noAutofit/>
          </a:bodyPr>
          <a:lstStyle/>
          <a:p>
            <a:r>
              <a:rPr lang="en-US" sz="5400" b="1" dirty="0" smtClean="0"/>
              <a:t>What to ask yourself:</a:t>
            </a:r>
            <a:endParaRPr lang="en-US" sz="5400" b="1" dirty="0"/>
          </a:p>
        </p:txBody>
      </p:sp>
      <p:sp>
        <p:nvSpPr>
          <p:cNvPr id="3" name="Content Placeholder 2"/>
          <p:cNvSpPr>
            <a:spLocks noGrp="1"/>
          </p:cNvSpPr>
          <p:nvPr>
            <p:ph idx="1"/>
          </p:nvPr>
        </p:nvSpPr>
        <p:spPr>
          <a:xfrm>
            <a:off x="382137" y="1935480"/>
            <a:ext cx="11614245" cy="4922520"/>
          </a:xfrm>
        </p:spPr>
        <p:txBody>
          <a:bodyPr>
            <a:normAutofit/>
          </a:bodyPr>
          <a:lstStyle/>
          <a:p>
            <a:pPr marL="0" indent="0">
              <a:buNone/>
            </a:pPr>
            <a:r>
              <a:rPr lang="en-US" sz="4000" dirty="0" smtClean="0"/>
              <a:t>Questions </a:t>
            </a:r>
            <a:r>
              <a:rPr lang="en-US" sz="4000" dirty="0"/>
              <a:t>to ask yourself when considering life insurance:</a:t>
            </a:r>
          </a:p>
          <a:p>
            <a:r>
              <a:rPr lang="en-US" sz="3200" dirty="0" smtClean="0"/>
              <a:t>Do </a:t>
            </a:r>
            <a:r>
              <a:rPr lang="en-US" sz="3200" dirty="0"/>
              <a:t>I need life insurance?</a:t>
            </a:r>
          </a:p>
          <a:p>
            <a:r>
              <a:rPr lang="en-US" sz="3200" dirty="0" smtClean="0"/>
              <a:t>How </a:t>
            </a:r>
            <a:r>
              <a:rPr lang="en-US" sz="3200" dirty="0"/>
              <a:t>much life insurance do I need?</a:t>
            </a:r>
          </a:p>
          <a:p>
            <a:r>
              <a:rPr lang="en-US" sz="3200" dirty="0" smtClean="0"/>
              <a:t>How </a:t>
            </a:r>
            <a:r>
              <a:rPr lang="en-US" sz="3200" dirty="0"/>
              <a:t>long will I need it?</a:t>
            </a:r>
          </a:p>
          <a:p>
            <a:r>
              <a:rPr lang="en-US" sz="3200" dirty="0" smtClean="0"/>
              <a:t>What </a:t>
            </a:r>
            <a:r>
              <a:rPr lang="en-US" sz="3200" dirty="0"/>
              <a:t>type of policy should I get?</a:t>
            </a:r>
          </a:p>
          <a:p>
            <a:r>
              <a:rPr lang="en-US" sz="3200" dirty="0" smtClean="0"/>
              <a:t>Who </a:t>
            </a:r>
            <a:r>
              <a:rPr lang="en-US" sz="3200" dirty="0"/>
              <a:t>should I get the policy from? (Remember to shop around) </a:t>
            </a:r>
          </a:p>
          <a:p>
            <a:endParaRPr lang="en-US" dirty="0"/>
          </a:p>
        </p:txBody>
      </p:sp>
    </p:spTree>
    <p:extLst>
      <p:ext uri="{BB962C8B-B14F-4D97-AF65-F5344CB8AC3E}">
        <p14:creationId xmlns:p14="http://schemas.microsoft.com/office/powerpoint/2010/main" val="759912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1</a:t>
            </a:r>
            <a:endParaRPr lang="en-US" sz="5400" b="1"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93176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235" y="792480"/>
            <a:ext cx="11455021" cy="1143000"/>
          </a:xfrm>
        </p:spPr>
        <p:txBody>
          <a:bodyPr>
            <a:noAutofit/>
          </a:bodyPr>
          <a:lstStyle/>
          <a:p>
            <a:r>
              <a:rPr lang="en-US" sz="5400" b="1" dirty="0"/>
              <a:t>How much life insurance is right </a:t>
            </a:r>
            <a:r>
              <a:rPr lang="en-US" sz="5400" b="1" dirty="0" smtClean="0"/>
              <a:t>for you</a:t>
            </a:r>
            <a:endParaRPr lang="en-US" sz="5400" b="1" dirty="0"/>
          </a:p>
        </p:txBody>
      </p:sp>
      <p:sp>
        <p:nvSpPr>
          <p:cNvPr id="3" name="Content Placeholder 2"/>
          <p:cNvSpPr>
            <a:spLocks noGrp="1"/>
          </p:cNvSpPr>
          <p:nvPr>
            <p:ph idx="1"/>
          </p:nvPr>
        </p:nvSpPr>
        <p:spPr/>
        <p:txBody>
          <a:bodyPr/>
          <a:lstStyle/>
          <a:p>
            <a:pPr marL="0" indent="0">
              <a:buNone/>
            </a:pPr>
            <a:r>
              <a:rPr lang="en-US" sz="4000" dirty="0" smtClean="0"/>
              <a:t>Your </a:t>
            </a:r>
            <a:r>
              <a:rPr lang="en-US" sz="4000" dirty="0"/>
              <a:t>need for life insurance is dependent upon your circumstances including your:</a:t>
            </a:r>
          </a:p>
          <a:p>
            <a:pPr lvl="1"/>
            <a:r>
              <a:rPr lang="en-US" sz="3600" dirty="0" smtClean="0"/>
              <a:t>Income</a:t>
            </a:r>
            <a:endParaRPr lang="en-US" sz="3600" dirty="0"/>
          </a:p>
          <a:p>
            <a:pPr lvl="1"/>
            <a:r>
              <a:rPr lang="en-US" sz="3600" dirty="0" smtClean="0"/>
              <a:t>Expenses</a:t>
            </a:r>
            <a:endParaRPr lang="en-US" sz="3600" dirty="0"/>
          </a:p>
          <a:p>
            <a:pPr lvl="1"/>
            <a:r>
              <a:rPr lang="en-US" sz="3600" dirty="0" smtClean="0"/>
              <a:t>Savings</a:t>
            </a:r>
            <a:endParaRPr lang="en-US" sz="3600" dirty="0"/>
          </a:p>
          <a:p>
            <a:pPr lvl="1"/>
            <a:r>
              <a:rPr lang="en-US" sz="3600" dirty="0" smtClean="0"/>
              <a:t>Goals</a:t>
            </a:r>
            <a:endParaRPr lang="en-US" sz="3600" dirty="0"/>
          </a:p>
          <a:p>
            <a:endParaRPr lang="en-US" dirty="0"/>
          </a:p>
        </p:txBody>
      </p:sp>
    </p:spTree>
    <p:extLst>
      <p:ext uri="{BB962C8B-B14F-4D97-AF65-F5344CB8AC3E}">
        <p14:creationId xmlns:p14="http://schemas.microsoft.com/office/powerpoint/2010/main" val="2440781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490" y="704088"/>
            <a:ext cx="11213910" cy="947291"/>
          </a:xfrm>
        </p:spPr>
        <p:txBody>
          <a:bodyPr>
            <a:normAutofit/>
          </a:bodyPr>
          <a:lstStyle/>
          <a:p>
            <a:r>
              <a:rPr lang="en-US" sz="5400" b="1" dirty="0" smtClean="0"/>
              <a:t>Estimating your needs:</a:t>
            </a:r>
            <a:endParaRPr lang="en-US" sz="5400" b="1" dirty="0"/>
          </a:p>
        </p:txBody>
      </p:sp>
      <p:sp>
        <p:nvSpPr>
          <p:cNvPr id="3" name="Content Placeholder 2"/>
          <p:cNvSpPr>
            <a:spLocks noGrp="1"/>
          </p:cNvSpPr>
          <p:nvPr>
            <p:ph idx="1"/>
          </p:nvPr>
        </p:nvSpPr>
        <p:spPr>
          <a:xfrm>
            <a:off x="368490" y="1651379"/>
            <a:ext cx="11823510" cy="5206621"/>
          </a:xfrm>
        </p:spPr>
        <p:txBody>
          <a:bodyPr>
            <a:noAutofit/>
          </a:bodyPr>
          <a:lstStyle/>
          <a:p>
            <a:pPr marL="0" indent="0">
              <a:buNone/>
            </a:pPr>
            <a:r>
              <a:rPr lang="en-US" dirty="0" smtClean="0"/>
              <a:t>The </a:t>
            </a:r>
            <a:r>
              <a:rPr lang="en-US" dirty="0"/>
              <a:t>DINK (Dual Income No Kids) method: </a:t>
            </a:r>
          </a:p>
          <a:p>
            <a:r>
              <a:rPr lang="en-US" sz="2500" dirty="0" smtClean="0"/>
              <a:t>The </a:t>
            </a:r>
            <a:r>
              <a:rPr lang="en-US" sz="2500" dirty="0"/>
              <a:t>dink method is used when you have no </a:t>
            </a:r>
            <a:r>
              <a:rPr lang="en-US" sz="2500" dirty="0" smtClean="0"/>
              <a:t>dependents </a:t>
            </a:r>
            <a:r>
              <a:rPr lang="en-US" sz="2500" dirty="0"/>
              <a:t>and your spouse makes as much or more than you. </a:t>
            </a:r>
            <a:r>
              <a:rPr lang="en-US" sz="2500" dirty="0" smtClean="0"/>
              <a:t>In </a:t>
            </a:r>
            <a:r>
              <a:rPr lang="en-US" sz="2500" dirty="0"/>
              <a:t>this method you are ensuring that your spouse will not be </a:t>
            </a:r>
            <a:r>
              <a:rPr lang="en-US" sz="2500" dirty="0" smtClean="0"/>
              <a:t>overcome by </a:t>
            </a:r>
            <a:r>
              <a:rPr lang="en-US" sz="2500" dirty="0"/>
              <a:t>debt if you were to pass away.  </a:t>
            </a:r>
          </a:p>
          <a:p>
            <a:pPr lvl="1"/>
            <a:r>
              <a:rPr lang="en-US" sz="2100" dirty="0" smtClean="0"/>
              <a:t>In </a:t>
            </a:r>
            <a:r>
              <a:rPr lang="en-US" sz="2100" dirty="0"/>
              <a:t>this method you figure half of all your debts should be paid by the insurance in case of you death. </a:t>
            </a:r>
          </a:p>
          <a:p>
            <a:pPr lvl="1"/>
            <a:r>
              <a:rPr lang="en-US" sz="2100" dirty="0" smtClean="0"/>
              <a:t>For </a:t>
            </a:r>
            <a:r>
              <a:rPr lang="en-US" sz="2100" dirty="0"/>
              <a:t>example: </a:t>
            </a:r>
          </a:p>
          <a:p>
            <a:pPr marL="1463040" lvl="5" indent="0">
              <a:buNone/>
            </a:pPr>
            <a:r>
              <a:rPr lang="en-US" sz="1400" dirty="0"/>
              <a:t>Funeral expense: </a:t>
            </a:r>
            <a:r>
              <a:rPr lang="en-US" sz="1400" dirty="0" smtClean="0"/>
              <a:t>	</a:t>
            </a:r>
            <a:r>
              <a:rPr lang="en-US" sz="1400" dirty="0"/>
              <a:t>	</a:t>
            </a:r>
            <a:r>
              <a:rPr lang="en-US" sz="1400" dirty="0" smtClean="0"/>
              <a:t>  </a:t>
            </a:r>
            <a:r>
              <a:rPr lang="en-US" sz="1400" dirty="0"/>
              <a:t>$6,000</a:t>
            </a:r>
          </a:p>
          <a:p>
            <a:pPr marL="1463040" lvl="5" indent="0">
              <a:buNone/>
            </a:pPr>
            <a:r>
              <a:rPr lang="en-US" sz="1400" dirty="0"/>
              <a:t>½ of mortgage:	</a:t>
            </a:r>
            <a:r>
              <a:rPr lang="en-US" sz="1400" dirty="0" smtClean="0"/>
              <a:t>	$</a:t>
            </a:r>
            <a:r>
              <a:rPr lang="en-US" sz="1400" dirty="0"/>
              <a:t>75,000</a:t>
            </a:r>
          </a:p>
          <a:p>
            <a:pPr marL="1463040" lvl="5" indent="0">
              <a:buNone/>
            </a:pPr>
            <a:r>
              <a:rPr lang="en-US" sz="1400" dirty="0"/>
              <a:t>½ of auto loans</a:t>
            </a:r>
            <a:r>
              <a:rPr lang="en-US" sz="1400" dirty="0" smtClean="0"/>
              <a:t>:</a:t>
            </a:r>
            <a:r>
              <a:rPr lang="en-US" sz="1400" dirty="0"/>
              <a:t>	</a:t>
            </a:r>
            <a:r>
              <a:rPr lang="en-US" sz="1400" dirty="0" smtClean="0"/>
              <a:t>    	  $</a:t>
            </a:r>
            <a:r>
              <a:rPr lang="en-US" sz="1400" dirty="0"/>
              <a:t>5,000</a:t>
            </a:r>
          </a:p>
          <a:p>
            <a:pPr marL="1463040" lvl="5" indent="0">
              <a:buNone/>
            </a:pPr>
            <a:r>
              <a:rPr lang="en-US" sz="1400" dirty="0"/>
              <a:t>½ of credit card balance:	     $500</a:t>
            </a:r>
          </a:p>
          <a:p>
            <a:pPr marL="1463040" lvl="5" indent="0">
              <a:buNone/>
            </a:pPr>
            <a:r>
              <a:rPr lang="en-US" sz="1400" dirty="0"/>
              <a:t>½ of personal debt</a:t>
            </a:r>
            <a:r>
              <a:rPr lang="en-US" sz="1400" dirty="0" smtClean="0"/>
              <a:t>:</a:t>
            </a:r>
            <a:r>
              <a:rPr lang="en-US" sz="1400" dirty="0"/>
              <a:t>	  </a:t>
            </a:r>
            <a:r>
              <a:rPr lang="en-US" sz="1400" dirty="0" smtClean="0"/>
              <a:t>	     </a:t>
            </a:r>
            <a:r>
              <a:rPr lang="en-US" sz="1400" dirty="0"/>
              <a:t>$750</a:t>
            </a:r>
          </a:p>
          <a:p>
            <a:pPr marL="1463040" lvl="5" indent="0">
              <a:buNone/>
            </a:pPr>
            <a:r>
              <a:rPr lang="en-US" sz="1400" u="sng" dirty="0"/>
              <a:t>½ other debts:		         $0</a:t>
            </a:r>
          </a:p>
          <a:p>
            <a:pPr marL="1463040" lvl="5" indent="0">
              <a:buNone/>
            </a:pPr>
            <a:r>
              <a:rPr lang="en-US" sz="1400" dirty="0"/>
              <a:t>Total insurance needs</a:t>
            </a:r>
            <a:r>
              <a:rPr lang="en-US" sz="1400" dirty="0" smtClean="0"/>
              <a:t>:	  </a:t>
            </a:r>
            <a:r>
              <a:rPr lang="en-US" sz="1400" dirty="0"/>
              <a:t>	$87,250</a:t>
            </a:r>
          </a:p>
          <a:p>
            <a:pPr lvl="1"/>
            <a:r>
              <a:rPr lang="en-US" sz="2100" dirty="0" smtClean="0"/>
              <a:t>You </a:t>
            </a:r>
            <a:r>
              <a:rPr lang="en-US" sz="2100" dirty="0"/>
              <a:t>may consider adding additional coverage if your spouse suffers from health conditions or in employed in an occupation with a risky future. </a:t>
            </a:r>
          </a:p>
          <a:p>
            <a:endParaRPr lang="en-US" sz="2800" dirty="0"/>
          </a:p>
        </p:txBody>
      </p:sp>
    </p:spTree>
    <p:extLst>
      <p:ext uri="{BB962C8B-B14F-4D97-AF65-F5344CB8AC3E}">
        <p14:creationId xmlns:p14="http://schemas.microsoft.com/office/powerpoint/2010/main" val="667364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081" y="704088"/>
            <a:ext cx="11159319" cy="1143000"/>
          </a:xfrm>
        </p:spPr>
        <p:txBody>
          <a:bodyPr>
            <a:normAutofit/>
          </a:bodyPr>
          <a:lstStyle/>
          <a:p>
            <a:r>
              <a:rPr lang="en-US" sz="5400" b="1" dirty="0" smtClean="0"/>
              <a:t>Estimating your needs: </a:t>
            </a:r>
            <a:endParaRPr lang="en-US" sz="5400" b="1" dirty="0"/>
          </a:p>
        </p:txBody>
      </p:sp>
      <p:sp>
        <p:nvSpPr>
          <p:cNvPr id="3" name="Content Placeholder 2"/>
          <p:cNvSpPr>
            <a:spLocks noGrp="1"/>
          </p:cNvSpPr>
          <p:nvPr>
            <p:ph idx="1"/>
          </p:nvPr>
        </p:nvSpPr>
        <p:spPr>
          <a:xfrm>
            <a:off x="423081" y="1847088"/>
            <a:ext cx="11768919" cy="5010912"/>
          </a:xfrm>
        </p:spPr>
        <p:txBody>
          <a:bodyPr>
            <a:noAutofit/>
          </a:bodyPr>
          <a:lstStyle/>
          <a:p>
            <a:pPr marL="342900" marR="0" lvl="0" indent="-342900">
              <a:lnSpc>
                <a:spcPct val="107000"/>
              </a:lnSpc>
              <a:spcBef>
                <a:spcPts val="0"/>
              </a:spcBef>
              <a:spcAft>
                <a:spcPts val="0"/>
              </a:spcAft>
              <a:buFont typeface="Symbol" panose="05050102010706020507" pitchFamily="18" charset="2"/>
              <a:buChar char=""/>
            </a:pPr>
            <a:r>
              <a:rPr lang="en-US" sz="2800" b="1" dirty="0">
                <a:ea typeface="Calibri" panose="020F0502020204030204" pitchFamily="34" charset="0"/>
                <a:cs typeface="Times New Roman" panose="02020603050405020304" pitchFamily="18" charset="0"/>
              </a:rPr>
              <a:t>7/70 method:</a:t>
            </a:r>
            <a:r>
              <a:rPr lang="en-US" sz="2800" dirty="0">
                <a:ea typeface="Calibri" panose="020F0502020204030204" pitchFamily="34" charset="0"/>
                <a:cs typeface="Times New Roman" panose="02020603050405020304" pitchFamily="18" charset="0"/>
              </a:rPr>
              <a:t> </a:t>
            </a:r>
            <a:endParaRPr lang="en-US" sz="24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a typeface="Calibri" panose="020F0502020204030204" pitchFamily="34" charset="0"/>
                <a:cs typeface="Times New Roman" panose="02020603050405020304" pitchFamily="18" charset="0"/>
              </a:rPr>
              <a:t>B</a:t>
            </a:r>
            <a:r>
              <a:rPr lang="en-US" dirty="0" smtClean="0">
                <a:ea typeface="Calibri" panose="020F0502020204030204" pitchFamily="34" charset="0"/>
                <a:cs typeface="Times New Roman" panose="02020603050405020304" pitchFamily="18" charset="0"/>
              </a:rPr>
              <a:t>ased </a:t>
            </a:r>
            <a:r>
              <a:rPr lang="en-US" dirty="0">
                <a:ea typeface="Calibri" panose="020F0502020204030204" pitchFamily="34" charset="0"/>
                <a:cs typeface="Times New Roman" panose="02020603050405020304" pitchFamily="18" charset="0"/>
              </a:rPr>
              <a:t>on the idea that a typical family will need 70% of your salary for 7 years before they financially adjust to your death.</a:t>
            </a:r>
            <a:endParaRPr lang="en-US" sz="20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a typeface="Calibri" panose="020F0502020204030204" pitchFamily="34" charset="0"/>
                <a:cs typeface="Times New Roman" panose="02020603050405020304" pitchFamily="18" charset="0"/>
              </a:rPr>
              <a:t>To use this method you simply multiply your gross income by 7 and then by 70%.</a:t>
            </a:r>
            <a:endParaRPr lang="en-US" sz="2000" dirty="0">
              <a:ea typeface="Calibri" panose="020F0502020204030204" pitchFamily="34" charset="0"/>
              <a:cs typeface="Times New Roman" panose="02020603050405020304" pitchFamily="18" charset="0"/>
            </a:endParaRPr>
          </a:p>
          <a:p>
            <a:pPr marL="1143000" marR="0" lvl="2" indent="-228600">
              <a:lnSpc>
                <a:spcPct val="107000"/>
              </a:lnSpc>
              <a:spcBef>
                <a:spcPts val="0"/>
              </a:spcBef>
              <a:spcAft>
                <a:spcPts val="0"/>
              </a:spcAft>
              <a:buFont typeface="Wingdings" panose="05000000000000000000" pitchFamily="2" charset="2"/>
              <a:buChar char=""/>
            </a:pPr>
            <a:r>
              <a:rPr lang="en-US" sz="2400" dirty="0">
                <a:ea typeface="Calibri" panose="020F0502020204030204" pitchFamily="34" charset="0"/>
                <a:cs typeface="Times New Roman" panose="02020603050405020304" pitchFamily="18" charset="0"/>
              </a:rPr>
              <a:t>For example: If you have a gross income of $50,000</a:t>
            </a:r>
            <a:endParaRPr lang="en-US" sz="2000" dirty="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0"/>
              </a:spcAft>
              <a:buFont typeface="Symbol" panose="05050102010706020507" pitchFamily="18" charset="2"/>
              <a:buChar char=""/>
            </a:pPr>
            <a:r>
              <a:rPr lang="en-US" dirty="0">
                <a:ea typeface="Calibri" panose="020F0502020204030204" pitchFamily="34" charset="0"/>
                <a:cs typeface="Times New Roman" panose="02020603050405020304" pitchFamily="18" charset="0"/>
              </a:rPr>
              <a:t>$50,000 x 7 = 350,000 x .70 = $245,000</a:t>
            </a:r>
            <a:endParaRPr lang="en-US" sz="1800" dirty="0">
              <a:ea typeface="Calibri" panose="020F0502020204030204" pitchFamily="34" charset="0"/>
              <a:cs typeface="Times New Roman" panose="02020603050405020304" pitchFamily="18" charset="0"/>
            </a:endParaRPr>
          </a:p>
          <a:p>
            <a:pPr marL="1600200" marR="0" lvl="3" indent="-228600">
              <a:lnSpc>
                <a:spcPct val="107000"/>
              </a:lnSpc>
              <a:spcBef>
                <a:spcPts val="0"/>
              </a:spcBef>
              <a:spcAft>
                <a:spcPts val="0"/>
              </a:spcAft>
              <a:buFont typeface="Symbol" panose="05050102010706020507" pitchFamily="18" charset="2"/>
              <a:buChar char=""/>
            </a:pPr>
            <a:r>
              <a:rPr lang="en-US" dirty="0">
                <a:ea typeface="Calibri" panose="020F0502020204030204" pitchFamily="34" charset="0"/>
                <a:cs typeface="Times New Roman" panose="02020603050405020304" pitchFamily="18" charset="0"/>
              </a:rPr>
              <a:t>Therefore someone who has a gross income of $50,000 a year will need roughly $245,000 worth of life insurance for a typical family. </a:t>
            </a:r>
            <a:endParaRPr lang="en-US" sz="1800" dirty="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0"/>
              </a:spcAft>
              <a:buFont typeface="Courier New" panose="02070309020205020404" pitchFamily="49" charset="0"/>
              <a:buChar char="o"/>
            </a:pPr>
            <a:r>
              <a:rPr lang="en-US" dirty="0">
                <a:ea typeface="Calibri" panose="020F0502020204030204" pitchFamily="34" charset="0"/>
                <a:cs typeface="Times New Roman" panose="02020603050405020304" pitchFamily="18" charset="0"/>
              </a:rPr>
              <a:t>H</a:t>
            </a:r>
            <a:r>
              <a:rPr lang="en-US" dirty="0" smtClean="0">
                <a:ea typeface="Calibri" panose="020F0502020204030204" pitchFamily="34" charset="0"/>
                <a:cs typeface="Times New Roman" panose="02020603050405020304" pitchFamily="18" charset="0"/>
              </a:rPr>
              <a:t>owever you may need </a:t>
            </a:r>
            <a:r>
              <a:rPr lang="en-US" dirty="0">
                <a:ea typeface="Calibri" panose="020F0502020204030204" pitchFamily="34" charset="0"/>
                <a:cs typeface="Times New Roman" panose="02020603050405020304" pitchFamily="18" charset="0"/>
              </a:rPr>
              <a:t>more or less life insurance if your </a:t>
            </a:r>
            <a:r>
              <a:rPr lang="en-US" dirty="0" smtClean="0">
                <a:ea typeface="Calibri" panose="020F0502020204030204" pitchFamily="34" charset="0"/>
                <a:cs typeface="Times New Roman" panose="02020603050405020304" pitchFamily="18" charset="0"/>
              </a:rPr>
              <a:t>family has:</a:t>
            </a:r>
            <a:endParaRPr lang="en-US" sz="2000" dirty="0">
              <a:ea typeface="Calibri" panose="020F0502020204030204" pitchFamily="34" charset="0"/>
              <a:cs typeface="Times New Roman" panose="02020603050405020304" pitchFamily="18" charset="0"/>
            </a:endParaRPr>
          </a:p>
          <a:p>
            <a:pPr marL="1417320" lvl="3" indent="-228600">
              <a:lnSpc>
                <a:spcPct val="107000"/>
              </a:lnSpc>
              <a:spcBef>
                <a:spcPts val="0"/>
              </a:spcBef>
              <a:buFont typeface="Wingdings" panose="05000000000000000000" pitchFamily="2" charset="2"/>
              <a:buChar char=""/>
            </a:pPr>
            <a:r>
              <a:rPr lang="en-US" dirty="0">
                <a:ea typeface="Calibri" panose="020F0502020204030204" pitchFamily="34" charset="0"/>
                <a:cs typeface="Times New Roman" panose="02020603050405020304" pitchFamily="18" charset="0"/>
              </a:rPr>
              <a:t>More or less than three children</a:t>
            </a:r>
          </a:p>
          <a:p>
            <a:pPr marL="1417320" lvl="3" indent="-228600">
              <a:lnSpc>
                <a:spcPct val="107000"/>
              </a:lnSpc>
              <a:spcBef>
                <a:spcPts val="0"/>
              </a:spcBef>
              <a:buFont typeface="Wingdings" panose="05000000000000000000" pitchFamily="2" charset="2"/>
              <a:buChar char=""/>
            </a:pPr>
            <a:r>
              <a:rPr lang="en-US" dirty="0">
                <a:ea typeface="Calibri" panose="020F0502020204030204" pitchFamily="34" charset="0"/>
                <a:cs typeface="Times New Roman" panose="02020603050405020304" pitchFamily="18" charset="0"/>
              </a:rPr>
              <a:t>A higher than average amount of debt</a:t>
            </a:r>
          </a:p>
          <a:p>
            <a:pPr marL="1417320" lvl="3" indent="-228600">
              <a:lnSpc>
                <a:spcPct val="107000"/>
              </a:lnSpc>
              <a:spcBef>
                <a:spcPts val="0"/>
              </a:spcBef>
              <a:buFont typeface="Wingdings" panose="05000000000000000000" pitchFamily="2" charset="2"/>
              <a:buChar char=""/>
            </a:pPr>
            <a:r>
              <a:rPr lang="en-US" dirty="0">
                <a:ea typeface="Calibri" panose="020F0502020204030204" pitchFamily="34" charset="0"/>
                <a:cs typeface="Times New Roman" panose="02020603050405020304" pitchFamily="18" charset="0"/>
              </a:rPr>
              <a:t>Family members who have health conditions</a:t>
            </a:r>
          </a:p>
          <a:p>
            <a:pPr marL="1417320" lvl="3" indent="-228600">
              <a:lnSpc>
                <a:spcPct val="107000"/>
              </a:lnSpc>
              <a:spcBef>
                <a:spcPts val="0"/>
              </a:spcBef>
              <a:buFont typeface="Wingdings" panose="05000000000000000000" pitchFamily="2" charset="2"/>
              <a:buChar char=""/>
            </a:pPr>
            <a:r>
              <a:rPr lang="en-US" dirty="0">
                <a:ea typeface="Calibri" panose="020F0502020204030204" pitchFamily="34" charset="0"/>
                <a:cs typeface="Times New Roman" panose="02020603050405020304" pitchFamily="18" charset="0"/>
              </a:rPr>
              <a:t>If your spouse has poor employment </a:t>
            </a:r>
            <a:r>
              <a:rPr lang="en-US" dirty="0" smtClean="0">
                <a:ea typeface="Calibri" panose="020F0502020204030204" pitchFamily="34" charset="0"/>
                <a:cs typeface="Times New Roman" panose="02020603050405020304" pitchFamily="18" charset="0"/>
              </a:rPr>
              <a:t>potential</a:t>
            </a:r>
            <a:endParaRPr lang="en-US"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39122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Theme1" id="{63D58B04-D44B-48DA-B5E5-D3EEE601BFA4}" vid="{BAB15FFF-4A72-4299-8F39-02A1746B4A7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1662</TotalTime>
  <Words>1687</Words>
  <Application>Microsoft Office PowerPoint</Application>
  <PresentationFormat>Widescreen</PresentationFormat>
  <Paragraphs>158</Paragraphs>
  <Slides>25</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Calibri</vt:lpstr>
      <vt:lpstr>Constantia</vt:lpstr>
      <vt:lpstr>Courier New</vt:lpstr>
      <vt:lpstr>Symbol</vt:lpstr>
      <vt:lpstr>Times New Roman</vt:lpstr>
      <vt:lpstr>Wingdings</vt:lpstr>
      <vt:lpstr>Wingdings 2</vt:lpstr>
      <vt:lpstr>Theme1</vt:lpstr>
      <vt:lpstr>Module ____ Life Insurance</vt:lpstr>
      <vt:lpstr>Learning Objectives:</vt:lpstr>
      <vt:lpstr>What is life insurance?</vt:lpstr>
      <vt:lpstr>Who needs life insurance?</vt:lpstr>
      <vt:lpstr>What to ask yourself:</vt:lpstr>
      <vt:lpstr>Question Cluster 1</vt:lpstr>
      <vt:lpstr>How much life insurance is right for you</vt:lpstr>
      <vt:lpstr>Estimating your needs:</vt:lpstr>
      <vt:lpstr>Estimating your needs: </vt:lpstr>
      <vt:lpstr>Estimating your needs:</vt:lpstr>
      <vt:lpstr>Question Cluster 2</vt:lpstr>
      <vt:lpstr>Types of Life Insurance:</vt:lpstr>
      <vt:lpstr>Types of Insurance: </vt:lpstr>
      <vt:lpstr>Types of Insurance: </vt:lpstr>
      <vt:lpstr>Types of Insurance:</vt:lpstr>
      <vt:lpstr>Types of Insurance:</vt:lpstr>
      <vt:lpstr>Types of Insurance: </vt:lpstr>
      <vt:lpstr>Types of Insurance: </vt:lpstr>
      <vt:lpstr>Question Cluster 3</vt:lpstr>
      <vt:lpstr>Purchasing coverage:</vt:lpstr>
      <vt:lpstr>Additional things to consider:</vt:lpstr>
      <vt:lpstr>Additional things to consider:</vt:lpstr>
      <vt:lpstr>Additional things to consider:</vt:lpstr>
      <vt:lpstr>Question Cluster 4</vt:lpstr>
      <vt:lpstr>Module Test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____ Life Insurance</dc:title>
  <dc:creator>Crystal Kowalik</dc:creator>
  <cp:lastModifiedBy>Ginger DeLatte</cp:lastModifiedBy>
  <cp:revision>14</cp:revision>
  <dcterms:created xsi:type="dcterms:W3CDTF">2015-01-08T19:28:46Z</dcterms:created>
  <dcterms:modified xsi:type="dcterms:W3CDTF">2015-07-08T20:43:18Z</dcterms:modified>
</cp:coreProperties>
</file>