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5"/>
  </p:notesMasterIdLst>
  <p:sldIdLst>
    <p:sldId id="256" r:id="rId2"/>
    <p:sldId id="257" r:id="rId3"/>
    <p:sldId id="258" r:id="rId4"/>
    <p:sldId id="259" r:id="rId5"/>
    <p:sldId id="260" r:id="rId6"/>
    <p:sldId id="261" r:id="rId7"/>
    <p:sldId id="281" r:id="rId8"/>
    <p:sldId id="282" r:id="rId9"/>
    <p:sldId id="263" r:id="rId10"/>
    <p:sldId id="264" r:id="rId11"/>
    <p:sldId id="279" r:id="rId12"/>
    <p:sldId id="266" r:id="rId13"/>
    <p:sldId id="267" r:id="rId14"/>
    <p:sldId id="269" r:id="rId15"/>
    <p:sldId id="283" r:id="rId16"/>
    <p:sldId id="271" r:id="rId17"/>
    <p:sldId id="272" r:id="rId18"/>
    <p:sldId id="273" r:id="rId19"/>
    <p:sldId id="280" r:id="rId20"/>
    <p:sldId id="274" r:id="rId21"/>
    <p:sldId id="275" r:id="rId22"/>
    <p:sldId id="277" r:id="rId23"/>
    <p:sldId id="284"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860" autoAdjust="0"/>
  </p:normalViewPr>
  <p:slideViewPr>
    <p:cSldViewPr>
      <p:cViewPr>
        <p:scale>
          <a:sx n="60" d="100"/>
          <a:sy n="60" d="100"/>
        </p:scale>
        <p:origin x="1116" y="1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BEE7F44-D7C7-4AED-8B0E-CA39EF2B2A07}" type="datetimeFigureOut">
              <a:rPr lang="en-US" smtClean="0"/>
              <a:t>2/16/2016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8CCA2FD2-D0D0-4798-8582-159560AF172F}" type="slidenum">
              <a:rPr lang="en-US" smtClean="0"/>
              <a:t>‹#›</a:t>
            </a:fld>
            <a:endParaRPr lang="en-US"/>
          </a:p>
        </p:txBody>
      </p:sp>
    </p:spTree>
    <p:extLst>
      <p:ext uri="{BB962C8B-B14F-4D97-AF65-F5344CB8AC3E}">
        <p14:creationId xmlns:p14="http://schemas.microsoft.com/office/powerpoint/2010/main" val="2920029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CA2FD2-D0D0-4798-8582-159560AF172F}" type="slidenum">
              <a:rPr lang="en-US" smtClean="0"/>
              <a:t>1</a:t>
            </a:fld>
            <a:endParaRPr lang="en-US"/>
          </a:p>
        </p:txBody>
      </p:sp>
    </p:spTree>
    <p:extLst>
      <p:ext uri="{BB962C8B-B14F-4D97-AF65-F5344CB8AC3E}">
        <p14:creationId xmlns:p14="http://schemas.microsoft.com/office/powerpoint/2010/main" val="6864571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CA2FD2-D0D0-4798-8582-159560AF172F}" type="slidenum">
              <a:rPr lang="en-US" smtClean="0"/>
              <a:t>14</a:t>
            </a:fld>
            <a:endParaRPr lang="en-US"/>
          </a:p>
        </p:txBody>
      </p:sp>
    </p:spTree>
    <p:extLst>
      <p:ext uri="{BB962C8B-B14F-4D97-AF65-F5344CB8AC3E}">
        <p14:creationId xmlns:p14="http://schemas.microsoft.com/office/powerpoint/2010/main" val="41821546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CA2FD2-D0D0-4798-8582-159560AF172F}" type="slidenum">
              <a:rPr lang="en-US" smtClean="0"/>
              <a:t>16</a:t>
            </a:fld>
            <a:endParaRPr lang="en-US"/>
          </a:p>
        </p:txBody>
      </p:sp>
    </p:spTree>
    <p:extLst>
      <p:ext uri="{BB962C8B-B14F-4D97-AF65-F5344CB8AC3E}">
        <p14:creationId xmlns:p14="http://schemas.microsoft.com/office/powerpoint/2010/main" val="34101064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CA2FD2-D0D0-4798-8582-159560AF172F}" type="slidenum">
              <a:rPr lang="en-US" smtClean="0"/>
              <a:t>17</a:t>
            </a:fld>
            <a:endParaRPr lang="en-US"/>
          </a:p>
        </p:txBody>
      </p:sp>
    </p:spTree>
    <p:extLst>
      <p:ext uri="{BB962C8B-B14F-4D97-AF65-F5344CB8AC3E}">
        <p14:creationId xmlns:p14="http://schemas.microsoft.com/office/powerpoint/2010/main" val="35948339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CA2FD2-D0D0-4798-8582-159560AF172F}" type="slidenum">
              <a:rPr lang="en-US" smtClean="0"/>
              <a:t>19</a:t>
            </a:fld>
            <a:endParaRPr lang="en-US"/>
          </a:p>
        </p:txBody>
      </p:sp>
    </p:spTree>
    <p:extLst>
      <p:ext uri="{BB962C8B-B14F-4D97-AF65-F5344CB8AC3E}">
        <p14:creationId xmlns:p14="http://schemas.microsoft.com/office/powerpoint/2010/main" val="13821375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CA2FD2-D0D0-4798-8582-159560AF172F}" type="slidenum">
              <a:rPr lang="en-US" smtClean="0"/>
              <a:t>21</a:t>
            </a:fld>
            <a:endParaRPr lang="en-US"/>
          </a:p>
        </p:txBody>
      </p:sp>
    </p:spTree>
    <p:extLst>
      <p:ext uri="{BB962C8B-B14F-4D97-AF65-F5344CB8AC3E}">
        <p14:creationId xmlns:p14="http://schemas.microsoft.com/office/powerpoint/2010/main" val="23618802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CA2FD2-D0D0-4798-8582-159560AF172F}" type="slidenum">
              <a:rPr lang="en-US" smtClean="0"/>
              <a:t>22</a:t>
            </a:fld>
            <a:endParaRPr lang="en-US"/>
          </a:p>
        </p:txBody>
      </p:sp>
    </p:spTree>
    <p:extLst>
      <p:ext uri="{BB962C8B-B14F-4D97-AF65-F5344CB8AC3E}">
        <p14:creationId xmlns:p14="http://schemas.microsoft.com/office/powerpoint/2010/main" val="399834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CA2FD2-D0D0-4798-8582-159560AF172F}" type="slidenum">
              <a:rPr lang="en-US" smtClean="0"/>
              <a:t>3</a:t>
            </a:fld>
            <a:endParaRPr lang="en-US"/>
          </a:p>
        </p:txBody>
      </p:sp>
    </p:spTree>
    <p:extLst>
      <p:ext uri="{BB962C8B-B14F-4D97-AF65-F5344CB8AC3E}">
        <p14:creationId xmlns:p14="http://schemas.microsoft.com/office/powerpoint/2010/main" val="2505500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CA2FD2-D0D0-4798-8582-159560AF172F}" type="slidenum">
              <a:rPr lang="en-US" smtClean="0"/>
              <a:t>5</a:t>
            </a:fld>
            <a:endParaRPr lang="en-US"/>
          </a:p>
        </p:txBody>
      </p:sp>
    </p:spTree>
    <p:extLst>
      <p:ext uri="{BB962C8B-B14F-4D97-AF65-F5344CB8AC3E}">
        <p14:creationId xmlns:p14="http://schemas.microsoft.com/office/powerpoint/2010/main" val="1706163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CA2FD2-D0D0-4798-8582-159560AF172F}" type="slidenum">
              <a:rPr lang="en-US" smtClean="0"/>
              <a:t>6</a:t>
            </a:fld>
            <a:endParaRPr lang="en-US"/>
          </a:p>
        </p:txBody>
      </p:sp>
    </p:spTree>
    <p:extLst>
      <p:ext uri="{BB962C8B-B14F-4D97-AF65-F5344CB8AC3E}">
        <p14:creationId xmlns:p14="http://schemas.microsoft.com/office/powerpoint/2010/main" val="41087692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CA2FD2-D0D0-4798-8582-159560AF172F}" type="slidenum">
              <a:rPr lang="en-US" smtClean="0"/>
              <a:t>7</a:t>
            </a:fld>
            <a:endParaRPr lang="en-US"/>
          </a:p>
        </p:txBody>
      </p:sp>
    </p:spTree>
    <p:extLst>
      <p:ext uri="{BB962C8B-B14F-4D97-AF65-F5344CB8AC3E}">
        <p14:creationId xmlns:p14="http://schemas.microsoft.com/office/powerpoint/2010/main" val="2263041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CA2FD2-D0D0-4798-8582-159560AF172F}" type="slidenum">
              <a:rPr lang="en-US" smtClean="0"/>
              <a:t>9</a:t>
            </a:fld>
            <a:endParaRPr lang="en-US"/>
          </a:p>
        </p:txBody>
      </p:sp>
    </p:spTree>
    <p:extLst>
      <p:ext uri="{BB962C8B-B14F-4D97-AF65-F5344CB8AC3E}">
        <p14:creationId xmlns:p14="http://schemas.microsoft.com/office/powerpoint/2010/main" val="33633931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CA2FD2-D0D0-4798-8582-159560AF172F}" type="slidenum">
              <a:rPr lang="en-US" smtClean="0"/>
              <a:t>11</a:t>
            </a:fld>
            <a:endParaRPr lang="en-US"/>
          </a:p>
        </p:txBody>
      </p:sp>
    </p:spTree>
    <p:extLst>
      <p:ext uri="{BB962C8B-B14F-4D97-AF65-F5344CB8AC3E}">
        <p14:creationId xmlns:p14="http://schemas.microsoft.com/office/powerpoint/2010/main" val="2579123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8CCA2FD2-D0D0-4798-8582-159560AF172F}" type="slidenum">
              <a:rPr lang="en-US" smtClean="0"/>
              <a:t>12</a:t>
            </a:fld>
            <a:endParaRPr lang="en-US"/>
          </a:p>
        </p:txBody>
      </p:sp>
    </p:spTree>
    <p:extLst>
      <p:ext uri="{BB962C8B-B14F-4D97-AF65-F5344CB8AC3E}">
        <p14:creationId xmlns:p14="http://schemas.microsoft.com/office/powerpoint/2010/main" val="30610490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CA2FD2-D0D0-4798-8582-159560AF172F}" type="slidenum">
              <a:rPr lang="en-US" smtClean="0"/>
              <a:t>13</a:t>
            </a:fld>
            <a:endParaRPr lang="en-US"/>
          </a:p>
        </p:txBody>
      </p:sp>
    </p:spTree>
    <p:extLst>
      <p:ext uri="{BB962C8B-B14F-4D97-AF65-F5344CB8AC3E}">
        <p14:creationId xmlns:p14="http://schemas.microsoft.com/office/powerpoint/2010/main" val="2572489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76B1F9E-FAE1-4F85-9895-081C4CB2AFB7}" type="datetime1">
              <a:rPr lang="en-US" smtClean="0"/>
              <a:t>2/16/2016</a:t>
            </a:fld>
            <a:endParaRPr lang="en-US" dirty="0"/>
          </a:p>
        </p:txBody>
      </p:sp>
      <p:sp>
        <p:nvSpPr>
          <p:cNvPr id="19" name="Footer Placeholder 18"/>
          <p:cNvSpPr>
            <a:spLocks noGrp="1"/>
          </p:cNvSpPr>
          <p:nvPr>
            <p:ph type="ftr" sz="quarter" idx="11"/>
          </p:nvPr>
        </p:nvSpPr>
        <p:spPr/>
        <p:txBody>
          <a:bodyPr/>
          <a:lstStyle/>
          <a:p>
            <a:r>
              <a:rPr lang="en-US" smtClean="0"/>
              <a:t>Copyright  © eNestEgg Press, LLC.</a:t>
            </a:r>
            <a:endParaRPr lang="en-US" dirty="0"/>
          </a:p>
        </p:txBody>
      </p:sp>
      <p:sp>
        <p:nvSpPr>
          <p:cNvPr id="27" name="Slide Number Placeholder 26"/>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00A765-8F56-4AE6-AD0F-A92C2F72537E}" type="datetime1">
              <a:rPr lang="en-US" smtClean="0"/>
              <a:t>2/16/2016</a:t>
            </a:fld>
            <a:endParaRPr lang="en-US" dirty="0"/>
          </a:p>
        </p:txBody>
      </p:sp>
      <p:sp>
        <p:nvSpPr>
          <p:cNvPr id="5" name="Footer Placeholder 4"/>
          <p:cNvSpPr>
            <a:spLocks noGrp="1"/>
          </p:cNvSpPr>
          <p:nvPr>
            <p:ph type="ftr" sz="quarter" idx="11"/>
          </p:nvPr>
        </p:nvSpPr>
        <p:spPr/>
        <p:txBody>
          <a:bodyPr/>
          <a:lstStyle/>
          <a:p>
            <a:r>
              <a:rPr lang="en-US" smtClean="0"/>
              <a:t>Copyright  © eNestEgg Press, LLC.</a:t>
            </a:r>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3BD1E3-022F-44A6-B94F-7769A20963C6}" type="datetime1">
              <a:rPr lang="en-US" smtClean="0"/>
              <a:t>2/16/2016</a:t>
            </a:fld>
            <a:endParaRPr lang="en-US" dirty="0"/>
          </a:p>
        </p:txBody>
      </p:sp>
      <p:sp>
        <p:nvSpPr>
          <p:cNvPr id="5" name="Footer Placeholder 4"/>
          <p:cNvSpPr>
            <a:spLocks noGrp="1"/>
          </p:cNvSpPr>
          <p:nvPr>
            <p:ph type="ftr" sz="quarter" idx="11"/>
          </p:nvPr>
        </p:nvSpPr>
        <p:spPr/>
        <p:txBody>
          <a:bodyPr/>
          <a:lstStyle/>
          <a:p>
            <a:r>
              <a:rPr lang="en-US" smtClean="0"/>
              <a:t>Copyright  © eNestEgg Press, LLC.</a:t>
            </a:r>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5C9F49-E302-45EB-819E-EFB38DCA692F}" type="datetime1">
              <a:rPr lang="en-US" smtClean="0"/>
              <a:t>2/16/2016</a:t>
            </a:fld>
            <a:endParaRPr lang="en-US" dirty="0"/>
          </a:p>
        </p:txBody>
      </p:sp>
      <p:sp>
        <p:nvSpPr>
          <p:cNvPr id="5" name="Footer Placeholder 4"/>
          <p:cNvSpPr>
            <a:spLocks noGrp="1"/>
          </p:cNvSpPr>
          <p:nvPr>
            <p:ph type="ftr" sz="quarter" idx="11"/>
          </p:nvPr>
        </p:nvSpPr>
        <p:spPr/>
        <p:txBody>
          <a:bodyPr/>
          <a:lstStyle/>
          <a:p>
            <a:r>
              <a:rPr lang="en-US" smtClean="0"/>
              <a:t>Copyright  © eNestEgg Press, LLC.</a:t>
            </a:r>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6B204F8-B379-48B7-8B98-BEFBD63B238D}" type="datetime1">
              <a:rPr lang="en-US" smtClean="0"/>
              <a:t>2/16/2016</a:t>
            </a:fld>
            <a:endParaRPr lang="en-US" dirty="0"/>
          </a:p>
        </p:txBody>
      </p:sp>
      <p:sp>
        <p:nvSpPr>
          <p:cNvPr id="5" name="Footer Placeholder 4"/>
          <p:cNvSpPr>
            <a:spLocks noGrp="1"/>
          </p:cNvSpPr>
          <p:nvPr>
            <p:ph type="ftr" sz="quarter" idx="11"/>
          </p:nvPr>
        </p:nvSpPr>
        <p:spPr/>
        <p:txBody>
          <a:bodyPr/>
          <a:lstStyle/>
          <a:p>
            <a:r>
              <a:rPr lang="en-US" smtClean="0"/>
              <a:t>Copyright  © eNestEgg Press, LLC.</a:t>
            </a:r>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ECE0ED6-384B-4235-9467-6D104A0822E4}" type="datetime1">
              <a:rPr lang="en-US" smtClean="0"/>
              <a:t>2/16/2016</a:t>
            </a:fld>
            <a:endParaRPr lang="en-US" dirty="0"/>
          </a:p>
        </p:txBody>
      </p:sp>
      <p:sp>
        <p:nvSpPr>
          <p:cNvPr id="6" name="Footer Placeholder 5"/>
          <p:cNvSpPr>
            <a:spLocks noGrp="1"/>
          </p:cNvSpPr>
          <p:nvPr>
            <p:ph type="ftr" sz="quarter" idx="11"/>
          </p:nvPr>
        </p:nvSpPr>
        <p:spPr/>
        <p:txBody>
          <a:bodyPr/>
          <a:lstStyle/>
          <a:p>
            <a:r>
              <a:rPr lang="en-US" smtClean="0"/>
              <a:t>Copyright  © eNestEgg Press, LLC.</a:t>
            </a:r>
            <a:endParaRPr lang="en-US" dirty="0"/>
          </a:p>
        </p:txBody>
      </p:sp>
      <p:sp>
        <p:nvSpPr>
          <p:cNvPr id="7" name="Slide Number Placeholder 6"/>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345630E-D217-4F4E-9117-7C1D03CC697D}" type="datetime1">
              <a:rPr lang="en-US" smtClean="0"/>
              <a:t>2/16/2016</a:t>
            </a:fld>
            <a:endParaRPr lang="en-US" dirty="0"/>
          </a:p>
        </p:txBody>
      </p:sp>
      <p:sp>
        <p:nvSpPr>
          <p:cNvPr id="8" name="Footer Placeholder 7"/>
          <p:cNvSpPr>
            <a:spLocks noGrp="1"/>
          </p:cNvSpPr>
          <p:nvPr>
            <p:ph type="ftr" sz="quarter" idx="11"/>
          </p:nvPr>
        </p:nvSpPr>
        <p:spPr/>
        <p:txBody>
          <a:bodyPr/>
          <a:lstStyle/>
          <a:p>
            <a:r>
              <a:rPr lang="en-US" smtClean="0"/>
              <a:t>Copyright  © eNestEgg Press, LLC.</a:t>
            </a:r>
            <a:endParaRPr lang="en-US" dirty="0"/>
          </a:p>
        </p:txBody>
      </p:sp>
      <p:sp>
        <p:nvSpPr>
          <p:cNvPr id="9" name="Slide Number Placeholder 8"/>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574ECB0-6282-4012-B913-91E4144CD219}" type="datetime1">
              <a:rPr lang="en-US" smtClean="0"/>
              <a:t>2/16/2016</a:t>
            </a:fld>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
        <p:nvSpPr>
          <p:cNvPr id="5" name="Slide Number Placeholder 4"/>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0B5FC4-D7BE-4499-AB08-299362816D93}" type="datetime1">
              <a:rPr lang="en-US" smtClean="0"/>
              <a:t>2/16/2016</a:t>
            </a:fld>
            <a:endParaRPr lang="en-US" dirty="0"/>
          </a:p>
        </p:txBody>
      </p:sp>
      <p:sp>
        <p:nvSpPr>
          <p:cNvPr id="3" name="Footer Placeholder 2"/>
          <p:cNvSpPr>
            <a:spLocks noGrp="1"/>
          </p:cNvSpPr>
          <p:nvPr>
            <p:ph type="ftr" sz="quarter" idx="11"/>
          </p:nvPr>
        </p:nvSpPr>
        <p:spPr/>
        <p:txBody>
          <a:bodyPr/>
          <a:lstStyle/>
          <a:p>
            <a:r>
              <a:rPr lang="en-US" smtClean="0"/>
              <a:t>Copyright  © eNestEgg Press, LLC.</a:t>
            </a:r>
            <a:endParaRPr lang="en-US" dirty="0"/>
          </a:p>
        </p:txBody>
      </p:sp>
      <p:sp>
        <p:nvSpPr>
          <p:cNvPr id="4" name="Slide Number Placeholder 3"/>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BF4339B-1E27-4A55-96F2-CA76CFBBCA65}" type="datetime1">
              <a:rPr lang="en-US" smtClean="0"/>
              <a:t>2/16/2016</a:t>
            </a:fld>
            <a:endParaRPr lang="en-US" dirty="0"/>
          </a:p>
        </p:txBody>
      </p:sp>
      <p:sp>
        <p:nvSpPr>
          <p:cNvPr id="6" name="Footer Placeholder 5"/>
          <p:cNvSpPr>
            <a:spLocks noGrp="1"/>
          </p:cNvSpPr>
          <p:nvPr>
            <p:ph type="ftr" sz="quarter" idx="11"/>
          </p:nvPr>
        </p:nvSpPr>
        <p:spPr/>
        <p:txBody>
          <a:bodyPr/>
          <a:lstStyle/>
          <a:p>
            <a:r>
              <a:rPr lang="en-US" smtClean="0"/>
              <a:t>Copyright  © eNestEgg Press, LLC.</a:t>
            </a:r>
            <a:endParaRPr lang="en-US" dirty="0"/>
          </a:p>
        </p:txBody>
      </p:sp>
      <p:sp>
        <p:nvSpPr>
          <p:cNvPr id="7" name="Slide Number Placeholder 6"/>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596A8EA-B28C-411D-BA1C-80482803F220}" type="datetime1">
              <a:rPr lang="en-US" smtClean="0"/>
              <a:t>2/16/2016</a:t>
            </a:fld>
            <a:endParaRPr lang="en-US" dirty="0"/>
          </a:p>
        </p:txBody>
      </p:sp>
      <p:sp>
        <p:nvSpPr>
          <p:cNvPr id="6" name="Footer Placeholder 5"/>
          <p:cNvSpPr>
            <a:spLocks noGrp="1"/>
          </p:cNvSpPr>
          <p:nvPr>
            <p:ph type="ftr" sz="quarter" idx="11"/>
          </p:nvPr>
        </p:nvSpPr>
        <p:spPr/>
        <p:txBody>
          <a:bodyPr/>
          <a:lstStyle/>
          <a:p>
            <a:r>
              <a:rPr lang="en-US" smtClean="0"/>
              <a:t>Copyright  © eNestEgg Press, LLC.</a:t>
            </a:r>
            <a:endParaRPr lang="en-US" dirty="0"/>
          </a:p>
        </p:txBody>
      </p:sp>
      <p:sp>
        <p:nvSpPr>
          <p:cNvPr id="7" name="Slide Number Placeholder 6"/>
          <p:cNvSpPr>
            <a:spLocks noGrp="1"/>
          </p:cNvSpPr>
          <p:nvPr>
            <p:ph type="sldNum" sz="quarter" idx="12"/>
          </p:nvPr>
        </p:nvSpPr>
        <p:spPr>
          <a:xfrm>
            <a:off x="10769600" y="6356351"/>
            <a:ext cx="812800" cy="365125"/>
          </a:xfrm>
        </p:spPr>
        <p:txBody>
          <a:bodyPr/>
          <a:lstStyle/>
          <a:p>
            <a:fld id="{30EB9D99-0AF2-4CCE-B38C-1A1BBDDAC437}" type="slidenum">
              <a:rPr lang="en-US" smtClean="0"/>
              <a:pPr/>
              <a:t>‹#›</a:t>
            </a:fld>
            <a:endParaRPr lang="en-US" dirty="0"/>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522EF6A-DE57-459B-981C-1EE5C9ECE6FE}" type="datetime1">
              <a:rPr lang="en-US" smtClean="0"/>
              <a:t>2/16/2016</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Copyright  © eNestEgg Press, LLC.</a:t>
            </a:r>
            <a:endParaRPr lang="en-US" dirty="0"/>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0EB9D99-0AF2-4CCE-B38C-1A1BBDDAC437}" type="slidenum">
              <a:rPr lang="en-US" smtClean="0"/>
              <a:pPr/>
              <a:t>‹#›</a:t>
            </a:fld>
            <a:endParaRPr lang="en-US" dirty="0"/>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R-p67PcNerY"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isuencircle.com/healthinsurance.html"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finweb.com/insurance/the-advantages-and-disadvantages-of-hmo-insurance.html#axzz3UfhEUqhFDVNELfc"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youtube.com/watch?v=Q3oRDVNELfc"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watch?v=kXgTmYgAfoA"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www.youtube.com/watch?v=coSyGQI28eM"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45c_2GlokI8"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youtube.com/watch?v=13vpRmzKuDk"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healthcare.gov/choose-a-plan/"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www.webmd.com/health-insurance/types-of-health-insurance-plans" TargetMode="External"/><Relationship Id="rId4" Type="http://schemas.openxmlformats.org/officeDocument/2006/relationships/hyperlink" Target="http://www.consumerreports.org/cro/2012/09/understanding-health-insurance/index.ht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thefiscaltimes.com/2015/01/20/How-Obamacare-Will-Impact-Your-2014-Taxes" TargetMode="External"/><Relationship Id="rId2" Type="http://schemas.openxmlformats.org/officeDocument/2006/relationships/hyperlink" Target="https://www.youtube.com/watch?v=vju70I6qSKk"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7zHTlK2wI-Q"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www.fitday.com/fitness-articles/nutrition/being-overweight-may-cost-you-up-to-4800-per-year.html"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www.forbes.com/sites/brucejapsen/2013/02/21/doctors-call-out-90-more-unnecessary-medical-tests-procedure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www.kiplinger.com/article/spending/T027-C000-S002-30-ways-to-cut-health-care-costs.html" TargetMode="External"/><Relationship Id="rId5" Type="http://schemas.openxmlformats.org/officeDocument/2006/relationships/hyperlink" Target="http://www.investopedia.com/articles/pf/08/cut-medical-bills.asp" TargetMode="External"/><Relationship Id="rId4" Type="http://schemas.openxmlformats.org/officeDocument/2006/relationships/hyperlink" Target="http://www.consumerreports.org/cro/magazine/2013/09/how-to-cut-drug-costs-save-on-prescription-drugs-consumer-reports/index.htm"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RX0iFV6zhE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youtube.com/watch?v=Ro56CoQ7GoY"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www.investopedia.com/terms/h/healthinsurance.as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fairhealthconsumer.org/medicalcostlookup.ph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healthcare.gov/why-coverage-is-important/" TargetMode="External"/><Relationship Id="rId5" Type="http://schemas.openxmlformats.org/officeDocument/2006/relationships/hyperlink" Target="https://www.healthcare.gov/fees-exemptions/fee-for-not-being-covered/" TargetMode="External"/><Relationship Id="rId4" Type="http://schemas.openxmlformats.org/officeDocument/2006/relationships/hyperlink" Target="http://www.bcbsil.com/getting_started/health_insurance/why_important"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LVZTVKx-dtc#t=16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youtube.com/watch?v=sBxLmKBqa60"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Module </a:t>
            </a:r>
            <a:r>
              <a:rPr lang="en-US" dirty="0" smtClean="0"/>
              <a:t>20</a:t>
            </a:r>
            <a:r>
              <a:rPr lang="en-US" dirty="0" smtClean="0"/>
              <a:t>: </a:t>
            </a:r>
            <a:r>
              <a:rPr lang="en-US" dirty="0" smtClean="0"/>
              <a:t/>
            </a:r>
            <a:br>
              <a:rPr lang="en-US" dirty="0" smtClean="0"/>
            </a:br>
            <a:r>
              <a:rPr lang="en-US" dirty="0" smtClean="0"/>
              <a:t>Health Insurance</a:t>
            </a:r>
            <a:endParaRPr lang="en-US" dirty="0"/>
          </a:p>
        </p:txBody>
      </p:sp>
      <p:sp>
        <p:nvSpPr>
          <p:cNvPr id="3" name="Subtitle 2"/>
          <p:cNvSpPr>
            <a:spLocks noGrp="1"/>
          </p:cNvSpPr>
          <p:nvPr>
            <p:ph type="subTitle" idx="1"/>
          </p:nvPr>
        </p:nvSpPr>
        <p:spPr/>
        <p:txBody>
          <a:bodyPr>
            <a:normAutofit/>
          </a:bodyPr>
          <a:lstStyle/>
          <a:p>
            <a:r>
              <a:rPr lang="en-US" dirty="0" smtClean="0"/>
              <a:t>“There are worse things in life than death. Have you ever spent an evening with an insurance salesman?”</a:t>
            </a:r>
          </a:p>
          <a:p>
            <a:r>
              <a:rPr lang="en-US" dirty="0" smtClean="0"/>
              <a:t>-Woody Allen</a:t>
            </a:r>
            <a:endParaRPr lang="en-US" dirty="0"/>
          </a:p>
        </p:txBody>
      </p:sp>
      <p:sp>
        <p:nvSpPr>
          <p:cNvPr id="4" name="Footer Placeholder 3"/>
          <p:cNvSpPr>
            <a:spLocks noGrp="1"/>
          </p:cNvSpPr>
          <p:nvPr>
            <p:ph type="ftr" sz="quarter" idx="11"/>
          </p:nvPr>
        </p:nvSpPr>
        <p:spPr>
          <a:xfrm>
            <a:off x="4191000" y="6248400"/>
            <a:ext cx="4470400" cy="365125"/>
          </a:xfrm>
        </p:spPr>
        <p:txBody>
          <a:bodyPr/>
          <a:lstStyle/>
          <a:p>
            <a:r>
              <a:rPr lang="en-US" smtClean="0"/>
              <a:t>Copyright  © eNestEgg Press, LLC.</a:t>
            </a:r>
            <a:endParaRPr lang="en-US" dirty="0"/>
          </a:p>
        </p:txBody>
      </p:sp>
    </p:spTree>
    <p:extLst>
      <p:ext uri="{BB962C8B-B14F-4D97-AF65-F5344CB8AC3E}">
        <p14:creationId xmlns:p14="http://schemas.microsoft.com/office/powerpoint/2010/main" val="2583582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11125200" cy="1048512"/>
          </a:xfrm>
        </p:spPr>
        <p:txBody>
          <a:bodyPr>
            <a:normAutofit/>
          </a:bodyPr>
          <a:lstStyle/>
          <a:p>
            <a:r>
              <a:rPr lang="en-US" sz="5400" b="1" dirty="0" smtClean="0"/>
              <a:t>Types of Plans- Private</a:t>
            </a:r>
            <a:endParaRPr lang="en-US" sz="5400" b="1" dirty="0"/>
          </a:p>
        </p:txBody>
      </p:sp>
      <p:sp>
        <p:nvSpPr>
          <p:cNvPr id="3" name="Content Placeholder 2"/>
          <p:cNvSpPr>
            <a:spLocks noGrp="1"/>
          </p:cNvSpPr>
          <p:nvPr>
            <p:ph idx="1"/>
          </p:nvPr>
        </p:nvSpPr>
        <p:spPr>
          <a:xfrm>
            <a:off x="609600" y="1828800"/>
            <a:ext cx="10972800" cy="4648200"/>
          </a:xfrm>
        </p:spPr>
        <p:txBody>
          <a:bodyPr>
            <a:normAutofit/>
          </a:bodyPr>
          <a:lstStyle/>
          <a:p>
            <a:r>
              <a:rPr lang="en-US" sz="2800" dirty="0" smtClean="0"/>
              <a:t>Private plans are provided by private insurance companies and many other organizations.  Private plans insure the majority of citizens.  </a:t>
            </a:r>
          </a:p>
          <a:p>
            <a:r>
              <a:rPr lang="en-US" sz="2800" dirty="0" smtClean="0"/>
              <a:t>Private plans come in many different flavors including:</a:t>
            </a:r>
          </a:p>
          <a:p>
            <a:pPr lvl="1"/>
            <a:r>
              <a:rPr lang="en-US" sz="2800" dirty="0" smtClean="0"/>
              <a:t>HMOs</a:t>
            </a:r>
          </a:p>
          <a:p>
            <a:pPr lvl="1"/>
            <a:r>
              <a:rPr lang="en-US" sz="2800" dirty="0" smtClean="0"/>
              <a:t>PPOs</a:t>
            </a:r>
          </a:p>
          <a:p>
            <a:pPr lvl="1"/>
            <a:r>
              <a:rPr lang="en-US" sz="2800" dirty="0" smtClean="0"/>
              <a:t>Indemnity Plan</a:t>
            </a:r>
          </a:p>
          <a:p>
            <a:pPr lvl="1"/>
            <a:r>
              <a:rPr lang="en-US" sz="2800" dirty="0" smtClean="0"/>
              <a:t>POS</a:t>
            </a:r>
          </a:p>
          <a:p>
            <a:pPr lvl="1"/>
            <a:r>
              <a:rPr lang="en-US" sz="2800" dirty="0" smtClean="0"/>
              <a:t>And more</a:t>
            </a:r>
            <a:endParaRPr lang="en-US" sz="2800"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1795939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11201400" cy="896112"/>
          </a:xfrm>
        </p:spPr>
        <p:txBody>
          <a:bodyPr>
            <a:normAutofit/>
          </a:bodyPr>
          <a:lstStyle/>
          <a:p>
            <a:r>
              <a:rPr lang="en-US" sz="5400" b="1" dirty="0" smtClean="0"/>
              <a:t>Indemnity vs Managed Care</a:t>
            </a:r>
            <a:endParaRPr lang="en-US" sz="5400" b="1" dirty="0"/>
          </a:p>
        </p:txBody>
      </p:sp>
      <p:sp>
        <p:nvSpPr>
          <p:cNvPr id="3" name="Content Placeholder 2"/>
          <p:cNvSpPr>
            <a:spLocks noGrp="1"/>
          </p:cNvSpPr>
          <p:nvPr>
            <p:ph idx="1"/>
          </p:nvPr>
        </p:nvSpPr>
        <p:spPr>
          <a:xfrm>
            <a:off x="190500" y="1187832"/>
            <a:ext cx="11734800" cy="5257800"/>
          </a:xfrm>
        </p:spPr>
        <p:txBody>
          <a:bodyPr>
            <a:normAutofit fontScale="92500" lnSpcReduction="10000"/>
          </a:bodyPr>
          <a:lstStyle/>
          <a:p>
            <a:r>
              <a:rPr lang="en-US" sz="3200" dirty="0"/>
              <a:t>Indemnity </a:t>
            </a:r>
            <a:r>
              <a:rPr lang="en-US" sz="3200" dirty="0" smtClean="0"/>
              <a:t>insurance- </a:t>
            </a:r>
          </a:p>
          <a:p>
            <a:pPr lvl="1"/>
            <a:r>
              <a:rPr lang="en-US" dirty="0" smtClean="0"/>
              <a:t>also </a:t>
            </a:r>
            <a:r>
              <a:rPr lang="en-US" dirty="0"/>
              <a:t>called "fee-for-service" </a:t>
            </a:r>
            <a:endParaRPr lang="en-US" dirty="0" smtClean="0"/>
          </a:p>
          <a:p>
            <a:pPr lvl="1"/>
            <a:r>
              <a:rPr lang="en-US" dirty="0" smtClean="0"/>
              <a:t>generally </a:t>
            </a:r>
            <a:r>
              <a:rPr lang="en-US" dirty="0"/>
              <a:t>gives you greater freedom and flexibility than managed care. </a:t>
            </a:r>
            <a:endParaRPr lang="en-US" dirty="0" smtClean="0"/>
          </a:p>
          <a:p>
            <a:pPr lvl="2"/>
            <a:r>
              <a:rPr lang="en-US" dirty="0" smtClean="0"/>
              <a:t>However</a:t>
            </a:r>
            <a:r>
              <a:rPr lang="en-US" dirty="0"/>
              <a:t>, you'll pay more out of pocket for the health care you get. </a:t>
            </a:r>
            <a:endParaRPr lang="en-US" dirty="0" smtClean="0"/>
          </a:p>
          <a:p>
            <a:pPr lvl="1"/>
            <a:r>
              <a:rPr lang="en-US" dirty="0" smtClean="0"/>
              <a:t>With </a:t>
            </a:r>
            <a:r>
              <a:rPr lang="en-US" dirty="0"/>
              <a:t>indemnity coverage, you can choose any doctor, hospital, laboratory, or other medical provider</a:t>
            </a:r>
            <a:r>
              <a:rPr lang="en-US" dirty="0" smtClean="0"/>
              <a:t>.</a:t>
            </a:r>
          </a:p>
          <a:p>
            <a:r>
              <a:rPr lang="en-US" sz="3200" dirty="0"/>
              <a:t>M</a:t>
            </a:r>
            <a:r>
              <a:rPr lang="en-US" sz="3200" dirty="0" smtClean="0"/>
              <a:t>anaged care insurance-</a:t>
            </a:r>
          </a:p>
          <a:p>
            <a:pPr lvl="1"/>
            <a:r>
              <a:rPr lang="en-US" dirty="0"/>
              <a:t>F</a:t>
            </a:r>
            <a:r>
              <a:rPr lang="en-US" dirty="0" smtClean="0"/>
              <a:t>lips </a:t>
            </a:r>
            <a:r>
              <a:rPr lang="en-US" dirty="0"/>
              <a:t>indemnity coverage 180 degrees. </a:t>
            </a:r>
            <a:endParaRPr lang="en-US" dirty="0" smtClean="0"/>
          </a:p>
          <a:p>
            <a:pPr lvl="1"/>
            <a:r>
              <a:rPr lang="en-US" dirty="0" smtClean="0"/>
              <a:t>With </a:t>
            </a:r>
            <a:r>
              <a:rPr lang="en-US" dirty="0"/>
              <a:t>a health maintenance organization (HMO), deductibles are often smaller than with other plans and sometimes there are none. </a:t>
            </a:r>
            <a:endParaRPr lang="en-US" dirty="0" smtClean="0"/>
          </a:p>
          <a:p>
            <a:pPr lvl="1"/>
            <a:r>
              <a:rPr lang="en-US" dirty="0" smtClean="0"/>
              <a:t>Co-payments </a:t>
            </a:r>
            <a:r>
              <a:rPr lang="en-US" dirty="0"/>
              <a:t>are fixed and low, and preventive care, drugs, and mental health treatment are usually covered</a:t>
            </a:r>
            <a:r>
              <a:rPr lang="en-US" dirty="0" smtClean="0"/>
              <a:t>.</a:t>
            </a:r>
          </a:p>
          <a:p>
            <a:pPr lvl="1"/>
            <a:r>
              <a:rPr lang="en-US" dirty="0" smtClean="0">
                <a:hlinkClick r:id="rId3"/>
              </a:rPr>
              <a:t>Managed Care insurance</a:t>
            </a:r>
            <a:endParaRPr lang="en-US" dirty="0" smtClean="0"/>
          </a:p>
          <a:p>
            <a:pPr lvl="1"/>
            <a:r>
              <a:rPr lang="en-US" dirty="0" smtClean="0">
                <a:hlinkClick r:id="rId4"/>
              </a:rPr>
              <a:t>Indemnity vs. </a:t>
            </a:r>
            <a:r>
              <a:rPr lang="en-US" dirty="0">
                <a:hlinkClick r:id="rId4"/>
              </a:rPr>
              <a:t>M</a:t>
            </a:r>
            <a:r>
              <a:rPr lang="en-US" dirty="0" smtClean="0">
                <a:hlinkClick r:id="rId4"/>
              </a:rPr>
              <a:t>anaged care</a:t>
            </a:r>
            <a:endParaRPr lang="en-US" dirty="0" smtClean="0"/>
          </a:p>
        </p:txBody>
      </p:sp>
      <p:sp>
        <p:nvSpPr>
          <p:cNvPr id="4" name="Footer Placeholder 3"/>
          <p:cNvSpPr>
            <a:spLocks noGrp="1"/>
          </p:cNvSpPr>
          <p:nvPr>
            <p:ph type="ftr" sz="quarter" idx="11"/>
          </p:nvPr>
        </p:nvSpPr>
        <p:spPr/>
        <p:txBody>
          <a:bodyPr/>
          <a:lstStyle/>
          <a:p>
            <a:r>
              <a:rPr lang="en-US" dirty="0" smtClean="0"/>
              <a:t>Copyright  © </a:t>
            </a:r>
            <a:r>
              <a:rPr lang="en-US" dirty="0" err="1" smtClean="0"/>
              <a:t>eNestEgg</a:t>
            </a:r>
            <a:r>
              <a:rPr lang="en-US" dirty="0" smtClean="0"/>
              <a:t> Press, LLC.</a:t>
            </a:r>
            <a:endParaRPr lang="en-US" dirty="0"/>
          </a:p>
        </p:txBody>
      </p:sp>
    </p:spTree>
    <p:extLst>
      <p:ext uri="{BB962C8B-B14F-4D97-AF65-F5344CB8AC3E}">
        <p14:creationId xmlns:p14="http://schemas.microsoft.com/office/powerpoint/2010/main" val="2728231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048512"/>
          </a:xfrm>
        </p:spPr>
        <p:txBody>
          <a:bodyPr>
            <a:normAutofit/>
          </a:bodyPr>
          <a:lstStyle/>
          <a:p>
            <a:r>
              <a:rPr lang="en-US" sz="5400" b="1" dirty="0" smtClean="0"/>
              <a:t>HMOs</a:t>
            </a:r>
            <a:endParaRPr lang="en-US" sz="5400" b="1" dirty="0"/>
          </a:p>
        </p:txBody>
      </p:sp>
      <p:sp>
        <p:nvSpPr>
          <p:cNvPr id="3" name="Content Placeholder 2"/>
          <p:cNvSpPr>
            <a:spLocks noGrp="1"/>
          </p:cNvSpPr>
          <p:nvPr>
            <p:ph idx="1"/>
          </p:nvPr>
        </p:nvSpPr>
        <p:spPr>
          <a:xfrm>
            <a:off x="304800" y="1752600"/>
            <a:ext cx="11734800" cy="4953000"/>
          </a:xfrm>
        </p:spPr>
        <p:txBody>
          <a:bodyPr>
            <a:normAutofit fontScale="92500"/>
          </a:bodyPr>
          <a:lstStyle/>
          <a:p>
            <a:r>
              <a:rPr lang="en-US" sz="3600" dirty="0" smtClean="0"/>
              <a:t>Health Maintenance Organizations (HMOs):</a:t>
            </a:r>
          </a:p>
          <a:p>
            <a:pPr lvl="1"/>
            <a:r>
              <a:rPr lang="en-US" dirty="0" smtClean="0"/>
              <a:t>Type of managed care plan</a:t>
            </a:r>
          </a:p>
          <a:p>
            <a:pPr lvl="1"/>
            <a:r>
              <a:rPr lang="en-US" dirty="0" smtClean="0"/>
              <a:t>An organization of hospitals and providers that provide health care to its members. </a:t>
            </a:r>
          </a:p>
          <a:p>
            <a:pPr lvl="1"/>
            <a:r>
              <a:rPr lang="en-US" dirty="0"/>
              <a:t>C</a:t>
            </a:r>
            <a:r>
              <a:rPr lang="en-US" dirty="0" smtClean="0"/>
              <a:t>harges a fixed prepaid monthly premium.  </a:t>
            </a:r>
          </a:p>
          <a:p>
            <a:pPr lvl="3"/>
            <a:r>
              <a:rPr lang="en-US" dirty="0" smtClean="0"/>
              <a:t>HMO often include co-pay agreements.  </a:t>
            </a:r>
          </a:p>
          <a:p>
            <a:pPr lvl="1"/>
            <a:r>
              <a:rPr lang="en-US" dirty="0" smtClean="0"/>
              <a:t>HMOs are big on preventative care.  </a:t>
            </a:r>
          </a:p>
          <a:p>
            <a:pPr lvl="1"/>
            <a:r>
              <a:rPr lang="en-US" dirty="0" smtClean="0"/>
              <a:t>Savings from HMOs are often balanced out by the restrictiveness of the organizations.  </a:t>
            </a:r>
          </a:p>
          <a:p>
            <a:pPr lvl="2"/>
            <a:r>
              <a:rPr lang="en-US" dirty="0" smtClean="0"/>
              <a:t>Any services used outside your network of providers is generally not covered.  </a:t>
            </a:r>
          </a:p>
          <a:p>
            <a:pPr lvl="3"/>
            <a:r>
              <a:rPr lang="en-US" dirty="0" smtClean="0"/>
              <a:t>If you have developed a good working relationship with your current physician an HMO may prevent you from seeing them.  </a:t>
            </a:r>
          </a:p>
          <a:p>
            <a:pPr lvl="1"/>
            <a:r>
              <a:rPr lang="en-US" dirty="0" smtClean="0">
                <a:hlinkClick r:id="rId3"/>
              </a:rPr>
              <a:t>Advantages &amp; Disadvantages</a:t>
            </a:r>
            <a:endParaRPr lang="en-US" dirty="0" smtClean="0"/>
          </a:p>
          <a:p>
            <a:pPr lvl="1"/>
            <a:r>
              <a:rPr lang="en-US" dirty="0" smtClean="0">
                <a:hlinkClick r:id="rId4"/>
              </a:rPr>
              <a:t>About HMOs</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928454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11125200" cy="1048512"/>
          </a:xfrm>
        </p:spPr>
        <p:txBody>
          <a:bodyPr>
            <a:normAutofit/>
          </a:bodyPr>
          <a:lstStyle/>
          <a:p>
            <a:r>
              <a:rPr lang="en-US" sz="5400" b="1" dirty="0" smtClean="0"/>
              <a:t>PPOs</a:t>
            </a:r>
            <a:endParaRPr lang="en-US" sz="5400" b="1" dirty="0"/>
          </a:p>
        </p:txBody>
      </p:sp>
      <p:sp>
        <p:nvSpPr>
          <p:cNvPr id="3" name="Content Placeholder 2"/>
          <p:cNvSpPr>
            <a:spLocks noGrp="1"/>
          </p:cNvSpPr>
          <p:nvPr>
            <p:ph idx="1"/>
          </p:nvPr>
        </p:nvSpPr>
        <p:spPr>
          <a:xfrm>
            <a:off x="228600" y="1676400"/>
            <a:ext cx="11811000" cy="5029200"/>
          </a:xfrm>
        </p:spPr>
        <p:txBody>
          <a:bodyPr>
            <a:normAutofit fontScale="92500" lnSpcReduction="10000"/>
          </a:bodyPr>
          <a:lstStyle/>
          <a:p>
            <a:r>
              <a:rPr lang="en-US" sz="3400" dirty="0" smtClean="0"/>
              <a:t>Preferred Provider Organization (HMO) </a:t>
            </a:r>
          </a:p>
          <a:p>
            <a:pPr lvl="1"/>
            <a:r>
              <a:rPr lang="en-US" sz="2800" dirty="0" smtClean="0"/>
              <a:t>Type of managed care plan</a:t>
            </a:r>
          </a:p>
          <a:p>
            <a:pPr lvl="1"/>
            <a:r>
              <a:rPr lang="en-US" sz="2800" dirty="0" smtClean="0"/>
              <a:t>A variation of an HMO.</a:t>
            </a:r>
            <a:endParaRPr lang="en-US" sz="2800" dirty="0"/>
          </a:p>
          <a:p>
            <a:pPr lvl="1"/>
            <a:r>
              <a:rPr lang="en-US" sz="2800" dirty="0" smtClean="0"/>
              <a:t>Much like HMOs, PPOs have a group of providers and facilities that agree to provide medical treatment for predetermined fees.  PPO premiums tend to be higher than those of an HMO.  </a:t>
            </a:r>
          </a:p>
          <a:p>
            <a:pPr lvl="1"/>
            <a:r>
              <a:rPr lang="en-US" sz="2800" dirty="0" smtClean="0"/>
              <a:t>The advantage of a PPO is they are more flexible than HMOs.  With a PPO you can receive treatment from outside your network.  This comes with deductibles and copayments, however.    </a:t>
            </a:r>
          </a:p>
          <a:p>
            <a:pPr lvl="1"/>
            <a:r>
              <a:rPr lang="en-US" sz="2800" dirty="0" smtClean="0"/>
              <a:t>Payments for PPO care are generally fee-for-service.  </a:t>
            </a:r>
          </a:p>
          <a:p>
            <a:pPr lvl="1"/>
            <a:r>
              <a:rPr lang="en-US" sz="2800" dirty="0" smtClean="0">
                <a:hlinkClick r:id="rId3"/>
              </a:rPr>
              <a:t>About PPOs</a:t>
            </a:r>
            <a:endParaRPr lang="en-US" sz="2800" dirty="0" smtClean="0"/>
          </a:p>
          <a:p>
            <a:pPr lvl="1"/>
            <a:r>
              <a:rPr lang="en-US" sz="2800" dirty="0" smtClean="0">
                <a:hlinkClick r:id="rId4"/>
              </a:rPr>
              <a:t>Differences</a:t>
            </a:r>
            <a:endParaRPr lang="en-US" sz="2800" dirty="0" smtClean="0"/>
          </a:p>
          <a:p>
            <a:pPr lvl="1"/>
            <a:endParaRPr lang="en-US" sz="2800"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525582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POS</a:t>
            </a:r>
            <a:endParaRPr lang="en-US" sz="5400" b="1" dirty="0"/>
          </a:p>
        </p:txBody>
      </p:sp>
      <p:sp>
        <p:nvSpPr>
          <p:cNvPr id="3" name="Content Placeholder 2"/>
          <p:cNvSpPr>
            <a:spLocks noGrp="1"/>
          </p:cNvSpPr>
          <p:nvPr>
            <p:ph idx="1"/>
          </p:nvPr>
        </p:nvSpPr>
        <p:spPr>
          <a:xfrm>
            <a:off x="609600" y="1752600"/>
            <a:ext cx="10972800" cy="4572000"/>
          </a:xfrm>
        </p:spPr>
        <p:txBody>
          <a:bodyPr/>
          <a:lstStyle/>
          <a:p>
            <a:r>
              <a:rPr lang="en-US" sz="3600" dirty="0" smtClean="0"/>
              <a:t>Point of Service (POS) plans-</a:t>
            </a:r>
          </a:p>
          <a:p>
            <a:pPr lvl="1"/>
            <a:r>
              <a:rPr lang="en-US" sz="2800" dirty="0"/>
              <a:t>C</a:t>
            </a:r>
            <a:r>
              <a:rPr lang="en-US" sz="2800" dirty="0" smtClean="0"/>
              <a:t>ombine features of both HMOs and PPOs.</a:t>
            </a:r>
          </a:p>
          <a:p>
            <a:pPr lvl="1"/>
            <a:r>
              <a:rPr lang="en-US" sz="2800" dirty="0" smtClean="0"/>
              <a:t>If you receive care from a plan provider, you pay little or nothing.</a:t>
            </a:r>
          </a:p>
          <a:p>
            <a:pPr lvl="1"/>
            <a:r>
              <a:rPr lang="en-US" sz="2800" dirty="0" smtClean="0"/>
              <a:t>You are also allowed to seek care outside your network for a greater charge.</a:t>
            </a:r>
          </a:p>
          <a:p>
            <a:pPr lvl="1"/>
            <a:r>
              <a:rPr lang="en-US" sz="2800" dirty="0" smtClean="0"/>
              <a:t>The difference between HMOs, PPOs, and POS is not always clear and in many ways the plans are becoming more similar.  </a:t>
            </a:r>
          </a:p>
          <a:p>
            <a:pPr lvl="1"/>
            <a:r>
              <a:rPr lang="en-US" sz="2800" dirty="0" smtClean="0">
                <a:hlinkClick r:id="rId3"/>
              </a:rPr>
              <a:t>About POS</a:t>
            </a:r>
            <a:endParaRPr lang="en-US" sz="2800"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4165613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2 </a:t>
            </a:r>
            <a:endParaRPr lang="en-US" sz="5400" b="1"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1292579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Government Plans</a:t>
            </a:r>
            <a:endParaRPr lang="en-US" sz="5400" b="1" dirty="0"/>
          </a:p>
        </p:txBody>
      </p:sp>
      <p:sp>
        <p:nvSpPr>
          <p:cNvPr id="3" name="Content Placeholder 2"/>
          <p:cNvSpPr>
            <a:spLocks noGrp="1"/>
          </p:cNvSpPr>
          <p:nvPr>
            <p:ph idx="1"/>
          </p:nvPr>
        </p:nvSpPr>
        <p:spPr/>
        <p:txBody>
          <a:bodyPr>
            <a:normAutofit/>
          </a:bodyPr>
          <a:lstStyle/>
          <a:p>
            <a:r>
              <a:rPr lang="en-US" sz="3200" dirty="0" smtClean="0"/>
              <a:t>The federal and state Government offer many different health insurance programs to their citizens.  Eligibility for these programs is based on both age and need.  Programs include:</a:t>
            </a:r>
          </a:p>
          <a:p>
            <a:pPr lvl="1"/>
            <a:r>
              <a:rPr lang="en-US" sz="3200" dirty="0" smtClean="0"/>
              <a:t>Medicare</a:t>
            </a:r>
          </a:p>
          <a:p>
            <a:pPr lvl="3"/>
            <a:r>
              <a:rPr lang="en-US" sz="2800" dirty="0" err="1" smtClean="0"/>
              <a:t>Medigap</a:t>
            </a:r>
            <a:endParaRPr lang="en-US" sz="2800" dirty="0" smtClean="0"/>
          </a:p>
          <a:p>
            <a:pPr lvl="1"/>
            <a:r>
              <a:rPr lang="en-US" sz="3200" dirty="0" smtClean="0"/>
              <a:t>Medicaid</a:t>
            </a:r>
            <a:endParaRPr lang="en-US" sz="3200"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560115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Medicare</a:t>
            </a:r>
            <a:endParaRPr lang="en-US" sz="5400" b="1" dirty="0"/>
          </a:p>
        </p:txBody>
      </p:sp>
      <p:sp>
        <p:nvSpPr>
          <p:cNvPr id="3" name="Content Placeholder 2"/>
          <p:cNvSpPr>
            <a:spLocks noGrp="1"/>
          </p:cNvSpPr>
          <p:nvPr>
            <p:ph idx="1"/>
          </p:nvPr>
        </p:nvSpPr>
        <p:spPr>
          <a:xfrm>
            <a:off x="609600" y="1828800"/>
            <a:ext cx="11430000" cy="4876800"/>
          </a:xfrm>
        </p:spPr>
        <p:txBody>
          <a:bodyPr/>
          <a:lstStyle/>
          <a:p>
            <a:pPr marL="0" indent="0">
              <a:buNone/>
            </a:pPr>
            <a:r>
              <a:rPr lang="en-US" sz="3600" dirty="0" smtClean="0"/>
              <a:t>Medicare-</a:t>
            </a:r>
          </a:p>
          <a:p>
            <a:r>
              <a:rPr lang="en-US" dirty="0"/>
              <a:t>I</a:t>
            </a:r>
            <a:r>
              <a:rPr lang="en-US" dirty="0" smtClean="0"/>
              <a:t>s available beginning at age 65.  </a:t>
            </a:r>
          </a:p>
          <a:p>
            <a:pPr lvl="1"/>
            <a:r>
              <a:rPr lang="en-US" dirty="0" smtClean="0"/>
              <a:t>It is also open to certain citizens below the age of 65 with disabilities.   </a:t>
            </a:r>
            <a:endParaRPr lang="en-US" dirty="0"/>
          </a:p>
          <a:p>
            <a:r>
              <a:rPr lang="en-US" dirty="0" smtClean="0"/>
              <a:t>Over 50 million Americans are covered by Medicare.  </a:t>
            </a:r>
          </a:p>
          <a:p>
            <a:r>
              <a:rPr lang="en-US" dirty="0" smtClean="0"/>
              <a:t>Medicare doesn’t cover everything.   </a:t>
            </a:r>
          </a:p>
          <a:p>
            <a:r>
              <a:rPr lang="en-US" dirty="0" smtClean="0"/>
              <a:t>Certain  types of care (Dental, long term, certain  prescriptions, etc.) are not covered at all.  </a:t>
            </a:r>
          </a:p>
          <a:p>
            <a:r>
              <a:rPr lang="en-US" dirty="0" smtClean="0"/>
              <a:t>Many Physicians do not accept Medicare.  </a:t>
            </a:r>
          </a:p>
          <a:p>
            <a:pPr lvl="2"/>
            <a:r>
              <a:rPr lang="en-US" dirty="0" smtClean="0"/>
              <a:t>Supplemental insurance is often needed.  </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695919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048512"/>
          </a:xfrm>
        </p:spPr>
        <p:txBody>
          <a:bodyPr>
            <a:normAutofit/>
          </a:bodyPr>
          <a:lstStyle/>
          <a:p>
            <a:r>
              <a:rPr lang="en-US" sz="5400" b="1" dirty="0" smtClean="0"/>
              <a:t>Medicaid </a:t>
            </a:r>
            <a:endParaRPr lang="en-US" sz="5400" b="1" dirty="0"/>
          </a:p>
        </p:txBody>
      </p:sp>
      <p:sp>
        <p:nvSpPr>
          <p:cNvPr id="3" name="Content Placeholder 2"/>
          <p:cNvSpPr>
            <a:spLocks noGrp="1"/>
          </p:cNvSpPr>
          <p:nvPr>
            <p:ph idx="1"/>
          </p:nvPr>
        </p:nvSpPr>
        <p:spPr>
          <a:xfrm>
            <a:off x="609600" y="1676400"/>
            <a:ext cx="11353800" cy="5029200"/>
          </a:xfrm>
        </p:spPr>
        <p:txBody>
          <a:bodyPr>
            <a:normAutofit/>
          </a:bodyPr>
          <a:lstStyle/>
          <a:p>
            <a:pPr marL="0" indent="0">
              <a:buNone/>
            </a:pPr>
            <a:r>
              <a:rPr lang="en-US" sz="3600" dirty="0" err="1" smtClean="0"/>
              <a:t>Medigap</a:t>
            </a:r>
            <a:r>
              <a:rPr lang="en-US" sz="3600" dirty="0" smtClean="0"/>
              <a:t>- </a:t>
            </a:r>
          </a:p>
          <a:p>
            <a:r>
              <a:rPr lang="en-US" dirty="0"/>
              <a:t>A</a:t>
            </a:r>
            <a:r>
              <a:rPr lang="en-US" dirty="0" smtClean="0"/>
              <a:t> type of Medicare </a:t>
            </a:r>
            <a:r>
              <a:rPr lang="en-US" dirty="0"/>
              <a:t>supplemental </a:t>
            </a:r>
            <a:r>
              <a:rPr lang="en-US" dirty="0" smtClean="0"/>
              <a:t>insurance</a:t>
            </a:r>
          </a:p>
          <a:p>
            <a:pPr lvl="1" fontAlgn="base"/>
            <a:r>
              <a:rPr lang="en-US" dirty="0" smtClean="0"/>
              <a:t>Policy that is separate from Medicare which covers the areas Medicare does not. </a:t>
            </a:r>
          </a:p>
          <a:p>
            <a:pPr fontAlgn="base"/>
            <a:r>
              <a:rPr lang="en-US" dirty="0" smtClean="0"/>
              <a:t>Purchased from a private insurance company. </a:t>
            </a:r>
          </a:p>
          <a:p>
            <a:pPr marL="0" indent="0">
              <a:buNone/>
            </a:pPr>
            <a:r>
              <a:rPr lang="en-US" sz="3600" dirty="0" smtClean="0"/>
              <a:t>Medicaid- </a:t>
            </a:r>
          </a:p>
          <a:p>
            <a:r>
              <a:rPr lang="en-US" dirty="0"/>
              <a:t>G</a:t>
            </a:r>
            <a:r>
              <a:rPr lang="en-US" dirty="0" smtClean="0"/>
              <a:t>overnment health program for low income citizens.  </a:t>
            </a:r>
          </a:p>
          <a:p>
            <a:r>
              <a:rPr lang="en-US" dirty="0" smtClean="0"/>
              <a:t>You can qualify for Medicaid at any age.</a:t>
            </a:r>
          </a:p>
          <a:p>
            <a:r>
              <a:rPr lang="en-US" dirty="0" smtClean="0"/>
              <a:t>Medicaid coverage tends to be much more comprehensive than Medicare.</a:t>
            </a:r>
          </a:p>
          <a:p>
            <a:r>
              <a:rPr lang="en-US" dirty="0" smtClean="0">
                <a:hlinkClick r:id="rId2"/>
              </a:rPr>
              <a:t>Medicare vs. Medicaid   </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42743800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972312"/>
          </a:xfrm>
        </p:spPr>
        <p:txBody>
          <a:bodyPr>
            <a:normAutofit/>
          </a:bodyPr>
          <a:lstStyle/>
          <a:p>
            <a:r>
              <a:rPr lang="en-US" sz="5400" b="1" dirty="0" smtClean="0"/>
              <a:t>Choosing a Health Plan</a:t>
            </a:r>
            <a:endParaRPr lang="en-US" sz="5400" b="1" dirty="0"/>
          </a:p>
        </p:txBody>
      </p:sp>
      <p:sp>
        <p:nvSpPr>
          <p:cNvPr id="3" name="Content Placeholder 2"/>
          <p:cNvSpPr>
            <a:spLocks noGrp="1"/>
          </p:cNvSpPr>
          <p:nvPr>
            <p:ph idx="1"/>
          </p:nvPr>
        </p:nvSpPr>
        <p:spPr>
          <a:xfrm>
            <a:off x="609600" y="1752600"/>
            <a:ext cx="10972800" cy="4572000"/>
          </a:xfrm>
        </p:spPr>
        <p:txBody>
          <a:bodyPr>
            <a:normAutofit lnSpcReduction="10000"/>
          </a:bodyPr>
          <a:lstStyle/>
          <a:p>
            <a:r>
              <a:rPr lang="en-US" sz="3200" dirty="0"/>
              <a:t>T</a:t>
            </a:r>
            <a:r>
              <a:rPr lang="en-US" sz="3200" dirty="0" smtClean="0"/>
              <a:t>here's no </a:t>
            </a:r>
            <a:r>
              <a:rPr lang="en-US" sz="3200" dirty="0"/>
              <a:t>such thing as standard coverage. Details vary enormously from one plan to another. The best value is not necessarily the plan with the cheapest premium or the one with the most benefits. It's the plan that covers the health services you want and need for the lowest out-of-pocket </a:t>
            </a:r>
            <a:r>
              <a:rPr lang="en-US" sz="3200" dirty="0" smtClean="0"/>
              <a:t>expense.</a:t>
            </a:r>
          </a:p>
          <a:p>
            <a:r>
              <a:rPr lang="en-US" sz="3200" dirty="0" smtClean="0">
                <a:hlinkClick r:id="rId3"/>
              </a:rPr>
              <a:t>How to chose a plan</a:t>
            </a:r>
            <a:endParaRPr lang="en-US" sz="3200" dirty="0" smtClean="0"/>
          </a:p>
          <a:p>
            <a:r>
              <a:rPr lang="en-US" sz="3200" dirty="0" smtClean="0">
                <a:hlinkClick r:id="rId4"/>
              </a:rPr>
              <a:t>Finding good heath insurance</a:t>
            </a:r>
            <a:endParaRPr lang="en-US" sz="3200" dirty="0" smtClean="0"/>
          </a:p>
          <a:p>
            <a:r>
              <a:rPr lang="en-US" sz="3200" dirty="0" smtClean="0">
                <a:hlinkClick r:id="rId5"/>
              </a:rPr>
              <a:t>How the major plans compare</a:t>
            </a:r>
            <a:endParaRPr lang="en-US" sz="3200"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090929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896112"/>
          </a:xfrm>
        </p:spPr>
        <p:txBody>
          <a:bodyPr>
            <a:normAutofit/>
          </a:bodyPr>
          <a:lstStyle/>
          <a:p>
            <a:r>
              <a:rPr lang="en-US" sz="5400" b="1" dirty="0" smtClean="0"/>
              <a:t>Learning Objectives</a:t>
            </a:r>
            <a:endParaRPr lang="en-US" sz="5400" b="1" dirty="0"/>
          </a:p>
        </p:txBody>
      </p:sp>
      <p:sp>
        <p:nvSpPr>
          <p:cNvPr id="3" name="Content Placeholder 2"/>
          <p:cNvSpPr>
            <a:spLocks noGrp="1"/>
          </p:cNvSpPr>
          <p:nvPr>
            <p:ph idx="1"/>
          </p:nvPr>
        </p:nvSpPr>
        <p:spPr>
          <a:xfrm>
            <a:off x="609600" y="1600200"/>
            <a:ext cx="10972800" cy="5029200"/>
          </a:xfrm>
        </p:spPr>
        <p:txBody>
          <a:bodyPr>
            <a:normAutofit/>
          </a:bodyPr>
          <a:lstStyle/>
          <a:p>
            <a:pPr lvl="0"/>
            <a:r>
              <a:rPr lang="en-US" sz="3200" dirty="0" smtClean="0"/>
              <a:t>What </a:t>
            </a:r>
            <a:r>
              <a:rPr lang="en-US" sz="3200" dirty="0"/>
              <a:t>is health insurance</a:t>
            </a:r>
          </a:p>
          <a:p>
            <a:pPr lvl="0"/>
            <a:r>
              <a:rPr lang="en-US" sz="3200" dirty="0"/>
              <a:t>Why is health insurance important/ why do I need health insurance?</a:t>
            </a:r>
          </a:p>
          <a:p>
            <a:pPr lvl="0"/>
            <a:r>
              <a:rPr lang="en-US" sz="3200" dirty="0"/>
              <a:t>How does health insurance work?</a:t>
            </a:r>
          </a:p>
          <a:p>
            <a:pPr lvl="0"/>
            <a:r>
              <a:rPr lang="en-US" sz="3200" dirty="0"/>
              <a:t>Types of health insurance coverage</a:t>
            </a:r>
          </a:p>
          <a:p>
            <a:pPr lvl="0"/>
            <a:r>
              <a:rPr lang="en-US" sz="3200" dirty="0"/>
              <a:t>Types of health care plans  (private and government)</a:t>
            </a:r>
          </a:p>
          <a:p>
            <a:pPr lvl="0"/>
            <a:r>
              <a:rPr lang="en-US" sz="3200" dirty="0"/>
              <a:t>Obama Care changes</a:t>
            </a:r>
          </a:p>
          <a:p>
            <a:pPr lvl="0"/>
            <a:r>
              <a:rPr lang="en-US" sz="3200" dirty="0"/>
              <a:t>Keeping health care costs low/ getting the best deal</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11352798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Affordable Health Care Act- Changes</a:t>
            </a:r>
            <a:endParaRPr lang="en-US" sz="5400" b="1" dirty="0"/>
          </a:p>
        </p:txBody>
      </p:sp>
      <p:sp>
        <p:nvSpPr>
          <p:cNvPr id="3" name="Content Placeholder 2"/>
          <p:cNvSpPr>
            <a:spLocks noGrp="1"/>
          </p:cNvSpPr>
          <p:nvPr>
            <p:ph idx="1"/>
          </p:nvPr>
        </p:nvSpPr>
        <p:spPr/>
        <p:txBody>
          <a:bodyPr/>
          <a:lstStyle/>
          <a:p>
            <a:r>
              <a:rPr lang="en-US" sz="3600" dirty="0" smtClean="0"/>
              <a:t>Legislation passed in 2010 (often called Obamacare) will greatly change the way insurance impacts your personal financial planning.  </a:t>
            </a:r>
          </a:p>
          <a:p>
            <a:pPr lvl="1"/>
            <a:r>
              <a:rPr lang="en-US" sz="2800" dirty="0" smtClean="0">
                <a:hlinkClick r:id="rId2"/>
              </a:rPr>
              <a:t>How Obamacare works </a:t>
            </a:r>
            <a:endParaRPr lang="en-US" sz="2800" dirty="0" smtClean="0">
              <a:hlinkClick r:id="rId3"/>
            </a:endParaRPr>
          </a:p>
          <a:p>
            <a:pPr lvl="1"/>
            <a:r>
              <a:rPr lang="en-US" sz="2800" dirty="0" smtClean="0">
                <a:hlinkClick r:id="rId3"/>
              </a:rPr>
              <a:t>How </a:t>
            </a:r>
            <a:r>
              <a:rPr lang="en-US" sz="2800" dirty="0">
                <a:hlinkClick r:id="rId3"/>
              </a:rPr>
              <a:t>Obamacare Will Impact </a:t>
            </a:r>
            <a:r>
              <a:rPr lang="en-US" sz="2800" dirty="0" smtClean="0">
                <a:hlinkClick r:id="rId3"/>
              </a:rPr>
              <a:t>Your Taxes </a:t>
            </a:r>
            <a:endParaRPr lang="en-US" sz="2800"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7271350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04088"/>
            <a:ext cx="11353800" cy="1124712"/>
          </a:xfrm>
        </p:spPr>
        <p:txBody>
          <a:bodyPr>
            <a:normAutofit/>
          </a:bodyPr>
          <a:lstStyle/>
          <a:p>
            <a:r>
              <a:rPr lang="en-US" sz="5400" b="1" dirty="0" smtClean="0"/>
              <a:t>Keeping your health costs down</a:t>
            </a:r>
            <a:endParaRPr lang="en-US" sz="5400" b="1" dirty="0"/>
          </a:p>
        </p:txBody>
      </p:sp>
      <p:sp>
        <p:nvSpPr>
          <p:cNvPr id="3" name="Content Placeholder 2"/>
          <p:cNvSpPr>
            <a:spLocks noGrp="1"/>
          </p:cNvSpPr>
          <p:nvPr>
            <p:ph idx="1"/>
          </p:nvPr>
        </p:nvSpPr>
        <p:spPr>
          <a:xfrm>
            <a:off x="304800" y="1935480"/>
            <a:ext cx="11658600" cy="4770120"/>
          </a:xfrm>
        </p:spPr>
        <p:txBody>
          <a:bodyPr>
            <a:normAutofit/>
          </a:bodyPr>
          <a:lstStyle/>
          <a:p>
            <a:r>
              <a:rPr lang="en-US" sz="2800" dirty="0" smtClean="0"/>
              <a:t>Live a healthy life:</a:t>
            </a:r>
          </a:p>
          <a:p>
            <a:pPr lvl="1"/>
            <a:r>
              <a:rPr lang="en-US" sz="2800" dirty="0" smtClean="0"/>
              <a:t>Smoking, drinking, and drug use can all have a serious impact on your health, and your medical costs.  </a:t>
            </a:r>
          </a:p>
          <a:p>
            <a:pPr lvl="2"/>
            <a:r>
              <a:rPr lang="en-US" sz="2400" dirty="0" smtClean="0"/>
              <a:t>Smokers can pay as much as 15% higher for their premiums.  </a:t>
            </a:r>
          </a:p>
          <a:p>
            <a:pPr lvl="3"/>
            <a:r>
              <a:rPr lang="en-US" sz="2400" dirty="0" smtClean="0">
                <a:hlinkClick r:id="rId3"/>
              </a:rPr>
              <a:t>Impact of smoking </a:t>
            </a:r>
            <a:endParaRPr lang="en-US" sz="2400" dirty="0" smtClean="0"/>
          </a:p>
          <a:p>
            <a:pPr lvl="1"/>
            <a:r>
              <a:rPr lang="en-US" sz="2800" dirty="0" smtClean="0"/>
              <a:t>Stay in shape.  Being overweight or obese causes higher rates of heart disease, cancer, diabetes, and many other health problems.  </a:t>
            </a:r>
          </a:p>
          <a:p>
            <a:pPr lvl="2"/>
            <a:r>
              <a:rPr lang="en-US" sz="2400" dirty="0" smtClean="0">
                <a:hlinkClick r:id="rId4"/>
              </a:rPr>
              <a:t>Financial costs of being overweight </a:t>
            </a:r>
            <a:endParaRPr lang="en-US" sz="2400" dirty="0" smtClean="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2325337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04088"/>
            <a:ext cx="11353800" cy="972312"/>
          </a:xfrm>
        </p:spPr>
        <p:txBody>
          <a:bodyPr>
            <a:normAutofit/>
          </a:bodyPr>
          <a:lstStyle/>
          <a:p>
            <a:r>
              <a:rPr lang="en-US" sz="5400" b="1" dirty="0" smtClean="0"/>
              <a:t>Keeping your health costs down</a:t>
            </a:r>
            <a:endParaRPr lang="en-US" sz="5400" b="1" dirty="0"/>
          </a:p>
        </p:txBody>
      </p:sp>
      <p:sp>
        <p:nvSpPr>
          <p:cNvPr id="3" name="Content Placeholder 2"/>
          <p:cNvSpPr>
            <a:spLocks noGrp="1"/>
          </p:cNvSpPr>
          <p:nvPr>
            <p:ph idx="1"/>
          </p:nvPr>
        </p:nvSpPr>
        <p:spPr>
          <a:xfrm>
            <a:off x="228600" y="1676400"/>
            <a:ext cx="11811000" cy="5181600"/>
          </a:xfrm>
        </p:spPr>
        <p:txBody>
          <a:bodyPr/>
          <a:lstStyle/>
          <a:p>
            <a:r>
              <a:rPr lang="en-US" sz="2800" dirty="0" smtClean="0"/>
              <a:t>Do your homework.  Review and research procedures before they're done.  If you have an acquaintance who's a medical professional, use that resource.  </a:t>
            </a:r>
          </a:p>
          <a:p>
            <a:pPr lvl="3"/>
            <a:r>
              <a:rPr lang="en-US" sz="2400" dirty="0" smtClean="0">
                <a:hlinkClick r:id="rId3"/>
              </a:rPr>
              <a:t>Make sure your not wasting your money </a:t>
            </a:r>
            <a:endParaRPr lang="en-US" sz="2400" dirty="0" smtClean="0"/>
          </a:p>
          <a:p>
            <a:pPr lvl="1"/>
            <a:r>
              <a:rPr lang="en-US" sz="2800" dirty="0" smtClean="0"/>
              <a:t>Pay attention to your prescription drug costs.  It is the fastest growing expense in American medicine. Many common prescriptions have a generic version, which can add up to big savings. </a:t>
            </a:r>
          </a:p>
          <a:p>
            <a:pPr lvl="3"/>
            <a:r>
              <a:rPr lang="en-US" sz="2400" dirty="0" smtClean="0">
                <a:hlinkClick r:id="rId4"/>
              </a:rPr>
              <a:t>Ways to Save on Prescription Drugs</a:t>
            </a:r>
            <a:endParaRPr lang="en-US" sz="2400" dirty="0" smtClean="0">
              <a:hlinkClick r:id="rId5"/>
            </a:endParaRPr>
          </a:p>
          <a:p>
            <a:pPr lvl="3"/>
            <a:r>
              <a:rPr lang="en-US" sz="2400" dirty="0" smtClean="0">
                <a:hlinkClick r:id="rId5"/>
              </a:rPr>
              <a:t>Ways </a:t>
            </a:r>
            <a:r>
              <a:rPr lang="en-US" sz="2400" dirty="0">
                <a:hlinkClick r:id="rId5"/>
              </a:rPr>
              <a:t>To Save On Medical Bills </a:t>
            </a:r>
            <a:endParaRPr lang="en-US" sz="2400" dirty="0" smtClean="0"/>
          </a:p>
          <a:p>
            <a:pPr lvl="3"/>
            <a:r>
              <a:rPr lang="en-US" sz="2400" dirty="0" smtClean="0">
                <a:hlinkClick r:id="rId6"/>
              </a:rPr>
              <a:t>Ways </a:t>
            </a:r>
            <a:r>
              <a:rPr lang="en-US" sz="2400" dirty="0">
                <a:hlinkClick r:id="rId6"/>
              </a:rPr>
              <a:t>T</a:t>
            </a:r>
            <a:r>
              <a:rPr lang="en-US" sz="2400" dirty="0" smtClean="0">
                <a:hlinkClick r:id="rId6"/>
              </a:rPr>
              <a:t>o </a:t>
            </a:r>
            <a:r>
              <a:rPr lang="en-US" sz="2400" dirty="0">
                <a:hlinkClick r:id="rId6"/>
              </a:rPr>
              <a:t>C</a:t>
            </a:r>
            <a:r>
              <a:rPr lang="en-US" sz="2400" dirty="0" smtClean="0">
                <a:hlinkClick r:id="rId6"/>
              </a:rPr>
              <a:t>ut </a:t>
            </a:r>
            <a:r>
              <a:rPr lang="en-US" sz="2400" dirty="0">
                <a:hlinkClick r:id="rId6"/>
              </a:rPr>
              <a:t>H</a:t>
            </a:r>
            <a:r>
              <a:rPr lang="en-US" sz="2400" dirty="0" smtClean="0">
                <a:hlinkClick r:id="rId6"/>
              </a:rPr>
              <a:t>ealth </a:t>
            </a:r>
            <a:r>
              <a:rPr lang="en-US" sz="2400" dirty="0">
                <a:hlinkClick r:id="rId6"/>
              </a:rPr>
              <a:t>C</a:t>
            </a:r>
            <a:r>
              <a:rPr lang="en-US" sz="2400" dirty="0" smtClean="0">
                <a:hlinkClick r:id="rId6"/>
              </a:rPr>
              <a:t>are </a:t>
            </a:r>
            <a:r>
              <a:rPr lang="en-US" sz="2400" dirty="0">
                <a:hlinkClick r:id="rId6"/>
              </a:rPr>
              <a:t>C</a:t>
            </a:r>
            <a:r>
              <a:rPr lang="en-US" sz="2400" dirty="0" smtClean="0">
                <a:hlinkClick r:id="rId6"/>
              </a:rPr>
              <a:t>osts </a:t>
            </a:r>
            <a:endParaRPr lang="en-US" sz="2400" dirty="0"/>
          </a:p>
          <a:p>
            <a:pPr marL="393192" lvl="1" indent="0">
              <a:buNone/>
            </a:pP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5773928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3</a:t>
            </a:r>
            <a:endParaRPr lang="en-US" sz="5400" b="1"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466960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Staying Healthy is Expensive</a:t>
            </a:r>
            <a:endParaRPr lang="en-US" sz="5400" b="1" dirty="0"/>
          </a:p>
        </p:txBody>
      </p:sp>
      <p:sp>
        <p:nvSpPr>
          <p:cNvPr id="3" name="Content Placeholder 2"/>
          <p:cNvSpPr>
            <a:spLocks noGrp="1"/>
          </p:cNvSpPr>
          <p:nvPr>
            <p:ph idx="1"/>
          </p:nvPr>
        </p:nvSpPr>
        <p:spPr/>
        <p:txBody>
          <a:bodyPr>
            <a:normAutofit/>
          </a:bodyPr>
          <a:lstStyle/>
          <a:p>
            <a:r>
              <a:rPr lang="en-US" sz="3200" dirty="0"/>
              <a:t>For 2012, the previous report, annual premiums for employer-sponsored family health coverage reached </a:t>
            </a:r>
            <a:r>
              <a:rPr lang="en-US" sz="3200" b="1" dirty="0"/>
              <a:t>$15,745</a:t>
            </a:r>
            <a:r>
              <a:rPr lang="en-US" sz="3200" dirty="0"/>
              <a:t>, up 4 percent from 2010, with workers on average paying $4,316 toward the cost of their coverage</a:t>
            </a:r>
            <a:r>
              <a:rPr lang="en-US" sz="3200" dirty="0" smtClean="0"/>
              <a:t>.</a:t>
            </a:r>
          </a:p>
          <a:p>
            <a:r>
              <a:rPr lang="en-US" sz="3200" dirty="0" smtClean="0">
                <a:hlinkClick r:id="rId3"/>
              </a:rPr>
              <a:t>Why is health care so expensive </a:t>
            </a:r>
            <a:endParaRPr lang="en-US" sz="3200" dirty="0" smtClean="0"/>
          </a:p>
          <a:p>
            <a:r>
              <a:rPr lang="en-US" sz="3200" dirty="0" smtClean="0">
                <a:hlinkClick r:id="rId4"/>
              </a:rPr>
              <a:t>What </a:t>
            </a:r>
            <a:r>
              <a:rPr lang="en-US" sz="3200" dirty="0">
                <a:hlinkClick r:id="rId4"/>
              </a:rPr>
              <a:t>can you do to reduce heath care expenses </a:t>
            </a:r>
            <a:endParaRPr lang="en-US" sz="3200" dirty="0"/>
          </a:p>
          <a:p>
            <a:pPr marL="0" indent="0">
              <a:buNone/>
            </a:pPr>
            <a:endParaRPr lang="en-US" sz="3200"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646219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04088"/>
            <a:ext cx="11201400" cy="972312"/>
          </a:xfrm>
        </p:spPr>
        <p:txBody>
          <a:bodyPr>
            <a:normAutofit/>
          </a:bodyPr>
          <a:lstStyle/>
          <a:p>
            <a:r>
              <a:rPr lang="en-US" sz="5400" b="1" dirty="0" smtClean="0"/>
              <a:t>What is Health Insurance?</a:t>
            </a:r>
            <a:endParaRPr lang="en-US" sz="5400" b="1" dirty="0"/>
          </a:p>
        </p:txBody>
      </p:sp>
      <p:sp>
        <p:nvSpPr>
          <p:cNvPr id="3" name="Content Placeholder 2"/>
          <p:cNvSpPr>
            <a:spLocks noGrp="1"/>
          </p:cNvSpPr>
          <p:nvPr>
            <p:ph idx="1"/>
          </p:nvPr>
        </p:nvSpPr>
        <p:spPr>
          <a:xfrm>
            <a:off x="304800" y="1600200"/>
            <a:ext cx="11658600" cy="4998720"/>
          </a:xfrm>
        </p:spPr>
        <p:txBody>
          <a:bodyPr/>
          <a:lstStyle/>
          <a:p>
            <a:pPr marL="0" indent="0">
              <a:buNone/>
            </a:pPr>
            <a:r>
              <a:rPr lang="en-US" sz="3600" dirty="0"/>
              <a:t>Health </a:t>
            </a:r>
            <a:r>
              <a:rPr lang="en-US" sz="3600" dirty="0" smtClean="0"/>
              <a:t>insurance-</a:t>
            </a:r>
          </a:p>
          <a:p>
            <a:r>
              <a:rPr lang="en-US" dirty="0"/>
              <a:t>I</a:t>
            </a:r>
            <a:r>
              <a:rPr lang="en-US" dirty="0" smtClean="0"/>
              <a:t>nsurance that </a:t>
            </a:r>
            <a:r>
              <a:rPr lang="en-US" dirty="0"/>
              <a:t>covers the cost of an insured individual's medical and surgical expenses. </a:t>
            </a:r>
            <a:endParaRPr lang="en-US" dirty="0" smtClean="0"/>
          </a:p>
          <a:p>
            <a:r>
              <a:rPr lang="en-US" dirty="0" smtClean="0"/>
              <a:t>Depending </a:t>
            </a:r>
            <a:r>
              <a:rPr lang="en-US" dirty="0"/>
              <a:t>on the type of health insurance coverage, either the insured pays costs out-of-pocket and is then reimbursed, or the insurer makes payments directly to the provider</a:t>
            </a:r>
            <a:r>
              <a:rPr lang="en-US" dirty="0" smtClean="0"/>
              <a:t>.</a:t>
            </a:r>
          </a:p>
          <a:p>
            <a:r>
              <a:rPr lang="en-US" dirty="0" smtClean="0"/>
              <a:t>It may </a:t>
            </a:r>
            <a:r>
              <a:rPr lang="en-US" dirty="0"/>
              <a:t>be the most important type of insurance you can </a:t>
            </a:r>
            <a:r>
              <a:rPr lang="en-US" dirty="0" smtClean="0"/>
              <a:t>own.</a:t>
            </a:r>
          </a:p>
          <a:p>
            <a:pPr lvl="1"/>
            <a:r>
              <a:rPr lang="en-US" dirty="0" smtClean="0"/>
              <a:t>Without </a:t>
            </a:r>
            <a:r>
              <a:rPr lang="en-US" dirty="0"/>
              <a:t>proper health insurance, an illness or accident can wipe you out financially and put you and your family in debt for </a:t>
            </a:r>
            <a:r>
              <a:rPr lang="en-US" dirty="0" smtClean="0"/>
              <a:t>years.</a:t>
            </a:r>
          </a:p>
          <a:p>
            <a:r>
              <a:rPr lang="en-US" dirty="0" smtClean="0">
                <a:hlinkClick r:id="rId2"/>
              </a:rPr>
              <a:t>Health </a:t>
            </a:r>
            <a:r>
              <a:rPr lang="en-US" dirty="0">
                <a:hlinkClick r:id="rId2"/>
              </a:rPr>
              <a:t>insurance</a:t>
            </a:r>
            <a:r>
              <a:rPr lang="en-US" dirty="0"/>
              <a:t> </a:t>
            </a:r>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510215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11277600" cy="1143000"/>
          </a:xfrm>
        </p:spPr>
        <p:txBody>
          <a:bodyPr>
            <a:normAutofit/>
          </a:bodyPr>
          <a:lstStyle/>
          <a:p>
            <a:r>
              <a:rPr lang="en-US" sz="5400" b="1" dirty="0"/>
              <a:t>Why is health insurance </a:t>
            </a:r>
            <a:r>
              <a:rPr lang="en-US" sz="5400" b="1" dirty="0" smtClean="0"/>
              <a:t>important?</a:t>
            </a:r>
            <a:endParaRPr lang="en-US" sz="5400" dirty="0"/>
          </a:p>
        </p:txBody>
      </p:sp>
      <p:sp>
        <p:nvSpPr>
          <p:cNvPr id="3" name="Content Placeholder 2"/>
          <p:cNvSpPr>
            <a:spLocks noGrp="1"/>
          </p:cNvSpPr>
          <p:nvPr>
            <p:ph idx="1"/>
          </p:nvPr>
        </p:nvSpPr>
        <p:spPr>
          <a:xfrm>
            <a:off x="304800" y="1828800"/>
            <a:ext cx="11658600" cy="4876800"/>
          </a:xfrm>
        </p:spPr>
        <p:txBody>
          <a:bodyPr/>
          <a:lstStyle/>
          <a:p>
            <a:pPr marL="0" indent="0">
              <a:buNone/>
            </a:pPr>
            <a:r>
              <a:rPr lang="en-US" sz="3200" dirty="0"/>
              <a:t>It’s easy to underestimate how much medical care can cost:</a:t>
            </a:r>
          </a:p>
          <a:p>
            <a:r>
              <a:rPr lang="en-US" dirty="0"/>
              <a:t>Fixing a broken leg can cost up to $</a:t>
            </a:r>
            <a:r>
              <a:rPr lang="en-US" dirty="0" smtClean="0"/>
              <a:t>7,500.</a:t>
            </a:r>
            <a:endParaRPr lang="en-US" dirty="0"/>
          </a:p>
          <a:p>
            <a:r>
              <a:rPr lang="en-US" dirty="0"/>
              <a:t>The average cost of a 3-day hospital stay is around $</a:t>
            </a:r>
            <a:r>
              <a:rPr lang="en-US" dirty="0" smtClean="0"/>
              <a:t>30,000.</a:t>
            </a:r>
          </a:p>
          <a:p>
            <a:r>
              <a:rPr lang="en-US" dirty="0"/>
              <a:t>C</a:t>
            </a:r>
            <a:r>
              <a:rPr lang="en-US" dirty="0" smtClean="0"/>
              <a:t>omprehensive </a:t>
            </a:r>
            <a:r>
              <a:rPr lang="en-US" dirty="0"/>
              <a:t>cancer care can cost hundreds of thousands of </a:t>
            </a:r>
            <a:r>
              <a:rPr lang="en-US" dirty="0" smtClean="0"/>
              <a:t>dollars.</a:t>
            </a:r>
            <a:endParaRPr lang="en-US" dirty="0"/>
          </a:p>
          <a:p>
            <a:pPr lvl="1"/>
            <a:r>
              <a:rPr lang="en-US" u="sng" dirty="0" smtClean="0">
                <a:hlinkClick r:id="rId3"/>
              </a:rPr>
              <a:t>Estimated cost calculator </a:t>
            </a:r>
            <a:endParaRPr lang="en-US" u="sng" dirty="0" smtClean="0"/>
          </a:p>
          <a:p>
            <a:r>
              <a:rPr lang="en-US" dirty="0" smtClean="0"/>
              <a:t>Medical Insurance protects you and your family from getting crushed by very expensive and unexpected health expenses.  </a:t>
            </a:r>
          </a:p>
          <a:p>
            <a:r>
              <a:rPr lang="en-US" dirty="0" smtClean="0">
                <a:hlinkClick r:id="rId4"/>
              </a:rPr>
              <a:t>Importance of health insurance</a:t>
            </a:r>
            <a:endParaRPr lang="en-US" dirty="0" smtClean="0"/>
          </a:p>
          <a:p>
            <a:r>
              <a:rPr lang="en-US" dirty="0" smtClean="0">
                <a:hlinkClick r:id="rId5"/>
              </a:rPr>
              <a:t>Costs of not having insurance </a:t>
            </a:r>
            <a:endParaRPr lang="en-US" dirty="0" smtClean="0"/>
          </a:p>
          <a:p>
            <a:r>
              <a:rPr lang="en-US" dirty="0" smtClean="0">
                <a:hlinkClick r:id="rId6"/>
              </a:rPr>
              <a:t>Benefits of health insurance </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280942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04088"/>
            <a:ext cx="11430000" cy="1048512"/>
          </a:xfrm>
        </p:spPr>
        <p:txBody>
          <a:bodyPr>
            <a:normAutofit/>
          </a:bodyPr>
          <a:lstStyle/>
          <a:p>
            <a:r>
              <a:rPr lang="en-US" sz="5400" b="1" dirty="0"/>
              <a:t>How does health insurance work</a:t>
            </a:r>
            <a:r>
              <a:rPr lang="en-US" sz="5400" b="1" dirty="0" smtClean="0"/>
              <a:t>?</a:t>
            </a:r>
            <a:endParaRPr lang="en-US" sz="5400" dirty="0"/>
          </a:p>
        </p:txBody>
      </p:sp>
      <p:sp>
        <p:nvSpPr>
          <p:cNvPr id="3" name="Content Placeholder 2"/>
          <p:cNvSpPr>
            <a:spLocks noGrp="1"/>
          </p:cNvSpPr>
          <p:nvPr>
            <p:ph idx="1"/>
          </p:nvPr>
        </p:nvSpPr>
        <p:spPr>
          <a:xfrm>
            <a:off x="152400" y="1676400"/>
            <a:ext cx="11963400" cy="5105400"/>
          </a:xfrm>
        </p:spPr>
        <p:txBody>
          <a:bodyPr>
            <a:normAutofit/>
          </a:bodyPr>
          <a:lstStyle/>
          <a:p>
            <a:r>
              <a:rPr lang="en-US" dirty="0" smtClean="0"/>
              <a:t>There are still deductibles and premiums:  </a:t>
            </a:r>
          </a:p>
          <a:p>
            <a:pPr lvl="1"/>
            <a:r>
              <a:rPr lang="en-US" dirty="0" smtClean="0"/>
              <a:t>Deductible- </a:t>
            </a:r>
          </a:p>
          <a:p>
            <a:pPr lvl="2"/>
            <a:r>
              <a:rPr lang="en-US" dirty="0" smtClean="0"/>
              <a:t>The amount you must pay out of pocket before your insurance kicks in.  </a:t>
            </a:r>
          </a:p>
          <a:p>
            <a:pPr lvl="3"/>
            <a:r>
              <a:rPr lang="en-US" dirty="0" smtClean="0"/>
              <a:t>Ex.  Mary has a $1000 deductible.  Once her yearly health expenses are greater than $1000 her insurance company start footing the bill (or part of the bill).</a:t>
            </a:r>
          </a:p>
          <a:p>
            <a:pPr lvl="1"/>
            <a:r>
              <a:rPr lang="en-US" dirty="0" smtClean="0"/>
              <a:t>Premium-  </a:t>
            </a:r>
          </a:p>
          <a:p>
            <a:pPr lvl="2"/>
            <a:r>
              <a:rPr lang="en-US" dirty="0" smtClean="0"/>
              <a:t>The amount you pay for your insurance.  </a:t>
            </a:r>
          </a:p>
          <a:p>
            <a:pPr lvl="2"/>
            <a:r>
              <a:rPr lang="en-US" dirty="0" smtClean="0"/>
              <a:t>Remember, choosing a higher deductible means lower premiums.  </a:t>
            </a:r>
          </a:p>
          <a:p>
            <a:pPr lvl="1"/>
            <a:r>
              <a:rPr lang="en-US" dirty="0" smtClean="0"/>
              <a:t>Copay-  </a:t>
            </a:r>
          </a:p>
          <a:p>
            <a:pPr lvl="2"/>
            <a:r>
              <a:rPr lang="en-US" dirty="0" smtClean="0"/>
              <a:t>This is an amount you will pay every time you use medical services.</a:t>
            </a:r>
          </a:p>
          <a:p>
            <a:pPr lvl="3"/>
            <a:r>
              <a:rPr lang="en-US" dirty="0" smtClean="0"/>
              <a:t>Ex. Mary went to the doctor for the flu.  She has reached her deductible for the year but still must $20 for visiting the physician.  That $20 is her copay.  </a:t>
            </a:r>
          </a:p>
          <a:p>
            <a:pPr lvl="2"/>
            <a:endParaRPr lang="en-US" dirty="0" smtClean="0"/>
          </a:p>
          <a:p>
            <a:pPr lvl="1"/>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2068222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04088"/>
            <a:ext cx="11353800" cy="1143000"/>
          </a:xfrm>
        </p:spPr>
        <p:txBody>
          <a:bodyPr>
            <a:normAutofit/>
          </a:bodyPr>
          <a:lstStyle/>
          <a:p>
            <a:r>
              <a:rPr lang="en-US" sz="5400" b="1" dirty="0"/>
              <a:t>How does health insurance work?</a:t>
            </a:r>
            <a:endParaRPr lang="en-US" sz="5400" dirty="0"/>
          </a:p>
        </p:txBody>
      </p:sp>
      <p:sp>
        <p:nvSpPr>
          <p:cNvPr id="3" name="Content Placeholder 2"/>
          <p:cNvSpPr>
            <a:spLocks noGrp="1"/>
          </p:cNvSpPr>
          <p:nvPr>
            <p:ph idx="1"/>
          </p:nvPr>
        </p:nvSpPr>
        <p:spPr>
          <a:xfrm>
            <a:off x="76200" y="1935480"/>
            <a:ext cx="11963400" cy="4770120"/>
          </a:xfrm>
        </p:spPr>
        <p:txBody>
          <a:bodyPr/>
          <a:lstStyle/>
          <a:p>
            <a:pPr lvl="1"/>
            <a:r>
              <a:rPr lang="en-US" dirty="0"/>
              <a:t>Coinsurance-  </a:t>
            </a:r>
          </a:p>
          <a:p>
            <a:pPr lvl="2"/>
            <a:r>
              <a:rPr lang="en-US" dirty="0"/>
              <a:t>What percentage each part pays for medical services.  </a:t>
            </a:r>
          </a:p>
          <a:p>
            <a:pPr lvl="3"/>
            <a:r>
              <a:rPr lang="en-US" dirty="0"/>
              <a:t>Ex.  Mary has passed her deductible for the year by $1000.  Her coinsurance with her insurance company states that Mary will pay 20% for medical services, while the insurance company will foot the other 80%.  She will have to pay $200 out of pocket.  </a:t>
            </a:r>
          </a:p>
          <a:p>
            <a:pPr lvl="1"/>
            <a:r>
              <a:rPr lang="en-US" dirty="0"/>
              <a:t>Your maximum (out of pocket limits, stop loss, etc.)-</a:t>
            </a:r>
          </a:p>
          <a:p>
            <a:pPr lvl="2"/>
            <a:r>
              <a:rPr lang="en-US" dirty="0"/>
              <a:t>A limit on the amount you must pay for that period.</a:t>
            </a:r>
          </a:p>
          <a:p>
            <a:pPr lvl="3"/>
            <a:r>
              <a:rPr lang="en-US" dirty="0"/>
              <a:t>Ex.  Mary was always sick this year.  Her medical bills were $150,000 for this period.  Her plan has an out of pocket limit of $100,000.  Any amount of medical expenses incurred after this period are 100% paid by her insurance company.  Having out of pocket limits often increases your deductible. </a:t>
            </a:r>
          </a:p>
          <a:p>
            <a:pPr lvl="2"/>
            <a:r>
              <a:rPr lang="en-US" dirty="0">
                <a:hlinkClick r:id="rId3"/>
              </a:rPr>
              <a:t>How Health insurance works </a:t>
            </a:r>
            <a:endParaRPr lang="en-US" dirty="0" smtClean="0"/>
          </a:p>
          <a:p>
            <a:pPr lvl="2"/>
            <a:r>
              <a:rPr lang="en-US" dirty="0" smtClean="0">
                <a:hlinkClick r:id="rId4"/>
              </a:rPr>
              <a:t>The Basics Explained</a:t>
            </a:r>
            <a:endParaRPr lang="en-US" dirty="0"/>
          </a:p>
          <a:p>
            <a:endParaRPr lang="en-US" dirty="0"/>
          </a:p>
        </p:txBody>
      </p:sp>
      <p:sp>
        <p:nvSpPr>
          <p:cNvPr id="4" name="Footer Placeholder 3"/>
          <p:cNvSpPr>
            <a:spLocks noGrp="1"/>
          </p:cNvSpPr>
          <p:nvPr>
            <p:ph type="ftr" sz="quarter" idx="11"/>
          </p:nvPr>
        </p:nvSpPr>
        <p:spPr>
          <a:xfrm>
            <a:off x="4267200" y="6428867"/>
            <a:ext cx="4470400" cy="365125"/>
          </a:xfrm>
        </p:spPr>
        <p:txBody>
          <a:bodyPr/>
          <a:lstStyle/>
          <a:p>
            <a:r>
              <a:rPr lang="en-US" dirty="0" smtClean="0"/>
              <a:t>Copyright  © </a:t>
            </a:r>
            <a:r>
              <a:rPr lang="en-US" dirty="0" err="1" smtClean="0"/>
              <a:t>eNestEgg</a:t>
            </a:r>
            <a:r>
              <a:rPr lang="en-US" dirty="0" smtClean="0"/>
              <a:t> Press, LLC.</a:t>
            </a:r>
            <a:endParaRPr lang="en-US" dirty="0"/>
          </a:p>
        </p:txBody>
      </p:sp>
    </p:spTree>
    <p:extLst>
      <p:ext uri="{BB962C8B-B14F-4D97-AF65-F5344CB8AC3E}">
        <p14:creationId xmlns:p14="http://schemas.microsoft.com/office/powerpoint/2010/main" val="989761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1 </a:t>
            </a:r>
            <a:endParaRPr lang="en-US" sz="5400" b="1"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091558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04088"/>
            <a:ext cx="11201400" cy="972312"/>
          </a:xfrm>
        </p:spPr>
        <p:txBody>
          <a:bodyPr>
            <a:normAutofit/>
          </a:bodyPr>
          <a:lstStyle/>
          <a:p>
            <a:r>
              <a:rPr lang="en-US" sz="5400" b="1" dirty="0" smtClean="0"/>
              <a:t>Types of Coverage</a:t>
            </a:r>
            <a:endParaRPr lang="en-US" sz="5400" b="1" dirty="0"/>
          </a:p>
        </p:txBody>
      </p:sp>
      <p:sp>
        <p:nvSpPr>
          <p:cNvPr id="3" name="Content Placeholder 2"/>
          <p:cNvSpPr>
            <a:spLocks noGrp="1"/>
          </p:cNvSpPr>
          <p:nvPr>
            <p:ph idx="1"/>
          </p:nvPr>
        </p:nvSpPr>
        <p:spPr>
          <a:xfrm>
            <a:off x="609600" y="1676400"/>
            <a:ext cx="11201400" cy="4953000"/>
          </a:xfrm>
        </p:spPr>
        <p:txBody>
          <a:bodyPr>
            <a:normAutofit/>
          </a:bodyPr>
          <a:lstStyle/>
          <a:p>
            <a:r>
              <a:rPr lang="en-US" dirty="0" smtClean="0"/>
              <a:t>Basic coverage</a:t>
            </a:r>
          </a:p>
          <a:p>
            <a:pPr lvl="1"/>
            <a:r>
              <a:rPr lang="en-US" dirty="0"/>
              <a:t>M</a:t>
            </a:r>
            <a:r>
              <a:rPr lang="en-US" dirty="0" smtClean="0"/>
              <a:t>eets the needs of most policyholders.  </a:t>
            </a:r>
          </a:p>
          <a:p>
            <a:pPr lvl="1"/>
            <a:r>
              <a:rPr lang="en-US" dirty="0" smtClean="0"/>
              <a:t>It includes:</a:t>
            </a:r>
          </a:p>
          <a:p>
            <a:pPr lvl="2"/>
            <a:r>
              <a:rPr lang="en-US" dirty="0" smtClean="0"/>
              <a:t>Hospital expense coverage</a:t>
            </a:r>
          </a:p>
          <a:p>
            <a:pPr lvl="2"/>
            <a:r>
              <a:rPr lang="en-US" dirty="0" smtClean="0"/>
              <a:t>Surgical expense coverage</a:t>
            </a:r>
          </a:p>
          <a:p>
            <a:pPr lvl="2"/>
            <a:r>
              <a:rPr lang="en-US" dirty="0" smtClean="0"/>
              <a:t>Physician Expense coverage</a:t>
            </a:r>
          </a:p>
          <a:p>
            <a:r>
              <a:rPr lang="en-US" dirty="0" smtClean="0"/>
              <a:t>Major Medical</a:t>
            </a:r>
          </a:p>
          <a:p>
            <a:pPr lvl="1"/>
            <a:r>
              <a:rPr lang="en-US" dirty="0" smtClean="0"/>
              <a:t>Major medical coverage-</a:t>
            </a:r>
          </a:p>
          <a:p>
            <a:pPr lvl="2"/>
            <a:r>
              <a:rPr lang="en-US" dirty="0" smtClean="0"/>
              <a:t>Also known as an High Deductible Health Plan or (HDHP).</a:t>
            </a:r>
          </a:p>
          <a:p>
            <a:pPr lvl="2"/>
            <a:r>
              <a:rPr lang="en-US" dirty="0" smtClean="0"/>
              <a:t>Covers expenses associated with a serious illness or hospitalization. </a:t>
            </a:r>
          </a:p>
          <a:p>
            <a:pPr lvl="2"/>
            <a:r>
              <a:rPr lang="en-US" dirty="0" smtClean="0"/>
              <a:t>Often have high deductibles. </a:t>
            </a:r>
          </a:p>
          <a:p>
            <a:pPr marL="667512" lvl="2" indent="0">
              <a:buNone/>
            </a:pP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dirty="0"/>
          </a:p>
        </p:txBody>
      </p:sp>
    </p:spTree>
    <p:extLst>
      <p:ext uri="{BB962C8B-B14F-4D97-AF65-F5344CB8AC3E}">
        <p14:creationId xmlns:p14="http://schemas.microsoft.com/office/powerpoint/2010/main" val="39687276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Ptheme" id="{BF2C51C7-3CE4-4EF4-907F-3CB9C407DA54}" vid="{5B7DF637-E998-43A2-A830-3F9DAC56DD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PPtheme</Template>
  <TotalTime>1511</TotalTime>
  <Words>1714</Words>
  <Application>Microsoft Office PowerPoint</Application>
  <PresentationFormat>Widescreen</PresentationFormat>
  <Paragraphs>201</Paragraphs>
  <Slides>23</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Calibri</vt:lpstr>
      <vt:lpstr>Constantia</vt:lpstr>
      <vt:lpstr>Wingdings 2</vt:lpstr>
      <vt:lpstr>PPtheme</vt:lpstr>
      <vt:lpstr>Module 20:  Health Insurance</vt:lpstr>
      <vt:lpstr>Learning Objectives</vt:lpstr>
      <vt:lpstr>Staying Healthy is Expensive</vt:lpstr>
      <vt:lpstr>What is Health Insurance?</vt:lpstr>
      <vt:lpstr>Why is health insurance important?</vt:lpstr>
      <vt:lpstr>How does health insurance work?</vt:lpstr>
      <vt:lpstr>How does health insurance work?</vt:lpstr>
      <vt:lpstr>Question Cluster 1 </vt:lpstr>
      <vt:lpstr>Types of Coverage</vt:lpstr>
      <vt:lpstr>Types of Plans- Private</vt:lpstr>
      <vt:lpstr>Indemnity vs Managed Care</vt:lpstr>
      <vt:lpstr>HMOs</vt:lpstr>
      <vt:lpstr>PPOs</vt:lpstr>
      <vt:lpstr>POS</vt:lpstr>
      <vt:lpstr>Question Cluster 2 </vt:lpstr>
      <vt:lpstr>Government Plans</vt:lpstr>
      <vt:lpstr>Medicare</vt:lpstr>
      <vt:lpstr>Medicaid </vt:lpstr>
      <vt:lpstr>Choosing a Health Plan</vt:lpstr>
      <vt:lpstr>Affordable Health Care Act- Changes</vt:lpstr>
      <vt:lpstr>Keeping your health costs down</vt:lpstr>
      <vt:lpstr>Keeping your health costs down</vt:lpstr>
      <vt:lpstr>Question Cluster 3</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Insurance</dc:title>
  <dc:creator>Deborah</dc:creator>
  <cp:lastModifiedBy>Nhieu Bo</cp:lastModifiedBy>
  <cp:revision>70</cp:revision>
  <dcterms:created xsi:type="dcterms:W3CDTF">2015-03-06T16:55:49Z</dcterms:created>
  <dcterms:modified xsi:type="dcterms:W3CDTF">2016-02-16T18:47:19Z</dcterms:modified>
</cp:coreProperties>
</file>