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handoutMasterIdLst>
    <p:handoutMasterId r:id="rId26"/>
  </p:handoutMasterIdLst>
  <p:sldIdLst>
    <p:sldId id="256" r:id="rId2"/>
    <p:sldId id="257" r:id="rId3"/>
    <p:sldId id="296" r:id="rId4"/>
    <p:sldId id="269" r:id="rId5"/>
    <p:sldId id="313" r:id="rId6"/>
    <p:sldId id="304" r:id="rId7"/>
    <p:sldId id="305" r:id="rId8"/>
    <p:sldId id="307" r:id="rId9"/>
    <p:sldId id="309" r:id="rId10"/>
    <p:sldId id="273" r:id="rId11"/>
    <p:sldId id="274" r:id="rId12"/>
    <p:sldId id="262" r:id="rId13"/>
    <p:sldId id="263" r:id="rId14"/>
    <p:sldId id="310" r:id="rId15"/>
    <p:sldId id="311" r:id="rId16"/>
    <p:sldId id="268" r:id="rId17"/>
    <p:sldId id="312" r:id="rId18"/>
    <p:sldId id="317" r:id="rId19"/>
    <p:sldId id="314" r:id="rId20"/>
    <p:sldId id="320" r:id="rId21"/>
    <p:sldId id="321" r:id="rId22"/>
    <p:sldId id="322" r:id="rId23"/>
    <p:sldId id="31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CA8A473-F581-4ABD-A751-520F71DBC122}" type="datetimeFigureOut">
              <a:rPr lang="en-US" smtClean="0"/>
              <a:pPr/>
              <a:t>9/17/2015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E82F0A8-DFEC-422F-A747-07D90E578FA3}" type="slidenum">
              <a:rPr lang="en-US" smtClean="0"/>
              <a:pPr/>
              <a:t>‹#›</a:t>
            </a:fld>
            <a:endParaRPr lang="en-US"/>
          </a:p>
        </p:txBody>
      </p:sp>
    </p:spTree>
    <p:extLst>
      <p:ext uri="{BB962C8B-B14F-4D97-AF65-F5344CB8AC3E}">
        <p14:creationId xmlns:p14="http://schemas.microsoft.com/office/powerpoint/2010/main" val="1530381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9D1B404-D97B-1B4C-B3A7-757E43D5A04A}" type="datetimeFigureOut">
              <a:rPr lang="en-US" smtClean="0"/>
              <a:pPr/>
              <a:t>9/17/2015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EBED801-21AA-114E-8B03-6C3CD076F393}" type="slidenum">
              <a:rPr lang="en-US" smtClean="0"/>
              <a:pPr/>
              <a:t>‹#›</a:t>
            </a:fld>
            <a:endParaRPr lang="en-US"/>
          </a:p>
        </p:txBody>
      </p:sp>
    </p:spTree>
    <p:extLst>
      <p:ext uri="{BB962C8B-B14F-4D97-AF65-F5344CB8AC3E}">
        <p14:creationId xmlns:p14="http://schemas.microsoft.com/office/powerpoint/2010/main" val="17078051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1</a:t>
            </a:fld>
            <a:endParaRPr lang="en-US"/>
          </a:p>
        </p:txBody>
      </p:sp>
    </p:spTree>
    <p:extLst>
      <p:ext uri="{BB962C8B-B14F-4D97-AF65-F5344CB8AC3E}">
        <p14:creationId xmlns:p14="http://schemas.microsoft.com/office/powerpoint/2010/main" val="403869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11</a:t>
            </a:fld>
            <a:endParaRPr lang="en-US"/>
          </a:p>
        </p:txBody>
      </p:sp>
    </p:spTree>
    <p:extLst>
      <p:ext uri="{BB962C8B-B14F-4D97-AF65-F5344CB8AC3E}">
        <p14:creationId xmlns:p14="http://schemas.microsoft.com/office/powerpoint/2010/main" val="393398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12</a:t>
            </a:fld>
            <a:endParaRPr lang="en-US"/>
          </a:p>
        </p:txBody>
      </p:sp>
    </p:spTree>
    <p:extLst>
      <p:ext uri="{BB962C8B-B14F-4D97-AF65-F5344CB8AC3E}">
        <p14:creationId xmlns:p14="http://schemas.microsoft.com/office/powerpoint/2010/main" val="94055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13</a:t>
            </a:fld>
            <a:endParaRPr lang="en-US"/>
          </a:p>
        </p:txBody>
      </p:sp>
    </p:spTree>
    <p:extLst>
      <p:ext uri="{BB962C8B-B14F-4D97-AF65-F5344CB8AC3E}">
        <p14:creationId xmlns:p14="http://schemas.microsoft.com/office/powerpoint/2010/main" val="1155360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14</a:t>
            </a:fld>
            <a:endParaRPr lang="en-US"/>
          </a:p>
        </p:txBody>
      </p:sp>
    </p:spTree>
    <p:extLst>
      <p:ext uri="{BB962C8B-B14F-4D97-AF65-F5344CB8AC3E}">
        <p14:creationId xmlns:p14="http://schemas.microsoft.com/office/powerpoint/2010/main" val="19716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15</a:t>
            </a:fld>
            <a:endParaRPr lang="en-US"/>
          </a:p>
        </p:txBody>
      </p:sp>
    </p:spTree>
    <p:extLst>
      <p:ext uri="{BB962C8B-B14F-4D97-AF65-F5344CB8AC3E}">
        <p14:creationId xmlns:p14="http://schemas.microsoft.com/office/powerpoint/2010/main" val="208737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16</a:t>
            </a:fld>
            <a:endParaRPr lang="en-US"/>
          </a:p>
        </p:txBody>
      </p:sp>
    </p:spTree>
    <p:extLst>
      <p:ext uri="{BB962C8B-B14F-4D97-AF65-F5344CB8AC3E}">
        <p14:creationId xmlns:p14="http://schemas.microsoft.com/office/powerpoint/2010/main" val="346522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17</a:t>
            </a:fld>
            <a:endParaRPr lang="en-US"/>
          </a:p>
        </p:txBody>
      </p:sp>
    </p:spTree>
    <p:extLst>
      <p:ext uri="{BB962C8B-B14F-4D97-AF65-F5344CB8AC3E}">
        <p14:creationId xmlns:p14="http://schemas.microsoft.com/office/powerpoint/2010/main" val="3611807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20</a:t>
            </a:fld>
            <a:endParaRPr lang="en-US"/>
          </a:p>
        </p:txBody>
      </p:sp>
    </p:spTree>
    <p:extLst>
      <p:ext uri="{BB962C8B-B14F-4D97-AF65-F5344CB8AC3E}">
        <p14:creationId xmlns:p14="http://schemas.microsoft.com/office/powerpoint/2010/main" val="29550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2</a:t>
            </a:fld>
            <a:endParaRPr lang="en-US"/>
          </a:p>
        </p:txBody>
      </p:sp>
    </p:spTree>
    <p:extLst>
      <p:ext uri="{BB962C8B-B14F-4D97-AF65-F5344CB8AC3E}">
        <p14:creationId xmlns:p14="http://schemas.microsoft.com/office/powerpoint/2010/main" val="54243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3</a:t>
            </a:fld>
            <a:endParaRPr lang="en-US"/>
          </a:p>
        </p:txBody>
      </p:sp>
    </p:spTree>
    <p:extLst>
      <p:ext uri="{BB962C8B-B14F-4D97-AF65-F5344CB8AC3E}">
        <p14:creationId xmlns:p14="http://schemas.microsoft.com/office/powerpoint/2010/main" val="393491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4</a:t>
            </a:fld>
            <a:endParaRPr lang="en-US"/>
          </a:p>
        </p:txBody>
      </p:sp>
    </p:spTree>
    <p:extLst>
      <p:ext uri="{BB962C8B-B14F-4D97-AF65-F5344CB8AC3E}">
        <p14:creationId xmlns:p14="http://schemas.microsoft.com/office/powerpoint/2010/main" val="362866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6</a:t>
            </a:fld>
            <a:endParaRPr lang="en-US"/>
          </a:p>
        </p:txBody>
      </p:sp>
    </p:spTree>
    <p:extLst>
      <p:ext uri="{BB962C8B-B14F-4D97-AF65-F5344CB8AC3E}">
        <p14:creationId xmlns:p14="http://schemas.microsoft.com/office/powerpoint/2010/main" val="306738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7</a:t>
            </a:fld>
            <a:endParaRPr lang="en-US"/>
          </a:p>
        </p:txBody>
      </p:sp>
    </p:spTree>
    <p:extLst>
      <p:ext uri="{BB962C8B-B14F-4D97-AF65-F5344CB8AC3E}">
        <p14:creationId xmlns:p14="http://schemas.microsoft.com/office/powerpoint/2010/main" val="83310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8</a:t>
            </a:fld>
            <a:endParaRPr lang="en-US"/>
          </a:p>
        </p:txBody>
      </p:sp>
    </p:spTree>
    <p:extLst>
      <p:ext uri="{BB962C8B-B14F-4D97-AF65-F5344CB8AC3E}">
        <p14:creationId xmlns:p14="http://schemas.microsoft.com/office/powerpoint/2010/main" val="4437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9</a:t>
            </a:fld>
            <a:endParaRPr lang="en-US"/>
          </a:p>
        </p:txBody>
      </p:sp>
    </p:spTree>
    <p:extLst>
      <p:ext uri="{BB962C8B-B14F-4D97-AF65-F5344CB8AC3E}">
        <p14:creationId xmlns:p14="http://schemas.microsoft.com/office/powerpoint/2010/main" val="369570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ED801-21AA-114E-8B03-6C3CD076F393}" type="slidenum">
              <a:rPr lang="en-US" smtClean="0"/>
              <a:pPr/>
              <a:t>10</a:t>
            </a:fld>
            <a:endParaRPr lang="en-US"/>
          </a:p>
        </p:txBody>
      </p:sp>
    </p:spTree>
    <p:extLst>
      <p:ext uri="{BB962C8B-B14F-4D97-AF65-F5344CB8AC3E}">
        <p14:creationId xmlns:p14="http://schemas.microsoft.com/office/powerpoint/2010/main" val="301451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BE7029B-06BC-4700-8DCF-1BB1EDBF21CC}" type="datetime1">
              <a:rPr lang="en-US" smtClean="0"/>
              <a:t>9/17/2015</a:t>
            </a:fld>
            <a:endParaRPr lang="en-US" dirty="0"/>
          </a:p>
        </p:txBody>
      </p:sp>
      <p:sp>
        <p:nvSpPr>
          <p:cNvPr id="19" name="Footer Placeholder 18"/>
          <p:cNvSpPr>
            <a:spLocks noGrp="1"/>
          </p:cNvSpPr>
          <p:nvPr>
            <p:ph type="ftr" sz="quarter" idx="11"/>
          </p:nvPr>
        </p:nvSpPr>
        <p:spPr/>
        <p:txBody>
          <a:bodyPr/>
          <a:lstStyle/>
          <a:p>
            <a:r>
              <a:rPr lang="en-US" smtClean="0"/>
              <a:t>Copyright  © eNestEgg Press, LLC.</a:t>
            </a:r>
            <a:endParaRPr lang="en-US" dirty="0"/>
          </a:p>
        </p:txBody>
      </p:sp>
      <p:sp>
        <p:nvSpPr>
          <p:cNvPr id="27" name="Slide Number Placeholder 26"/>
          <p:cNvSpPr>
            <a:spLocks noGrp="1"/>
          </p:cNvSpPr>
          <p:nvPr>
            <p:ph type="sldNum" sz="quarter" idx="12"/>
          </p:nvPr>
        </p:nvSpPr>
        <p:spPr/>
        <p:txBody>
          <a:bodyPr/>
          <a:lstStyle/>
          <a:p>
            <a:fld id="{30EB9D99-0AF2-4CCE-B38C-1A1BBDDAC43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CF9B6A-3E39-4A57-9C8B-BB099AA80BA5}" type="datetime1">
              <a:rPr lang="en-US" smtClean="0"/>
              <a:t>9/17/2015</a:t>
            </a:fld>
            <a:endParaRPr lang="en-US"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
        <p:nvSpPr>
          <p:cNvPr id="6" name="Slide Number Placeholder 5"/>
          <p:cNvSpPr>
            <a:spLocks noGrp="1"/>
          </p:cNvSpPr>
          <p:nvPr>
            <p:ph type="sldNum" sz="quarter" idx="12"/>
          </p:nvPr>
        </p:nvSpPr>
        <p:spPr/>
        <p:txBody>
          <a:bodyPr/>
          <a:lstStyle/>
          <a:p>
            <a:fld id="{30EB9D99-0AF2-4CCE-B38C-1A1BBDDAC4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34EF4C-A69B-457F-9EF0-494AD71A5904}" type="datetime1">
              <a:rPr lang="en-US" smtClean="0"/>
              <a:t>9/17/2015</a:t>
            </a:fld>
            <a:endParaRPr lang="en-US"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
        <p:nvSpPr>
          <p:cNvPr id="6" name="Slide Number Placeholder 5"/>
          <p:cNvSpPr>
            <a:spLocks noGrp="1"/>
          </p:cNvSpPr>
          <p:nvPr>
            <p:ph type="sldNum" sz="quarter" idx="12"/>
          </p:nvPr>
        </p:nvSpPr>
        <p:spPr/>
        <p:txBody>
          <a:bodyPr/>
          <a:lstStyle/>
          <a:p>
            <a:fld id="{30EB9D99-0AF2-4CCE-B38C-1A1BBDDAC4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3129FD-A1D3-4AE8-8D0E-72707F05B5E4}" type="datetime1">
              <a:rPr lang="en-US" smtClean="0"/>
              <a:t>9/17/2015</a:t>
            </a:fld>
            <a:endParaRPr lang="en-US"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
        <p:nvSpPr>
          <p:cNvPr id="6" name="Slide Number Placeholder 5"/>
          <p:cNvSpPr>
            <a:spLocks noGrp="1"/>
          </p:cNvSpPr>
          <p:nvPr>
            <p:ph type="sldNum" sz="quarter" idx="12"/>
          </p:nvPr>
        </p:nvSpPr>
        <p:spPr/>
        <p:txBody>
          <a:bodyPr/>
          <a:lstStyle/>
          <a:p>
            <a:fld id="{30EB9D99-0AF2-4CCE-B38C-1A1BBDDAC4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292ABF9-69F0-4555-8942-0599F619298C}" type="datetime1">
              <a:rPr lang="en-US" smtClean="0"/>
              <a:t>9/17/2015</a:t>
            </a:fld>
            <a:endParaRPr lang="en-US"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
        <p:nvSpPr>
          <p:cNvPr id="6" name="Slide Number Placeholder 5"/>
          <p:cNvSpPr>
            <a:spLocks noGrp="1"/>
          </p:cNvSpPr>
          <p:nvPr>
            <p:ph type="sldNum" sz="quarter" idx="12"/>
          </p:nvPr>
        </p:nvSpPr>
        <p:spPr/>
        <p:txBody>
          <a:bodyPr/>
          <a:lstStyle/>
          <a:p>
            <a:fld id="{30EB9D99-0AF2-4CCE-B38C-1A1BBDDAC43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3F9E84-6515-44BA-86C7-AAA829C40BBE}" type="datetime1">
              <a:rPr lang="en-US" smtClean="0"/>
              <a:t>9/17/2015</a:t>
            </a:fld>
            <a:endParaRPr lang="en-US" dirty="0"/>
          </a:p>
        </p:txBody>
      </p:sp>
      <p:sp>
        <p:nvSpPr>
          <p:cNvPr id="6" name="Footer Placeholder 5"/>
          <p:cNvSpPr>
            <a:spLocks noGrp="1"/>
          </p:cNvSpPr>
          <p:nvPr>
            <p:ph type="ftr" sz="quarter" idx="11"/>
          </p:nvPr>
        </p:nvSpPr>
        <p:spPr/>
        <p:txBody>
          <a:bodyPr/>
          <a:lstStyle/>
          <a:p>
            <a:r>
              <a:rPr lang="en-US" smtClean="0"/>
              <a:t>Copyright  © eNestEgg Press, LLC.</a:t>
            </a:r>
            <a:endParaRPr lang="en-US" dirty="0"/>
          </a:p>
        </p:txBody>
      </p:sp>
      <p:sp>
        <p:nvSpPr>
          <p:cNvPr id="7" name="Slide Number Placeholder 6"/>
          <p:cNvSpPr>
            <a:spLocks noGrp="1"/>
          </p:cNvSpPr>
          <p:nvPr>
            <p:ph type="sldNum" sz="quarter" idx="12"/>
          </p:nvPr>
        </p:nvSpPr>
        <p:spPr/>
        <p:txBody>
          <a:bodyPr/>
          <a:lstStyle/>
          <a:p>
            <a:fld id="{30EB9D99-0AF2-4CCE-B38C-1A1BBDDAC4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1F8BF6-5C1B-4DE9-BE6B-2ABC143A2071}" type="datetime1">
              <a:rPr lang="en-US" smtClean="0"/>
              <a:t>9/17/2015</a:t>
            </a:fld>
            <a:endParaRPr lang="en-US" dirty="0"/>
          </a:p>
        </p:txBody>
      </p:sp>
      <p:sp>
        <p:nvSpPr>
          <p:cNvPr id="8" name="Footer Placeholder 7"/>
          <p:cNvSpPr>
            <a:spLocks noGrp="1"/>
          </p:cNvSpPr>
          <p:nvPr>
            <p:ph type="ftr" sz="quarter" idx="11"/>
          </p:nvPr>
        </p:nvSpPr>
        <p:spPr/>
        <p:txBody>
          <a:bodyPr/>
          <a:lstStyle/>
          <a:p>
            <a:r>
              <a:rPr lang="en-US" smtClean="0"/>
              <a:t>Copyright  © eNestEgg Press, LLC.</a:t>
            </a:r>
            <a:endParaRPr lang="en-US" dirty="0"/>
          </a:p>
        </p:txBody>
      </p:sp>
      <p:sp>
        <p:nvSpPr>
          <p:cNvPr id="9" name="Slide Number Placeholder 8"/>
          <p:cNvSpPr>
            <a:spLocks noGrp="1"/>
          </p:cNvSpPr>
          <p:nvPr>
            <p:ph type="sldNum" sz="quarter" idx="12"/>
          </p:nvPr>
        </p:nvSpPr>
        <p:spPr/>
        <p:txBody>
          <a:bodyPr/>
          <a:lstStyle/>
          <a:p>
            <a:fld id="{30EB9D99-0AF2-4CCE-B38C-1A1BBDDAC4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4491C7-383A-4ECB-96E2-59494824C8E1}" type="datetime1">
              <a:rPr lang="en-US" smtClean="0"/>
              <a:t>9/17/2015</a:t>
            </a:fld>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
        <p:nvSpPr>
          <p:cNvPr id="5" name="Slide Number Placeholder 4"/>
          <p:cNvSpPr>
            <a:spLocks noGrp="1"/>
          </p:cNvSpPr>
          <p:nvPr>
            <p:ph type="sldNum" sz="quarter" idx="12"/>
          </p:nvPr>
        </p:nvSpPr>
        <p:spPr/>
        <p:txBody>
          <a:bodyPr/>
          <a:lstStyle/>
          <a:p>
            <a:fld id="{30EB9D99-0AF2-4CCE-B38C-1A1BBDDAC4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76D3A-C793-485A-A1AD-C1EECF023DF3}" type="datetime1">
              <a:rPr lang="en-US" smtClean="0"/>
              <a:t>9/17/2015</a:t>
            </a:fld>
            <a:endParaRPr lang="en-US" dirty="0"/>
          </a:p>
        </p:txBody>
      </p:sp>
      <p:sp>
        <p:nvSpPr>
          <p:cNvPr id="3" name="Footer Placeholder 2"/>
          <p:cNvSpPr>
            <a:spLocks noGrp="1"/>
          </p:cNvSpPr>
          <p:nvPr>
            <p:ph type="ftr" sz="quarter" idx="11"/>
          </p:nvPr>
        </p:nvSpPr>
        <p:spPr/>
        <p:txBody>
          <a:bodyPr/>
          <a:lstStyle/>
          <a:p>
            <a:r>
              <a:rPr lang="en-US" smtClean="0"/>
              <a:t>Copyright  © eNestEgg Press, LLC.</a:t>
            </a:r>
            <a:endParaRPr lang="en-US" dirty="0"/>
          </a:p>
        </p:txBody>
      </p:sp>
      <p:sp>
        <p:nvSpPr>
          <p:cNvPr id="4" name="Slide Number Placeholder 3"/>
          <p:cNvSpPr>
            <a:spLocks noGrp="1"/>
          </p:cNvSpPr>
          <p:nvPr>
            <p:ph type="sldNum" sz="quarter" idx="12"/>
          </p:nvPr>
        </p:nvSpPr>
        <p:spPr/>
        <p:txBody>
          <a:bodyPr/>
          <a:lstStyle/>
          <a:p>
            <a:fld id="{30EB9D99-0AF2-4CCE-B38C-1A1BBDDAC4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3C770D-BD39-4893-967F-548DA6447D23}" type="datetime1">
              <a:rPr lang="en-US" smtClean="0"/>
              <a:t>9/17/2015</a:t>
            </a:fld>
            <a:endParaRPr lang="en-US" dirty="0"/>
          </a:p>
        </p:txBody>
      </p:sp>
      <p:sp>
        <p:nvSpPr>
          <p:cNvPr id="6" name="Footer Placeholder 5"/>
          <p:cNvSpPr>
            <a:spLocks noGrp="1"/>
          </p:cNvSpPr>
          <p:nvPr>
            <p:ph type="ftr" sz="quarter" idx="11"/>
          </p:nvPr>
        </p:nvSpPr>
        <p:spPr/>
        <p:txBody>
          <a:bodyPr/>
          <a:lstStyle/>
          <a:p>
            <a:r>
              <a:rPr lang="en-US" smtClean="0"/>
              <a:t>Copyright  © eNestEgg Press, LLC.</a:t>
            </a:r>
            <a:endParaRPr lang="en-US" dirty="0"/>
          </a:p>
        </p:txBody>
      </p:sp>
      <p:sp>
        <p:nvSpPr>
          <p:cNvPr id="7" name="Slide Number Placeholder 6"/>
          <p:cNvSpPr>
            <a:spLocks noGrp="1"/>
          </p:cNvSpPr>
          <p:nvPr>
            <p:ph type="sldNum" sz="quarter" idx="12"/>
          </p:nvPr>
        </p:nvSpPr>
        <p:spPr/>
        <p:txBody>
          <a:bodyPr/>
          <a:lstStyle/>
          <a:p>
            <a:fld id="{30EB9D99-0AF2-4CCE-B38C-1A1BBDDAC43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E23FF2-8334-4E13-AC1D-3A26220480AB}" type="datetime1">
              <a:rPr lang="en-US" smtClean="0"/>
              <a:t>9/17/2015</a:t>
            </a:fld>
            <a:endParaRPr lang="en-US" dirty="0"/>
          </a:p>
        </p:txBody>
      </p:sp>
      <p:sp>
        <p:nvSpPr>
          <p:cNvPr id="6" name="Footer Placeholder 5"/>
          <p:cNvSpPr>
            <a:spLocks noGrp="1"/>
          </p:cNvSpPr>
          <p:nvPr>
            <p:ph type="ftr" sz="quarter" idx="11"/>
          </p:nvPr>
        </p:nvSpPr>
        <p:spPr/>
        <p:txBody>
          <a:bodyPr/>
          <a:lstStyle/>
          <a:p>
            <a:r>
              <a:rPr lang="en-US" smtClean="0"/>
              <a:t>Copyright  © eNestEgg Press, LLC.</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30EB9D99-0AF2-4CCE-B38C-1A1BBDDAC437}"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EA5D7C-ED86-4A49-9BB0-1928702F8C93}" type="datetime1">
              <a:rPr lang="en-US" smtClean="0"/>
              <a:t>9/17/2015</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Copyright  © eNestEgg Press, LLC.</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0EB9D99-0AF2-4CCE-B38C-1A1BBDDAC437}"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v-07WTH8-R1NVM&amp;tbnid=JiNPpj3ajKbZ-M:&amp;ved=0CAUQjRw&amp;url=http://www.sugarspunmarketing.com/category/blog/&amp;ei=022oU9WfEIKdqAaRz4LgCg&amp;bvm=bv.69411363,d.b2k&amp;psig=AFQjCNF3-conubRhcft8PlSp7wqUbS6dGA&amp;ust=1403633268979568"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www.usnews.com/education/blogs/professors-guide/2009/10/14/top-12-time-management-tip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www.google.com/url?sa=i&amp;rct=j&amp;q=&amp;esrc=s&amp;source=images&amp;cd=&amp;cad=rja&amp;uact=8&amp;docid=egx1GvLQAyv_7M&amp;tbnid=LxL3bJ8-KUtvCM:&amp;ved=0CAUQjRw&amp;url=http://hooplaha.com/2013/05/the-five-biggest-distractions-at-work/&amp;ei=92yoU67eMY6cqAbN7oK4DQ&amp;bvm=bv.69411363,d.b2k&amp;psig=AFQjCNF3-conubRhcft8PlSp7wqUbS6dGA&amp;ust=140363326897956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ile:///F:\MODULE%201%20FINAL\Tentative%20Goals%20Worksheet.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al-setting-guide.com/short-term-goa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orbes.com/sites/85broads/2014/04/08/why-you-should-be-writing-down-your-goal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business.time.com/2012/09/21/what-you-should-save-by-35-45-and-55-to-be-on-targ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sych.nyu.edu/gollwitzer/OettingenGollwitzer.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MODULE 6</a:t>
            </a:r>
            <a:br>
              <a:rPr lang="en-US" sz="6000" dirty="0" smtClean="0"/>
            </a:br>
            <a:r>
              <a:rPr lang="en-US" sz="6000" dirty="0" smtClean="0"/>
              <a:t>GOAL SETTING </a:t>
            </a:r>
            <a:endParaRPr lang="en-US" sz="6000" dirty="0"/>
          </a:p>
        </p:txBody>
      </p:sp>
      <p:sp>
        <p:nvSpPr>
          <p:cNvPr id="3" name="Subtitle 2"/>
          <p:cNvSpPr>
            <a:spLocks noGrp="1"/>
          </p:cNvSpPr>
          <p:nvPr>
            <p:ph type="subTitle" idx="1"/>
          </p:nvPr>
        </p:nvSpPr>
        <p:spPr/>
        <p:txBody>
          <a:bodyPr>
            <a:normAutofit/>
          </a:bodyPr>
          <a:lstStyle/>
          <a:p>
            <a:r>
              <a:rPr lang="en-US" i="1" dirty="0" smtClean="0"/>
              <a:t>“All successful people have a goal. No one can get anywhere unless he knows where he wants to go and what he wants to be or do.” </a:t>
            </a:r>
          </a:p>
          <a:p>
            <a:r>
              <a:rPr lang="en-US" i="1" dirty="0" smtClean="0"/>
              <a:t>–Norman Vincent Peale</a:t>
            </a:r>
            <a:endParaRPr lang="en-GB" i="1" dirty="0" smtClean="0"/>
          </a:p>
          <a:p>
            <a:endParaRPr lang="en-US" dirty="0" smtClean="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628384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 y="190502"/>
            <a:ext cx="12192001" cy="1664056"/>
          </a:xfrm>
        </p:spPr>
        <p:txBody>
          <a:bodyPr>
            <a:normAutofit/>
          </a:bodyPr>
          <a:lstStyle/>
          <a:p>
            <a:r>
              <a:rPr lang="en-US" sz="5400" b="1" dirty="0" smtClean="0"/>
              <a:t>Time</a:t>
            </a:r>
            <a:r>
              <a:rPr lang="en-US" sz="5400" b="1" dirty="0"/>
              <a:t>-Management Tips </a:t>
            </a:r>
            <a:r>
              <a:rPr lang="en-US" sz="5400" b="1" dirty="0" smtClean="0"/>
              <a:t>for Students </a:t>
            </a:r>
            <a:endParaRPr lang="en-US" sz="5400" b="1" dirty="0"/>
          </a:p>
        </p:txBody>
      </p:sp>
      <p:sp>
        <p:nvSpPr>
          <p:cNvPr id="10" name="Content Placeholder 9"/>
          <p:cNvSpPr>
            <a:spLocks noGrp="1"/>
          </p:cNvSpPr>
          <p:nvPr>
            <p:ph sz="half" idx="1"/>
          </p:nvPr>
        </p:nvSpPr>
        <p:spPr>
          <a:xfrm>
            <a:off x="0" y="1957589"/>
            <a:ext cx="7701566" cy="4900412"/>
          </a:xfrm>
        </p:spPr>
        <p:txBody>
          <a:bodyPr>
            <a:noAutofit/>
          </a:bodyPr>
          <a:lstStyle/>
          <a:p>
            <a:r>
              <a:rPr lang="en-US" sz="3200" dirty="0">
                <a:latin typeface="+mj-lt"/>
              </a:rPr>
              <a:t>Learn to </a:t>
            </a:r>
            <a:r>
              <a:rPr lang="en-US" sz="3200" dirty="0" smtClean="0">
                <a:latin typeface="+mj-lt"/>
              </a:rPr>
              <a:t>focus.</a:t>
            </a:r>
          </a:p>
          <a:p>
            <a:pPr lvl="1">
              <a:spcBef>
                <a:spcPts val="0"/>
              </a:spcBef>
            </a:pPr>
            <a:r>
              <a:rPr lang="en-US" sz="3000" dirty="0" smtClean="0"/>
              <a:t>School - whether lecture, reading, or problem sets - requires </a:t>
            </a:r>
            <a:r>
              <a:rPr lang="en-US" sz="3000" b="1" dirty="0" smtClean="0"/>
              <a:t>sustained attention</a:t>
            </a:r>
            <a:r>
              <a:rPr lang="en-US" sz="3000" dirty="0" smtClean="0"/>
              <a:t>.</a:t>
            </a:r>
          </a:p>
          <a:p>
            <a:pPr lvl="1">
              <a:spcBef>
                <a:spcPts val="0"/>
              </a:spcBef>
            </a:pPr>
            <a:r>
              <a:rPr lang="en-US" sz="3000" dirty="0" smtClean="0">
                <a:latin typeface="+mj-lt"/>
              </a:rPr>
              <a:t>Young people get their content </a:t>
            </a:r>
            <a:r>
              <a:rPr lang="en-US" sz="3000" dirty="0">
                <a:latin typeface="+mj-lt"/>
              </a:rPr>
              <a:t>in </a:t>
            </a:r>
            <a:r>
              <a:rPr lang="en-US" sz="3000" dirty="0" smtClean="0">
                <a:latin typeface="+mj-lt"/>
              </a:rPr>
              <a:t>  </a:t>
            </a:r>
            <a:br>
              <a:rPr lang="en-US" sz="3000" dirty="0" smtClean="0">
                <a:latin typeface="+mj-lt"/>
              </a:rPr>
            </a:br>
            <a:r>
              <a:rPr lang="en-US" sz="3000" dirty="0" smtClean="0">
                <a:latin typeface="+mj-lt"/>
              </a:rPr>
              <a:t>140</a:t>
            </a:r>
            <a:r>
              <a:rPr lang="en-US" sz="3000" dirty="0">
                <a:latin typeface="+mj-lt"/>
              </a:rPr>
              <a:t>-character units, in 20-second </a:t>
            </a:r>
            <a:r>
              <a:rPr lang="en-US" sz="3000" dirty="0" smtClean="0">
                <a:latin typeface="+mj-lt"/>
              </a:rPr>
              <a:t/>
            </a:r>
            <a:br>
              <a:rPr lang="en-US" sz="3000" dirty="0" smtClean="0">
                <a:latin typeface="+mj-lt"/>
              </a:rPr>
            </a:br>
            <a:r>
              <a:rPr lang="en-US" sz="3000" dirty="0" smtClean="0">
                <a:latin typeface="+mj-lt"/>
              </a:rPr>
              <a:t>bursts</a:t>
            </a:r>
            <a:r>
              <a:rPr lang="en-US" sz="3000" dirty="0">
                <a:latin typeface="+mj-lt"/>
              </a:rPr>
              <a:t>, or with lots of </a:t>
            </a:r>
            <a:r>
              <a:rPr lang="en-US" sz="3000" dirty="0" smtClean="0">
                <a:latin typeface="+mj-lt"/>
              </a:rPr>
              <a:t>video.  </a:t>
            </a:r>
          </a:p>
          <a:p>
            <a:pPr lvl="1">
              <a:spcBef>
                <a:spcPts val="0"/>
              </a:spcBef>
            </a:pPr>
            <a:r>
              <a:rPr lang="en-US" sz="3000" b="1" dirty="0" smtClean="0">
                <a:latin typeface="+mj-lt"/>
              </a:rPr>
              <a:t>School is </a:t>
            </a:r>
            <a:r>
              <a:rPr lang="en-US" sz="3000" b="1" dirty="0">
                <a:latin typeface="+mj-lt"/>
              </a:rPr>
              <a:t>not </a:t>
            </a:r>
            <a:r>
              <a:rPr lang="en-US" sz="3000" b="1" dirty="0" smtClean="0">
                <a:latin typeface="+mj-lt"/>
              </a:rPr>
              <a:t>Facebook</a:t>
            </a:r>
            <a:r>
              <a:rPr lang="en-US" sz="3000" b="1" dirty="0" smtClean="0">
                <a:latin typeface="+mj-lt"/>
              </a:rPr>
              <a:t>, </a:t>
            </a:r>
            <a:r>
              <a:rPr lang="en-US" sz="3000" b="1" dirty="0">
                <a:latin typeface="+mj-lt"/>
              </a:rPr>
              <a:t>YouTube, or </a:t>
            </a:r>
            <a:r>
              <a:rPr lang="en-US" sz="3000" b="1" dirty="0" smtClean="0">
                <a:latin typeface="+mj-lt"/>
              </a:rPr>
              <a:t/>
            </a:r>
            <a:br>
              <a:rPr lang="en-US" sz="3000" b="1" dirty="0" smtClean="0">
                <a:latin typeface="+mj-lt"/>
              </a:rPr>
            </a:br>
            <a:r>
              <a:rPr lang="en-US" sz="3000" b="1" dirty="0" smtClean="0">
                <a:latin typeface="+mj-lt"/>
              </a:rPr>
              <a:t>Hulu.</a:t>
            </a:r>
            <a:endParaRPr lang="en-US" sz="3000" dirty="0">
              <a:latin typeface="+mj-lt"/>
            </a:endParaRPr>
          </a:p>
        </p:txBody>
      </p:sp>
      <p:pic>
        <p:nvPicPr>
          <p:cNvPr id="12" name="Content Placeholder 11" descr="https://encrypted-tbn0.gstatic.com/images?q=tbn:ANd9GcRb0kHorL72_5kJuFD1rZ5UlKwCiutq9snVqx0FI3vDU55ED8Y7">
            <a:hlinkClick r:id="rId3"/>
          </p:cNvPr>
          <p:cNvPicPr>
            <a:picLocks noGrp="1"/>
          </p:cNvPicPr>
          <p:nvPr>
            <p:ph sz="half" idx="2"/>
          </p:nvPr>
        </p:nvPicPr>
        <p:blipFill rotWithShape="1">
          <a:blip r:embed="rId4" cstate="print">
            <a:extLst>
              <a:ext uri="{28A0092B-C50C-407E-A947-70E740481C1C}">
                <a14:useLocalDpi xmlns:a14="http://schemas.microsoft.com/office/drawing/2010/main" val="0"/>
              </a:ext>
            </a:extLst>
          </a:blip>
          <a:stretch/>
        </p:blipFill>
        <p:spPr bwMode="auto">
          <a:xfrm>
            <a:off x="7894750" y="2762261"/>
            <a:ext cx="3622138" cy="3252173"/>
          </a:xfrm>
          <a:prstGeom prst="rect">
            <a:avLst/>
          </a:prstGeom>
          <a:noFill/>
          <a:ln>
            <a:noFill/>
          </a:ln>
          <a:extLst>
            <a:ext uri="{53640926-AAD7-44d8-BBD7-CCE9431645EC}">
              <a14:shadowObscured xmlns:a14="http://schemas.microsoft.com/office/drawing/2010/main" xmlns=""/>
            </a:ext>
          </a:extLst>
        </p:spPr>
      </p:pic>
      <p:sp>
        <p:nvSpPr>
          <p:cNvPr id="2" name="Footer Placeholder 1"/>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361093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 y="81723"/>
            <a:ext cx="12192001" cy="1772835"/>
          </a:xfrm>
        </p:spPr>
        <p:txBody>
          <a:bodyPr>
            <a:normAutofit/>
          </a:bodyPr>
          <a:lstStyle/>
          <a:p>
            <a:r>
              <a:rPr lang="en-US" sz="5400" b="1" dirty="0" smtClean="0"/>
              <a:t>More Time-Management </a:t>
            </a:r>
            <a:r>
              <a:rPr lang="en-US" sz="5400" b="1" dirty="0"/>
              <a:t>Tips for </a:t>
            </a:r>
            <a:r>
              <a:rPr lang="en-US" sz="5400" b="1" dirty="0" smtClean="0"/>
              <a:t>Students </a:t>
            </a:r>
            <a:endParaRPr lang="en-US" sz="5400" b="1" dirty="0"/>
          </a:p>
        </p:txBody>
      </p:sp>
      <p:sp>
        <p:nvSpPr>
          <p:cNvPr id="10" name="Content Placeholder 9"/>
          <p:cNvSpPr>
            <a:spLocks noGrp="1"/>
          </p:cNvSpPr>
          <p:nvPr>
            <p:ph sz="half" idx="1"/>
          </p:nvPr>
        </p:nvSpPr>
        <p:spPr>
          <a:xfrm>
            <a:off x="257577" y="2009104"/>
            <a:ext cx="6787166" cy="4848896"/>
          </a:xfrm>
        </p:spPr>
        <p:txBody>
          <a:bodyPr>
            <a:normAutofit/>
          </a:bodyPr>
          <a:lstStyle/>
          <a:p>
            <a:r>
              <a:rPr lang="en-US" sz="3200" dirty="0" smtClean="0">
                <a:latin typeface="+mj-lt"/>
              </a:rPr>
              <a:t>Learn </a:t>
            </a:r>
            <a:r>
              <a:rPr lang="en-US" sz="3200" dirty="0">
                <a:latin typeface="+mj-lt"/>
              </a:rPr>
              <a:t>to </a:t>
            </a:r>
            <a:r>
              <a:rPr lang="en-US" sz="3200" dirty="0" smtClean="0">
                <a:latin typeface="+mj-lt"/>
              </a:rPr>
              <a:t>focus </a:t>
            </a:r>
            <a:r>
              <a:rPr lang="en-US" sz="3200" b="1" dirty="0" smtClean="0">
                <a:latin typeface="+mj-lt"/>
              </a:rPr>
              <a:t>without </a:t>
            </a:r>
            <a:r>
              <a:rPr lang="en-US" sz="3200" b="1" dirty="0">
                <a:latin typeface="+mj-lt"/>
              </a:rPr>
              <a:t>breaks and </a:t>
            </a:r>
            <a:r>
              <a:rPr lang="en-US" sz="3200" b="1" dirty="0" smtClean="0">
                <a:latin typeface="+mj-lt"/>
              </a:rPr>
              <a:t/>
            </a:r>
            <a:br>
              <a:rPr lang="en-US" sz="3200" b="1" dirty="0" smtClean="0">
                <a:latin typeface="+mj-lt"/>
              </a:rPr>
            </a:br>
            <a:r>
              <a:rPr lang="en-US" sz="3200" b="1" dirty="0" smtClean="0">
                <a:latin typeface="+mj-lt"/>
              </a:rPr>
              <a:t>without </a:t>
            </a:r>
            <a:r>
              <a:rPr lang="en-US" sz="3200" b="1" dirty="0">
                <a:latin typeface="+mj-lt"/>
              </a:rPr>
              <a:t>additional </a:t>
            </a:r>
            <a:r>
              <a:rPr lang="en-US" sz="3200" b="1" dirty="0" smtClean="0">
                <a:latin typeface="+mj-lt"/>
              </a:rPr>
              <a:t>stimulation</a:t>
            </a:r>
            <a:r>
              <a:rPr lang="en-US" sz="3200" dirty="0">
                <a:latin typeface="+mj-lt"/>
              </a:rPr>
              <a:t> </a:t>
            </a:r>
            <a:r>
              <a:rPr lang="en-US" sz="3200" dirty="0" smtClean="0">
                <a:latin typeface="+mj-lt"/>
              </a:rPr>
              <a:t>for </a:t>
            </a:r>
            <a:br>
              <a:rPr lang="en-US" sz="3200" dirty="0" smtClean="0">
                <a:latin typeface="+mj-lt"/>
              </a:rPr>
            </a:br>
            <a:r>
              <a:rPr lang="en-US" sz="3200" dirty="0" smtClean="0">
                <a:latin typeface="+mj-lt"/>
              </a:rPr>
              <a:t>15</a:t>
            </a:r>
            <a:r>
              <a:rPr lang="en-US" sz="3200" dirty="0">
                <a:latin typeface="+mj-lt"/>
              </a:rPr>
              <a:t>- to 20-minute </a:t>
            </a:r>
            <a:r>
              <a:rPr lang="en-US" sz="3200" dirty="0" smtClean="0">
                <a:latin typeface="+mj-lt"/>
              </a:rPr>
              <a:t>intervals. </a:t>
            </a:r>
            <a:endParaRPr lang="en-US" sz="3200" dirty="0">
              <a:latin typeface="+mj-lt"/>
            </a:endParaRPr>
          </a:p>
          <a:p>
            <a:pPr lvl="1"/>
            <a:r>
              <a:rPr lang="en-US" sz="3000" dirty="0" smtClean="0">
                <a:latin typeface="+mj-lt"/>
              </a:rPr>
              <a:t>The goal is to reprogram the</a:t>
            </a:r>
            <a:br>
              <a:rPr lang="en-US" sz="3000" dirty="0" smtClean="0">
                <a:latin typeface="+mj-lt"/>
              </a:rPr>
            </a:br>
            <a:r>
              <a:rPr lang="en-US" sz="3000" dirty="0" smtClean="0">
                <a:latin typeface="+mj-lt"/>
              </a:rPr>
              <a:t>brain for more focused attention. </a:t>
            </a:r>
            <a:endParaRPr lang="en-US" sz="3000" dirty="0">
              <a:latin typeface="+mj-lt"/>
            </a:endParaRPr>
          </a:p>
          <a:p>
            <a:pPr lvl="1"/>
            <a:r>
              <a:rPr lang="en-US" sz="3000" dirty="0" smtClean="0">
                <a:latin typeface="+mj-lt"/>
              </a:rPr>
              <a:t>Doing </a:t>
            </a:r>
            <a:r>
              <a:rPr lang="en-US" sz="3000" dirty="0">
                <a:latin typeface="+mj-lt"/>
              </a:rPr>
              <a:t>so will </a:t>
            </a:r>
            <a:r>
              <a:rPr lang="en-US" sz="3000" dirty="0" smtClean="0">
                <a:latin typeface="+mj-lt"/>
              </a:rPr>
              <a:t>prevent continual re-focusing and overcome resistance </a:t>
            </a:r>
            <a:r>
              <a:rPr lang="en-US" sz="3200" dirty="0" smtClean="0">
                <a:latin typeface="+mj-lt"/>
              </a:rPr>
              <a:t>50 times </a:t>
            </a:r>
            <a:r>
              <a:rPr lang="en-US" sz="3200" dirty="0">
                <a:latin typeface="+mj-lt"/>
              </a:rPr>
              <a:t>an </a:t>
            </a:r>
            <a:r>
              <a:rPr lang="en-US" sz="3200" dirty="0" smtClean="0">
                <a:latin typeface="+mj-lt"/>
              </a:rPr>
              <a:t>hour</a:t>
            </a:r>
          </a:p>
          <a:p>
            <a:pPr marL="27432" indent="0">
              <a:buNone/>
            </a:pPr>
            <a:r>
              <a:rPr lang="en-US" sz="2400" dirty="0" smtClean="0">
                <a:latin typeface="+mj-lt"/>
              </a:rPr>
              <a:t>Reading assignment:  </a:t>
            </a:r>
            <a:r>
              <a:rPr lang="en-US" sz="2400" dirty="0" smtClean="0">
                <a:latin typeface="+mj-lt"/>
                <a:hlinkClick r:id="rId3"/>
              </a:rPr>
              <a:t>Top 12 Time-Management Tips</a:t>
            </a:r>
            <a:endParaRPr lang="en-US" sz="2400" dirty="0">
              <a:latin typeface="+mj-lt"/>
            </a:endParaRPr>
          </a:p>
        </p:txBody>
      </p:sp>
      <p:pic>
        <p:nvPicPr>
          <p:cNvPr id="5" name="Picture 4" descr="http://hooplaha.com/wp-content/uploads/2013/05/Work-Distractions-Cartoon.jpg">
            <a:hlinkClick r:id="rId4"/>
          </p:cNvPr>
          <p:cNvPicPr/>
          <p:nvPr/>
        </p:nvPicPr>
        <p:blipFill rotWithShape="1">
          <a:blip r:embed="rId5" cstate="print">
            <a:extLst>
              <a:ext uri="{28A0092B-C50C-407E-A947-70E740481C1C}">
                <a14:useLocalDpi xmlns:a14="http://schemas.microsoft.com/office/drawing/2010/main" val="0"/>
              </a:ext>
            </a:extLst>
          </a:blip>
          <a:srcRect l="2360" t="1964" r="2192" b="1785"/>
          <a:stretch/>
        </p:blipFill>
        <p:spPr bwMode="auto">
          <a:xfrm>
            <a:off x="7534141" y="2343955"/>
            <a:ext cx="3686535" cy="3745471"/>
          </a:xfrm>
          <a:prstGeom prst="rect">
            <a:avLst/>
          </a:prstGeom>
          <a:noFill/>
          <a:ln>
            <a:noFill/>
          </a:ln>
          <a:extLst>
            <a:ext uri="{53640926-AAD7-44d8-BBD7-CCE9431645EC}">
              <a14:shadowObscured xmlns:a14="http://schemas.microsoft.com/office/drawing/2010/main" xmlns=""/>
            </a:ext>
          </a:extLst>
        </p:spPr>
      </p:pic>
      <p:sp>
        <p:nvSpPr>
          <p:cNvPr id="2" name="Footer Placeholder 1"/>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416209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127" y="256841"/>
            <a:ext cx="10515600" cy="1415548"/>
          </a:xfrm>
        </p:spPr>
        <p:txBody>
          <a:bodyPr>
            <a:normAutofit/>
          </a:bodyPr>
          <a:lstStyle/>
          <a:p>
            <a:r>
              <a:rPr lang="en-US" sz="5400" b="1" dirty="0" smtClean="0"/>
              <a:t>Creating SMART Goals</a:t>
            </a:r>
            <a:endParaRPr lang="en-US" sz="5400" b="1" dirty="0"/>
          </a:p>
        </p:txBody>
      </p:sp>
      <p:sp>
        <p:nvSpPr>
          <p:cNvPr id="3" name="Content Placeholder 2"/>
          <p:cNvSpPr>
            <a:spLocks noGrp="1"/>
          </p:cNvSpPr>
          <p:nvPr>
            <p:ph idx="1"/>
          </p:nvPr>
        </p:nvSpPr>
        <p:spPr>
          <a:xfrm>
            <a:off x="577517" y="1757483"/>
            <a:ext cx="6821905" cy="4739569"/>
          </a:xfrm>
        </p:spPr>
        <p:txBody>
          <a:bodyPr>
            <a:normAutofit/>
          </a:bodyPr>
          <a:lstStyle/>
          <a:p>
            <a:r>
              <a:rPr lang="en-US" sz="3600" dirty="0" smtClean="0"/>
              <a:t>Smart goals are goals which must be </a:t>
            </a:r>
          </a:p>
          <a:p>
            <a:pPr lvl="1"/>
            <a:r>
              <a:rPr lang="en-US" sz="3200" dirty="0" smtClean="0"/>
              <a:t>Specific </a:t>
            </a:r>
          </a:p>
          <a:p>
            <a:pPr lvl="1"/>
            <a:r>
              <a:rPr lang="en-US" sz="3200" dirty="0" smtClean="0"/>
              <a:t>Measureable</a:t>
            </a:r>
          </a:p>
          <a:p>
            <a:pPr lvl="1"/>
            <a:r>
              <a:rPr lang="en-US" sz="3200" dirty="0" smtClean="0"/>
              <a:t>Attainable</a:t>
            </a:r>
          </a:p>
          <a:p>
            <a:pPr lvl="1"/>
            <a:r>
              <a:rPr lang="en-US" sz="3200" dirty="0" smtClean="0"/>
              <a:t>Relevant</a:t>
            </a:r>
          </a:p>
          <a:p>
            <a:pPr lvl="1"/>
            <a:r>
              <a:rPr lang="en-US" sz="3200" dirty="0" smtClean="0"/>
              <a:t>Time Bound  </a:t>
            </a:r>
          </a:p>
        </p:txBody>
      </p:sp>
      <p:pic>
        <p:nvPicPr>
          <p:cNvPr id="4" name="Picture 3"/>
          <p:cNvPicPr>
            <a:picLocks noChangeAspect="1"/>
          </p:cNvPicPr>
          <p:nvPr/>
        </p:nvPicPr>
        <p:blipFill>
          <a:blip r:embed="rId3" cstate="print"/>
          <a:stretch>
            <a:fillRect/>
          </a:stretch>
        </p:blipFill>
        <p:spPr>
          <a:xfrm>
            <a:off x="7399422" y="341936"/>
            <a:ext cx="4538161" cy="6155119"/>
          </a:xfrm>
          <a:prstGeom prst="rect">
            <a:avLst/>
          </a:prstGeom>
        </p:spPr>
      </p:pic>
      <p:sp>
        <p:nvSpPr>
          <p:cNvPr id="5" name="Footer Placeholder 4"/>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428556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85" y="358861"/>
            <a:ext cx="10250905" cy="1598728"/>
          </a:xfrm>
        </p:spPr>
        <p:txBody>
          <a:bodyPr>
            <a:normAutofit/>
          </a:bodyPr>
          <a:lstStyle/>
          <a:p>
            <a:r>
              <a:rPr lang="en-US" sz="8000" b="1" dirty="0" smtClean="0"/>
              <a:t>S</a:t>
            </a:r>
            <a:r>
              <a:rPr lang="en-US" sz="5400" b="1" dirty="0" smtClean="0"/>
              <a:t>MART - </a:t>
            </a:r>
            <a:r>
              <a:rPr lang="en-US" sz="8000" b="1" dirty="0"/>
              <a:t>S</a:t>
            </a:r>
            <a:r>
              <a:rPr lang="en-US" sz="5400" b="1" dirty="0"/>
              <a:t>pecific </a:t>
            </a:r>
            <a:r>
              <a:rPr lang="en-US" sz="5400" b="1" dirty="0" smtClean="0"/>
              <a:t>Goals</a:t>
            </a:r>
            <a:endParaRPr lang="en-US" sz="5400" b="1" dirty="0"/>
          </a:p>
        </p:txBody>
      </p:sp>
      <p:sp>
        <p:nvSpPr>
          <p:cNvPr id="3" name="Content Placeholder 2"/>
          <p:cNvSpPr>
            <a:spLocks noGrp="1"/>
          </p:cNvSpPr>
          <p:nvPr>
            <p:ph idx="1"/>
          </p:nvPr>
        </p:nvSpPr>
        <p:spPr>
          <a:xfrm>
            <a:off x="565485" y="1816770"/>
            <a:ext cx="10816391" cy="4790092"/>
          </a:xfrm>
        </p:spPr>
        <p:txBody>
          <a:bodyPr>
            <a:normAutofit/>
          </a:bodyPr>
          <a:lstStyle/>
          <a:p>
            <a:pPr marL="0" indent="0">
              <a:buNone/>
            </a:pPr>
            <a:r>
              <a:rPr lang="en-US" sz="4000" dirty="0" smtClean="0"/>
              <a:t>Specific goals clearly state the exact action to accomplish.</a:t>
            </a:r>
          </a:p>
          <a:p>
            <a:pPr lvl="1"/>
            <a:r>
              <a:rPr lang="en-US" sz="3400" dirty="0" smtClean="0"/>
              <a:t>Goals that are too general/not specific enough:</a:t>
            </a:r>
          </a:p>
          <a:p>
            <a:pPr lvl="2"/>
            <a:r>
              <a:rPr lang="en-US" sz="2800" dirty="0" smtClean="0"/>
              <a:t>“Save money for retirement”</a:t>
            </a:r>
          </a:p>
          <a:p>
            <a:pPr lvl="2"/>
            <a:r>
              <a:rPr lang="en-US" sz="2800" dirty="0" smtClean="0"/>
              <a:t>“Get a college degree”</a:t>
            </a:r>
          </a:p>
          <a:p>
            <a:pPr lvl="2">
              <a:buNone/>
            </a:pPr>
            <a:endParaRPr lang="en-US" sz="900" dirty="0" smtClean="0"/>
          </a:p>
          <a:p>
            <a:pPr lvl="1"/>
            <a:r>
              <a:rPr lang="en-US" sz="3400" dirty="0" smtClean="0"/>
              <a:t>Goals that are more specific:</a:t>
            </a:r>
          </a:p>
          <a:p>
            <a:pPr lvl="2"/>
            <a:r>
              <a:rPr lang="en-US" sz="2800" dirty="0" smtClean="0"/>
              <a:t>“Invest five percent of paycheck into 401K retirement account.”</a:t>
            </a:r>
          </a:p>
          <a:p>
            <a:pPr lvl="2"/>
            <a:r>
              <a:rPr lang="en-US" sz="2800" dirty="0" smtClean="0"/>
              <a:t>“Get a college degree in Finance”</a:t>
            </a:r>
          </a:p>
          <a:p>
            <a:pPr lvl="0">
              <a:buNone/>
            </a:pPr>
            <a:endParaRPr lang="en-US" sz="3600" dirty="0" smtClean="0">
              <a:solidFill>
                <a:prstClr val="black"/>
              </a:solidFill>
            </a:endParaRPr>
          </a:p>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667942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S</a:t>
            </a:r>
            <a:r>
              <a:rPr lang="en-US" sz="8900" b="1" dirty="0" smtClean="0"/>
              <a:t>M</a:t>
            </a:r>
            <a:r>
              <a:rPr lang="en-US" sz="6000" b="1" dirty="0" smtClean="0"/>
              <a:t>ART - </a:t>
            </a:r>
            <a:r>
              <a:rPr lang="en-US" sz="8900" b="1" dirty="0" smtClean="0"/>
              <a:t>M</a:t>
            </a:r>
            <a:r>
              <a:rPr lang="en-US" sz="6000" b="1" dirty="0" smtClean="0"/>
              <a:t>easurable Goals</a:t>
            </a:r>
            <a:endParaRPr lang="en-US" sz="6000" b="1" dirty="0"/>
          </a:p>
        </p:txBody>
      </p:sp>
      <p:sp>
        <p:nvSpPr>
          <p:cNvPr id="3" name="Content Placeholder 2"/>
          <p:cNvSpPr>
            <a:spLocks noGrp="1"/>
          </p:cNvSpPr>
          <p:nvPr>
            <p:ph idx="1"/>
          </p:nvPr>
        </p:nvSpPr>
        <p:spPr>
          <a:xfrm>
            <a:off x="437881" y="1935480"/>
            <a:ext cx="11410681" cy="4922520"/>
          </a:xfrm>
        </p:spPr>
        <p:txBody>
          <a:bodyPr>
            <a:normAutofit fontScale="92500"/>
          </a:bodyPr>
          <a:lstStyle/>
          <a:p>
            <a:pPr marL="0" indent="0">
              <a:buNone/>
            </a:pPr>
            <a:r>
              <a:rPr lang="en-US" sz="4300" dirty="0" smtClean="0">
                <a:solidFill>
                  <a:prstClr val="black"/>
                </a:solidFill>
              </a:rPr>
              <a:t>Measureable Goals use numbers and benchmarks to measure your progress towards a goal. </a:t>
            </a:r>
          </a:p>
          <a:p>
            <a:pPr lvl="1"/>
            <a:r>
              <a:rPr lang="en-US" sz="3700" dirty="0" smtClean="0"/>
              <a:t>Goals that are not measurable include:</a:t>
            </a:r>
          </a:p>
          <a:p>
            <a:pPr lvl="2"/>
            <a:r>
              <a:rPr lang="en-US" sz="3000" dirty="0" smtClean="0"/>
              <a:t>“Save money for a car”</a:t>
            </a:r>
          </a:p>
          <a:p>
            <a:pPr lvl="2"/>
            <a:r>
              <a:rPr lang="en-US" sz="3000" dirty="0" smtClean="0"/>
              <a:t>“Lose weight”</a:t>
            </a:r>
          </a:p>
          <a:p>
            <a:pPr lvl="2"/>
            <a:endParaRPr lang="en-US" sz="900" dirty="0" smtClean="0"/>
          </a:p>
          <a:p>
            <a:pPr lvl="1"/>
            <a:r>
              <a:rPr lang="en-US" sz="3700" dirty="0" smtClean="0"/>
              <a:t>Goals that are measurable:</a:t>
            </a:r>
          </a:p>
          <a:p>
            <a:pPr lvl="2"/>
            <a:r>
              <a:rPr lang="en-US" sz="3000" dirty="0" smtClean="0"/>
              <a:t>“Save $20,000 for a car”</a:t>
            </a:r>
          </a:p>
          <a:p>
            <a:pPr lvl="2"/>
            <a:r>
              <a:rPr lang="en-US" sz="3000" dirty="0" smtClean="0"/>
              <a:t>“Lose 20 pounds”</a:t>
            </a:r>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704088"/>
            <a:ext cx="11170276" cy="1231392"/>
          </a:xfrm>
        </p:spPr>
        <p:txBody>
          <a:bodyPr>
            <a:normAutofit fontScale="90000"/>
          </a:bodyPr>
          <a:lstStyle/>
          <a:p>
            <a:r>
              <a:rPr lang="en-US" sz="6000" b="1" dirty="0" smtClean="0"/>
              <a:t>SM</a:t>
            </a:r>
            <a:r>
              <a:rPr lang="en-US" sz="8900" b="1" dirty="0" smtClean="0"/>
              <a:t>A</a:t>
            </a:r>
            <a:r>
              <a:rPr lang="en-US" sz="6000" b="1" dirty="0" smtClean="0"/>
              <a:t>RT - </a:t>
            </a:r>
            <a:r>
              <a:rPr lang="en-US" sz="8900" b="1" dirty="0" smtClean="0"/>
              <a:t>A</a:t>
            </a:r>
            <a:r>
              <a:rPr lang="en-US" sz="6000" b="1" dirty="0" smtClean="0"/>
              <a:t>ttainable Goals </a:t>
            </a:r>
            <a:endParaRPr lang="en-US" sz="6000" b="1" dirty="0"/>
          </a:p>
        </p:txBody>
      </p:sp>
      <p:sp>
        <p:nvSpPr>
          <p:cNvPr id="3" name="Content Placeholder 2"/>
          <p:cNvSpPr>
            <a:spLocks noGrp="1"/>
          </p:cNvSpPr>
          <p:nvPr>
            <p:ph idx="1"/>
          </p:nvPr>
        </p:nvSpPr>
        <p:spPr/>
        <p:txBody>
          <a:bodyPr>
            <a:normAutofit lnSpcReduction="10000"/>
          </a:bodyPr>
          <a:lstStyle/>
          <a:p>
            <a:pPr marL="0" indent="0">
              <a:buNone/>
            </a:pPr>
            <a:r>
              <a:rPr lang="en-US" sz="4000" dirty="0" smtClean="0"/>
              <a:t>Attainable goals have a reasonable chance of success under current situations.  </a:t>
            </a:r>
          </a:p>
          <a:p>
            <a:pPr lvl="1"/>
            <a:r>
              <a:rPr lang="en-US" sz="3400" dirty="0" smtClean="0"/>
              <a:t>Goals that are not reasonably attainable include:</a:t>
            </a:r>
          </a:p>
          <a:p>
            <a:pPr lvl="2"/>
            <a:r>
              <a:rPr lang="en-US" sz="2800" dirty="0" smtClean="0"/>
              <a:t>“Win $200 million in the Powerball Lottery”</a:t>
            </a:r>
          </a:p>
          <a:p>
            <a:pPr lvl="2"/>
            <a:r>
              <a:rPr lang="en-US" sz="2800" dirty="0" smtClean="0"/>
              <a:t>“Vacation on Mars”</a:t>
            </a:r>
          </a:p>
          <a:p>
            <a:pPr marL="667512" lvl="2" indent="0">
              <a:buNone/>
            </a:pPr>
            <a:endParaRPr lang="en-US" sz="800" dirty="0" smtClean="0"/>
          </a:p>
          <a:p>
            <a:pPr lvl="1"/>
            <a:r>
              <a:rPr lang="en-US" sz="3400" dirty="0" smtClean="0"/>
              <a:t>Goals that are attainable:</a:t>
            </a:r>
          </a:p>
          <a:p>
            <a:pPr lvl="2"/>
            <a:r>
              <a:rPr lang="en-US" sz="2800" dirty="0" smtClean="0"/>
              <a:t>“Buy a 2015 Ford F-150 Truck”</a:t>
            </a:r>
          </a:p>
          <a:p>
            <a:pPr lvl="2"/>
            <a:r>
              <a:rPr lang="en-US" sz="2800" dirty="0" smtClean="0"/>
              <a:t>“Vacation in Hawaii”</a:t>
            </a:r>
          </a:p>
          <a:p>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SMA</a:t>
            </a:r>
            <a:r>
              <a:rPr lang="en-US" sz="8900" b="1" dirty="0" smtClean="0"/>
              <a:t>R</a:t>
            </a:r>
            <a:r>
              <a:rPr lang="en-US" sz="6000" b="1" dirty="0" smtClean="0"/>
              <a:t>T - </a:t>
            </a:r>
            <a:r>
              <a:rPr lang="en-US" sz="8900" b="1" dirty="0" smtClean="0"/>
              <a:t>R</a:t>
            </a:r>
            <a:r>
              <a:rPr lang="en-US" sz="6000" b="1" dirty="0" smtClean="0"/>
              <a:t>elevant Goals </a:t>
            </a:r>
            <a:endParaRPr lang="en-US" sz="6000" b="1" dirty="0"/>
          </a:p>
        </p:txBody>
      </p:sp>
      <p:sp>
        <p:nvSpPr>
          <p:cNvPr id="3" name="Content Placeholder 2"/>
          <p:cNvSpPr>
            <a:spLocks noGrp="1"/>
          </p:cNvSpPr>
          <p:nvPr>
            <p:ph idx="1"/>
          </p:nvPr>
        </p:nvSpPr>
        <p:spPr>
          <a:xfrm>
            <a:off x="609600" y="1876926"/>
            <a:ext cx="11582400" cy="4981073"/>
          </a:xfrm>
        </p:spPr>
        <p:txBody>
          <a:bodyPr>
            <a:normAutofit fontScale="92500"/>
          </a:bodyPr>
          <a:lstStyle/>
          <a:p>
            <a:pPr marL="0" lvl="0" indent="0">
              <a:buNone/>
            </a:pPr>
            <a:r>
              <a:rPr lang="en-US" sz="4000" dirty="0"/>
              <a:t>Relevant goals are goals which are appropriate for your certain </a:t>
            </a:r>
            <a:r>
              <a:rPr lang="en-US" sz="4000" dirty="0" smtClean="0"/>
              <a:t>situation</a:t>
            </a:r>
            <a:r>
              <a:rPr lang="en-US" sz="4300" dirty="0" smtClean="0">
                <a:solidFill>
                  <a:prstClr val="black"/>
                </a:solidFill>
              </a:rPr>
              <a:t>.</a:t>
            </a:r>
          </a:p>
          <a:p>
            <a:pPr lvl="1"/>
            <a:r>
              <a:rPr lang="en-US" sz="3700" dirty="0" smtClean="0"/>
              <a:t>Goals that are not relevant include:</a:t>
            </a:r>
          </a:p>
          <a:p>
            <a:pPr lvl="2"/>
            <a:r>
              <a:rPr lang="en-US" sz="2800" dirty="0"/>
              <a:t>A work goal of “Beating a high score on a video game.”</a:t>
            </a:r>
            <a:endParaRPr lang="en-US" sz="2800" dirty="0" smtClean="0"/>
          </a:p>
          <a:p>
            <a:pPr lvl="2"/>
            <a:r>
              <a:rPr lang="en-US" sz="2800" dirty="0"/>
              <a:t>A parent’s goal of “Contributing 5% of gross income to their child’s retirement fund.”</a:t>
            </a:r>
            <a:endParaRPr lang="en-US" sz="3000" dirty="0" smtClean="0"/>
          </a:p>
          <a:p>
            <a:endParaRPr lang="en-US" sz="900" dirty="0" smtClean="0"/>
          </a:p>
          <a:p>
            <a:pPr lvl="1"/>
            <a:r>
              <a:rPr lang="en-US" sz="3700" dirty="0" smtClean="0"/>
              <a:t>Goals that are relevant:</a:t>
            </a:r>
          </a:p>
          <a:p>
            <a:pPr lvl="2"/>
            <a:r>
              <a:rPr lang="en-US" sz="2800" dirty="0"/>
              <a:t>Having a work goals of “Increasing productivity by 10%.”</a:t>
            </a:r>
            <a:endParaRPr lang="en-US" sz="3000" dirty="0" smtClean="0"/>
          </a:p>
          <a:p>
            <a:pPr lvl="2"/>
            <a:r>
              <a:rPr lang="en-US" sz="2800" dirty="0"/>
              <a:t>A parent’s goal of “Contributing 5% of gross income to college savings.”</a:t>
            </a:r>
            <a:endParaRPr lang="en-US" sz="3000" dirty="0" smtClean="0">
              <a:solidFill>
                <a:prstClr val="black"/>
              </a:solidFill>
            </a:endParaRPr>
          </a:p>
          <a:p>
            <a:pPr marL="0" lvl="0" indent="0">
              <a:buNone/>
            </a:pPr>
            <a:endParaRPr lang="en-US" sz="3000" dirty="0" smtClean="0">
              <a:solidFill>
                <a:prstClr val="black"/>
              </a:solidFill>
            </a:endParaRPr>
          </a:p>
          <a:p>
            <a:pPr marL="0" lvl="0" indent="0">
              <a:buNone/>
            </a:pPr>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730070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5" y="553792"/>
            <a:ext cx="11402095" cy="1184856"/>
          </a:xfrm>
        </p:spPr>
        <p:txBody>
          <a:bodyPr>
            <a:normAutofit fontScale="90000"/>
          </a:bodyPr>
          <a:lstStyle/>
          <a:p>
            <a:r>
              <a:rPr lang="en-US" sz="6000" b="1" dirty="0" smtClean="0"/>
              <a:t>SMAR</a:t>
            </a:r>
            <a:r>
              <a:rPr lang="en-US" sz="8900" b="1" dirty="0" smtClean="0"/>
              <a:t>T</a:t>
            </a:r>
            <a:r>
              <a:rPr lang="en-US" dirty="0" smtClean="0"/>
              <a:t> </a:t>
            </a:r>
            <a:r>
              <a:rPr lang="en-US" sz="6000" b="1" dirty="0" smtClean="0"/>
              <a:t>– </a:t>
            </a:r>
            <a:r>
              <a:rPr lang="en-US" sz="8900" b="1" dirty="0" smtClean="0"/>
              <a:t>T</a:t>
            </a:r>
            <a:r>
              <a:rPr lang="en-US" sz="6000" b="1" dirty="0" smtClean="0"/>
              <a:t>ime Bound Goals </a:t>
            </a:r>
            <a:endParaRPr lang="en-US" sz="6000" b="1" dirty="0"/>
          </a:p>
        </p:txBody>
      </p:sp>
      <p:sp>
        <p:nvSpPr>
          <p:cNvPr id="3" name="Content Placeholder 2"/>
          <p:cNvSpPr>
            <a:spLocks noGrp="1"/>
          </p:cNvSpPr>
          <p:nvPr>
            <p:ph idx="1"/>
          </p:nvPr>
        </p:nvSpPr>
        <p:spPr>
          <a:xfrm>
            <a:off x="180304" y="1738648"/>
            <a:ext cx="12011695" cy="5119352"/>
          </a:xfrm>
        </p:spPr>
        <p:txBody>
          <a:bodyPr>
            <a:normAutofit fontScale="77500" lnSpcReduction="20000"/>
          </a:bodyPr>
          <a:lstStyle/>
          <a:p>
            <a:pPr marL="0" indent="0">
              <a:buNone/>
            </a:pPr>
            <a:r>
              <a:rPr lang="en-US" sz="5200" dirty="0" smtClean="0"/>
              <a:t>Time bound goals have a time period or date for the goals to be achieved. Time constraints on goals force action within a certain time period and allow for effective time budgeting. </a:t>
            </a:r>
          </a:p>
          <a:p>
            <a:pPr lvl="1"/>
            <a:r>
              <a:rPr lang="en-US" sz="4400" dirty="0" smtClean="0"/>
              <a:t>Goals that are not time bound include:</a:t>
            </a:r>
          </a:p>
          <a:p>
            <a:pPr lvl="2"/>
            <a:r>
              <a:rPr lang="en-US" sz="3600" dirty="0" smtClean="0"/>
              <a:t>“I plan to retire someday.”</a:t>
            </a:r>
          </a:p>
          <a:p>
            <a:pPr lvl="2"/>
            <a:r>
              <a:rPr lang="en-US" sz="3600" dirty="0" smtClean="0"/>
              <a:t>“I plan to obtain my bachelors degree.”</a:t>
            </a:r>
          </a:p>
          <a:p>
            <a:pPr lvl="2"/>
            <a:endParaRPr lang="en-US" sz="500" dirty="0" smtClean="0"/>
          </a:p>
          <a:p>
            <a:pPr lvl="1"/>
            <a:r>
              <a:rPr lang="en-US" sz="4400" dirty="0" smtClean="0"/>
              <a:t>Goals that time bound:</a:t>
            </a:r>
          </a:p>
          <a:p>
            <a:pPr lvl="2"/>
            <a:r>
              <a:rPr lang="en-US" sz="3600" dirty="0" smtClean="0"/>
              <a:t>“I plan to retire before I turn age 62.”</a:t>
            </a:r>
          </a:p>
          <a:p>
            <a:pPr lvl="2"/>
            <a:r>
              <a:rPr lang="en-US" sz="3600" dirty="0" smtClean="0"/>
              <a:t>“I plan to graduate with a bachelors degree in finance before May, 2019.”</a:t>
            </a:r>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Were your goals SMART goals?</a:t>
            </a:r>
            <a:endParaRPr lang="en-US" sz="5400" b="1" dirty="0"/>
          </a:p>
        </p:txBody>
      </p:sp>
      <p:sp>
        <p:nvSpPr>
          <p:cNvPr id="3" name="Content Placeholder 2"/>
          <p:cNvSpPr>
            <a:spLocks noGrp="1"/>
          </p:cNvSpPr>
          <p:nvPr>
            <p:ph idx="1"/>
          </p:nvPr>
        </p:nvSpPr>
        <p:spPr/>
        <p:txBody>
          <a:bodyPr>
            <a:normAutofit/>
          </a:bodyPr>
          <a:lstStyle/>
          <a:p>
            <a:r>
              <a:rPr lang="en-US" sz="3600" dirty="0" smtClean="0"/>
              <a:t>Go back to the goals you made in Module 1.  </a:t>
            </a:r>
            <a:r>
              <a:rPr lang="en-US" sz="3600" dirty="0" smtClean="0">
                <a:hlinkClick r:id="rId2" action="ppaction://hlinkfile"/>
              </a:rPr>
              <a:t>INITIAL GOALS</a:t>
            </a:r>
            <a:endParaRPr lang="en-US" sz="3600" dirty="0" smtClean="0"/>
          </a:p>
          <a:p>
            <a:endParaRPr lang="en-US" sz="3600" dirty="0"/>
          </a:p>
          <a:p>
            <a:r>
              <a:rPr lang="en-US" sz="3600" dirty="0" smtClean="0"/>
              <a:t>Were these initial goals clear enough to really let you accomplish them?</a:t>
            </a:r>
            <a:endParaRPr lang="en-US" sz="3600"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31356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a:t>
            </a:r>
            <a:r>
              <a:rPr lang="en-US" sz="5400" b="1" dirty="0"/>
              <a:t>2</a:t>
            </a:r>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7553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Learning Objectives</a:t>
            </a:r>
            <a:endParaRPr lang="en-US" sz="5400" b="1" dirty="0"/>
          </a:p>
        </p:txBody>
      </p:sp>
      <p:sp>
        <p:nvSpPr>
          <p:cNvPr id="3" name="Content Placeholder 2"/>
          <p:cNvSpPr>
            <a:spLocks noGrp="1"/>
          </p:cNvSpPr>
          <p:nvPr>
            <p:ph idx="1"/>
          </p:nvPr>
        </p:nvSpPr>
        <p:spPr>
          <a:xfrm>
            <a:off x="167425" y="1854199"/>
            <a:ext cx="11186375" cy="4322763"/>
          </a:xfrm>
        </p:spPr>
        <p:txBody>
          <a:bodyPr>
            <a:normAutofit/>
          </a:bodyPr>
          <a:lstStyle/>
          <a:p>
            <a:pPr lvl="1"/>
            <a:r>
              <a:rPr lang="en-US" sz="3600" b="1" dirty="0" smtClean="0"/>
              <a:t>The importance of goal creation</a:t>
            </a:r>
          </a:p>
          <a:p>
            <a:pPr lvl="1"/>
            <a:r>
              <a:rPr lang="en-US" sz="3600" b="1" dirty="0" smtClean="0"/>
              <a:t>Goal setting strategies</a:t>
            </a:r>
          </a:p>
          <a:p>
            <a:pPr lvl="1"/>
            <a:r>
              <a:rPr lang="en-US" sz="3600" b="1" dirty="0" smtClean="0"/>
              <a:t>Know how to create SMART Goals</a:t>
            </a:r>
          </a:p>
          <a:p>
            <a:pPr lvl="1"/>
            <a:r>
              <a:rPr lang="en-US" sz="3600" b="1" dirty="0" smtClean="0"/>
              <a:t>How to prioritize goals</a:t>
            </a:r>
            <a:endParaRPr lang="en-US" sz="3600" dirty="0" smtClean="0"/>
          </a:p>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023461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5" y="365127"/>
            <a:ext cx="10848475" cy="1325563"/>
          </a:xfrm>
        </p:spPr>
        <p:txBody>
          <a:bodyPr>
            <a:normAutofit/>
          </a:bodyPr>
          <a:lstStyle/>
          <a:p>
            <a:r>
              <a:rPr lang="en-US" sz="5400" b="1" dirty="0" smtClean="0"/>
              <a:t>Goal Time Frames</a:t>
            </a:r>
            <a:endParaRPr lang="en-US" sz="5400" b="1" dirty="0"/>
          </a:p>
        </p:txBody>
      </p:sp>
      <p:sp>
        <p:nvSpPr>
          <p:cNvPr id="3" name="Content Placeholder 2"/>
          <p:cNvSpPr>
            <a:spLocks noGrp="1"/>
          </p:cNvSpPr>
          <p:nvPr>
            <p:ph idx="1"/>
          </p:nvPr>
        </p:nvSpPr>
        <p:spPr>
          <a:xfrm>
            <a:off x="505325" y="1542196"/>
            <a:ext cx="10848475" cy="5315803"/>
          </a:xfrm>
        </p:spPr>
        <p:txBody>
          <a:bodyPr>
            <a:normAutofit fontScale="92500" lnSpcReduction="20000"/>
          </a:bodyPr>
          <a:lstStyle/>
          <a:p>
            <a:r>
              <a:rPr lang="en-US" sz="3500" dirty="0" smtClean="0"/>
              <a:t>Immediate goals – Achieve within one year.</a:t>
            </a:r>
          </a:p>
          <a:p>
            <a:pPr lvl="1"/>
            <a:r>
              <a:rPr lang="en-US" sz="3200" dirty="0" smtClean="0"/>
              <a:t>Example:  find a part time job</a:t>
            </a:r>
          </a:p>
          <a:p>
            <a:r>
              <a:rPr lang="en-US" sz="3500" dirty="0" smtClean="0"/>
              <a:t>Short term goals – Achieve in one to five years. </a:t>
            </a:r>
          </a:p>
          <a:p>
            <a:pPr lvl="1"/>
            <a:r>
              <a:rPr lang="en-US" sz="3200" dirty="0" smtClean="0"/>
              <a:t>Example:  obtain bachelors degree in finance</a:t>
            </a:r>
          </a:p>
          <a:p>
            <a:pPr lvl="1"/>
            <a:r>
              <a:rPr lang="en-US" sz="3200" dirty="0">
                <a:hlinkClick r:id="rId3"/>
              </a:rPr>
              <a:t>Reading </a:t>
            </a:r>
            <a:r>
              <a:rPr lang="en-US" sz="3200" dirty="0" smtClean="0">
                <a:hlinkClick r:id="rId3"/>
              </a:rPr>
              <a:t>Assignment</a:t>
            </a:r>
            <a:endParaRPr lang="en-US" sz="3200" dirty="0" smtClean="0"/>
          </a:p>
          <a:p>
            <a:r>
              <a:rPr lang="en-US" sz="3500" dirty="0" smtClean="0"/>
              <a:t>Intermediate term goals – Achieve in five to 15 years.</a:t>
            </a:r>
          </a:p>
          <a:p>
            <a:pPr lvl="1"/>
            <a:r>
              <a:rPr lang="en-US" sz="3200" dirty="0" smtClean="0"/>
              <a:t>Example:  buy a home</a:t>
            </a:r>
          </a:p>
          <a:p>
            <a:r>
              <a:rPr lang="en-US" sz="3500" dirty="0" smtClean="0"/>
              <a:t>Long term goals – Achieve in 15 to 30 years.</a:t>
            </a:r>
          </a:p>
          <a:p>
            <a:pPr lvl="1"/>
            <a:r>
              <a:rPr lang="en-US" sz="3200" dirty="0" smtClean="0"/>
              <a:t>Example:  save enough to retire at set age</a:t>
            </a:r>
          </a:p>
          <a:p>
            <a:r>
              <a:rPr lang="en-US" sz="3500" dirty="0" smtClean="0"/>
              <a:t>Far reaching goals – Achieve before death</a:t>
            </a:r>
          </a:p>
          <a:p>
            <a:pPr lvl="1"/>
            <a:r>
              <a:rPr lang="en-US" sz="3200" dirty="0" smtClean="0"/>
              <a:t>Example:  Leave an estate worth $5 million for children</a:t>
            </a:r>
          </a:p>
          <a:p>
            <a:pPr marL="0" indent="0">
              <a:buNone/>
            </a:pPr>
            <a:endParaRPr lang="en-US" dirty="0" smtClean="0"/>
          </a:p>
          <a:p>
            <a:endParaRPr lang="en-US" dirty="0"/>
          </a:p>
        </p:txBody>
      </p:sp>
      <p:pic>
        <p:nvPicPr>
          <p:cNvPr id="4" name="Picture 3"/>
          <p:cNvPicPr>
            <a:picLocks noChangeAspect="1"/>
          </p:cNvPicPr>
          <p:nvPr/>
        </p:nvPicPr>
        <p:blipFill>
          <a:blip r:embed="rId4" cstate="print"/>
          <a:stretch>
            <a:fillRect/>
          </a:stretch>
        </p:blipFill>
        <p:spPr>
          <a:xfrm>
            <a:off x="9414456" y="887199"/>
            <a:ext cx="1776310" cy="2675165"/>
          </a:xfrm>
          <a:prstGeom prst="rect">
            <a:avLst/>
          </a:prstGeom>
        </p:spPr>
      </p:pic>
      <p:sp>
        <p:nvSpPr>
          <p:cNvPr id="5" name="Footer Placeholder 4"/>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957075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Prioritizing Your Goals</a:t>
            </a:r>
          </a:p>
        </p:txBody>
      </p:sp>
      <p:sp>
        <p:nvSpPr>
          <p:cNvPr id="3" name="Content Placeholder 2"/>
          <p:cNvSpPr>
            <a:spLocks noGrp="1"/>
          </p:cNvSpPr>
          <p:nvPr>
            <p:ph idx="1"/>
          </p:nvPr>
        </p:nvSpPr>
        <p:spPr/>
        <p:txBody>
          <a:bodyPr/>
          <a:lstStyle/>
          <a:p>
            <a:r>
              <a:rPr lang="en-US" sz="3200" dirty="0"/>
              <a:t>Some goals may be more important than others or due to their time constraints may need to be finished before others. Therefore it is important to prioritize your goals. </a:t>
            </a:r>
          </a:p>
          <a:p>
            <a:pPr lvl="1"/>
            <a:endParaRPr lang="en-US" sz="3200" dirty="0"/>
          </a:p>
          <a:p>
            <a:r>
              <a:rPr lang="en-US" sz="3200" dirty="0"/>
              <a:t>Ex.  Paying off credit card debt should generally be high priority, while saving for a vacation would often have less priority.</a:t>
            </a:r>
          </a:p>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80377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Assignment: Polish your personal goals.</a:t>
            </a:r>
            <a:endParaRPr lang="en-US" sz="5400" b="1" dirty="0"/>
          </a:p>
        </p:txBody>
      </p:sp>
      <p:sp>
        <p:nvSpPr>
          <p:cNvPr id="3" name="Content Placeholder 2"/>
          <p:cNvSpPr>
            <a:spLocks noGrp="1"/>
          </p:cNvSpPr>
          <p:nvPr>
            <p:ph idx="1"/>
          </p:nvPr>
        </p:nvSpPr>
        <p:spPr>
          <a:xfrm>
            <a:off x="609600" y="2073498"/>
            <a:ext cx="10972800" cy="4251101"/>
          </a:xfrm>
        </p:spPr>
        <p:txBody>
          <a:bodyPr>
            <a:normAutofit/>
          </a:bodyPr>
          <a:lstStyle/>
          <a:p>
            <a:pPr marL="0" indent="0">
              <a:buNone/>
            </a:pPr>
            <a:r>
              <a:rPr lang="en-US" sz="3600" dirty="0" smtClean="0"/>
              <a:t>Make </a:t>
            </a:r>
            <a:r>
              <a:rPr lang="en-US" sz="3600" dirty="0"/>
              <a:t>sure your goals from Lesson 1 are clear and concise SMART goals then assign them a priority as well as time frame.</a:t>
            </a:r>
          </a:p>
          <a:p>
            <a:pPr marL="0" indent="0">
              <a:buNone/>
            </a:pPr>
            <a:endParaRPr lang="en-US" sz="900" dirty="0"/>
          </a:p>
          <a:p>
            <a:pPr marL="0" indent="0">
              <a:buNone/>
            </a:pPr>
            <a:r>
              <a:rPr lang="en-US" sz="3600" dirty="0" smtClean="0"/>
              <a:t>Note: Your goals will require constant review and revision, your goals will likely not be the same even five years from now. </a:t>
            </a:r>
          </a:p>
          <a:p>
            <a:pPr marL="0" indent="0">
              <a:buNone/>
            </a:pPr>
            <a:endParaRPr lang="en-US" sz="800"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01285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3</a:t>
            </a:r>
            <a:endParaRPr lang="en-US" sz="5400" b="1" dirty="0"/>
          </a:p>
        </p:txBody>
      </p:sp>
      <p:sp>
        <p:nvSpPr>
          <p:cNvPr id="3" name="Footer Placeholder 2"/>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73454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38" y="-113330"/>
            <a:ext cx="11159790" cy="1428085"/>
          </a:xfrm>
        </p:spPr>
        <p:txBody>
          <a:bodyPr>
            <a:normAutofit/>
          </a:bodyPr>
          <a:lstStyle/>
          <a:p>
            <a:r>
              <a:rPr lang="en-US" sz="5400" b="1" dirty="0"/>
              <a:t>The Importance of Goal </a:t>
            </a:r>
            <a:r>
              <a:rPr lang="en-US" sz="5400" b="1" dirty="0" smtClean="0"/>
              <a:t>Setting</a:t>
            </a:r>
            <a:endParaRPr lang="en-GB" sz="5400" dirty="0"/>
          </a:p>
        </p:txBody>
      </p:sp>
      <p:sp>
        <p:nvSpPr>
          <p:cNvPr id="15" name="Content Placeholder 7"/>
          <p:cNvSpPr>
            <a:spLocks noGrp="1"/>
          </p:cNvSpPr>
          <p:nvPr>
            <p:ph sz="half" idx="1"/>
          </p:nvPr>
        </p:nvSpPr>
        <p:spPr>
          <a:xfrm>
            <a:off x="339738" y="1357321"/>
            <a:ext cx="5648938" cy="4956464"/>
          </a:xfrm>
        </p:spPr>
        <p:txBody>
          <a:bodyPr>
            <a:normAutofit fontScale="25000" lnSpcReduction="20000"/>
          </a:bodyPr>
          <a:lstStyle/>
          <a:p>
            <a:pPr marL="0" lvl="0" indent="0">
              <a:buNone/>
            </a:pPr>
            <a:r>
              <a:rPr lang="en-US" sz="11200" dirty="0" smtClean="0"/>
              <a:t>What </a:t>
            </a:r>
            <a:r>
              <a:rPr lang="en-US" sz="11200" dirty="0"/>
              <a:t>good is a roadmap if you don’t know where you want to go?</a:t>
            </a:r>
            <a:endParaRPr lang="en-GB" sz="11200" dirty="0"/>
          </a:p>
          <a:p>
            <a:pPr lvl="0"/>
            <a:r>
              <a:rPr lang="en-US" sz="11200" dirty="0"/>
              <a:t>You must know your current location, A, in order to get to your target destination, B. </a:t>
            </a:r>
            <a:endParaRPr lang="en-US" sz="11200" dirty="0" smtClean="0"/>
          </a:p>
          <a:p>
            <a:pPr lvl="0"/>
            <a:r>
              <a:rPr lang="en-US" sz="11200" dirty="0" smtClean="0"/>
              <a:t>Being busy ≠ being productive</a:t>
            </a:r>
            <a:endParaRPr lang="en-GB" sz="11200" dirty="0" smtClean="0"/>
          </a:p>
          <a:p>
            <a:pPr lvl="0"/>
            <a:r>
              <a:rPr lang="en-US" sz="11200" dirty="0" smtClean="0"/>
              <a:t>Always be asking yourself</a:t>
            </a:r>
            <a:r>
              <a:rPr lang="en-US" sz="11200" i="1" dirty="0" smtClean="0"/>
              <a:t>: does this move me closer or move me further from my goal?</a:t>
            </a:r>
          </a:p>
          <a:p>
            <a:endParaRPr lang="en-US" sz="4400" dirty="0" smtClean="0"/>
          </a:p>
          <a:p>
            <a:pPr>
              <a:buNone/>
            </a:pPr>
            <a:r>
              <a:rPr lang="en-US" sz="11200" dirty="0" smtClean="0"/>
              <a:t>“</a:t>
            </a:r>
            <a:r>
              <a:rPr lang="en-US" sz="11200" i="1" dirty="0" smtClean="0"/>
              <a:t>Discipline is the bridge between goals and accomplishment.”</a:t>
            </a:r>
          </a:p>
          <a:p>
            <a:pPr marL="0" indent="0">
              <a:buNone/>
            </a:pPr>
            <a:r>
              <a:rPr lang="en-US" sz="6400" i="1" dirty="0" smtClean="0"/>
              <a:t>     -Jim </a:t>
            </a:r>
            <a:r>
              <a:rPr lang="en-US" sz="6400" i="1" dirty="0" err="1" smtClean="0"/>
              <a:t>Rohn</a:t>
            </a:r>
            <a:r>
              <a:rPr lang="en-US" sz="6400" i="1" dirty="0" smtClean="0"/>
              <a:t> (entrepreneur, author and motivational speaker)</a:t>
            </a:r>
            <a:r>
              <a:rPr lang="en-US" sz="6400" i="1" dirty="0" smtClean="0">
                <a:solidFill>
                  <a:schemeClr val="bg1">
                    <a:lumMod val="95000"/>
                  </a:schemeClr>
                </a:solidFill>
              </a:rPr>
              <a:t> “</a:t>
            </a:r>
          </a:p>
          <a:p>
            <a:pPr marL="0" indent="0">
              <a:buNone/>
            </a:pPr>
            <a:endParaRPr lang="en-US" sz="5200" i="1" dirty="0" smtClean="0"/>
          </a:p>
          <a:p>
            <a:pPr marL="0" indent="0">
              <a:buNone/>
            </a:pPr>
            <a:r>
              <a:rPr lang="en-US" sz="5200" i="1" dirty="0" smtClean="0"/>
              <a:t>Reading Assignment: </a:t>
            </a:r>
            <a:r>
              <a:rPr lang="en-US" sz="5200" i="1" dirty="0">
                <a:hlinkClick r:id="rId3"/>
              </a:rPr>
              <a:t>Why You Should Be Writing Down Your Goals</a:t>
            </a:r>
            <a:endParaRPr lang="en-GB" sz="5200" i="1"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419" y="1637284"/>
            <a:ext cx="5282109" cy="4101402"/>
          </a:xfrm>
          <a:prstGeom prst="rect">
            <a:avLst/>
          </a:prstGeom>
          <a:ln w="228600" cap="sq" cmpd="thickThin">
            <a:solidFill>
              <a:srgbClr val="000000"/>
            </a:solidFill>
            <a:prstDash val="solid"/>
            <a:miter lim="800000"/>
          </a:ln>
          <a:effectLst>
            <a:innerShdw blurRad="76200">
              <a:srgbClr val="000000"/>
            </a:innerShdw>
          </a:effectLst>
        </p:spPr>
      </p:pic>
      <p:sp>
        <p:nvSpPr>
          <p:cNvPr id="3" name="Footer Placeholder 2"/>
          <p:cNvSpPr>
            <a:spLocks noGrp="1"/>
          </p:cNvSpPr>
          <p:nvPr>
            <p:ph type="ftr" sz="quarter" idx="11"/>
          </p:nvPr>
        </p:nvSpPr>
        <p:spPr/>
        <p:txBody>
          <a:bodyPr/>
          <a:lstStyle/>
          <a:p>
            <a:r>
              <a:rPr lang="en-US" dirty="0" smtClean="0"/>
              <a:t>Copyright  © </a:t>
            </a:r>
            <a:r>
              <a:rPr lang="en-US" dirty="0" err="1" smtClean="0"/>
              <a:t>eNestEgg</a:t>
            </a:r>
            <a:r>
              <a:rPr lang="en-US" dirty="0" smtClean="0"/>
              <a:t> Press, LLC.</a:t>
            </a:r>
            <a:endParaRPr lang="en-US" dirty="0"/>
          </a:p>
        </p:txBody>
      </p:sp>
    </p:spTree>
    <p:extLst>
      <p:ext uri="{BB962C8B-B14F-4D97-AF65-F5344CB8AC3E}">
        <p14:creationId xmlns:p14="http://schemas.microsoft.com/office/powerpoint/2010/main" val="4270467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383454"/>
            <a:ext cx="11221792" cy="1143000"/>
          </a:xfrm>
        </p:spPr>
        <p:txBody>
          <a:bodyPr>
            <a:normAutofit/>
          </a:bodyPr>
          <a:lstStyle/>
          <a:p>
            <a:r>
              <a:rPr lang="en-US" sz="5400" b="1" dirty="0" smtClean="0"/>
              <a:t>Everyone's goals are different</a:t>
            </a:r>
            <a:endParaRPr lang="en-US" sz="5400" b="1" dirty="0"/>
          </a:p>
        </p:txBody>
      </p:sp>
      <p:sp>
        <p:nvSpPr>
          <p:cNvPr id="3" name="Content Placeholder 2"/>
          <p:cNvSpPr>
            <a:spLocks noGrp="1"/>
          </p:cNvSpPr>
          <p:nvPr>
            <p:ph idx="1"/>
          </p:nvPr>
        </p:nvSpPr>
        <p:spPr>
          <a:xfrm>
            <a:off x="360608" y="1526454"/>
            <a:ext cx="10993192" cy="5194980"/>
          </a:xfrm>
        </p:spPr>
        <p:txBody>
          <a:bodyPr>
            <a:normAutofit lnSpcReduction="10000"/>
          </a:bodyPr>
          <a:lstStyle/>
          <a:p>
            <a:pPr marL="0" indent="0">
              <a:buNone/>
            </a:pPr>
            <a:r>
              <a:rPr lang="en-US" sz="2800" dirty="0" smtClean="0"/>
              <a:t>Everyone has their own unique goals depending on their situation including values, age, marital status, etc.</a:t>
            </a:r>
          </a:p>
          <a:p>
            <a:pPr marL="457200" lvl="1" indent="0"/>
            <a:r>
              <a:rPr lang="en-US" sz="2600" dirty="0" smtClean="0"/>
              <a:t>While the goal of a teenager may be to save for college, the goal of the grandparent may be to preserve their retirement money.</a:t>
            </a:r>
          </a:p>
          <a:p>
            <a:pPr marL="457200" lvl="1" indent="0"/>
            <a:r>
              <a:rPr lang="en-US" sz="2600" dirty="0" smtClean="0"/>
              <a:t>Maslow’s Hierarchy of Needs will impact goals (Lesson 1)</a:t>
            </a:r>
          </a:p>
          <a:p>
            <a:pPr marL="0" indent="0">
              <a:buNone/>
            </a:pPr>
            <a:r>
              <a:rPr lang="en-US" sz="2800" dirty="0" smtClean="0"/>
              <a:t>Every goal is a financial goal:</a:t>
            </a:r>
          </a:p>
          <a:p>
            <a:pPr lvl="1"/>
            <a:r>
              <a:rPr lang="en-US" dirty="0" smtClean="0"/>
              <a:t>Most goals involve money</a:t>
            </a:r>
          </a:p>
          <a:p>
            <a:pPr lvl="1"/>
            <a:r>
              <a:rPr lang="en-US" dirty="0" smtClean="0"/>
              <a:t>All goals take time that could be used earning money</a:t>
            </a:r>
          </a:p>
          <a:p>
            <a:pPr lvl="1"/>
            <a:r>
              <a:rPr lang="en-US" dirty="0" smtClean="0"/>
              <a:t>All goals have opportunity costs </a:t>
            </a:r>
          </a:p>
          <a:p>
            <a:r>
              <a:rPr lang="en-US" sz="2800" dirty="0" smtClean="0"/>
              <a:t>Strive to manage your time in a way that maximizing your overall wellbeing – is there anything you need to change?</a:t>
            </a:r>
          </a:p>
          <a:p>
            <a:pPr marL="0" indent="0">
              <a:buNone/>
            </a:pPr>
            <a:r>
              <a:rPr lang="en-US" sz="1800" dirty="0" smtClean="0"/>
              <a:t>Reading Assignment: </a:t>
            </a:r>
            <a:r>
              <a:rPr lang="en-US" sz="1800" dirty="0" smtClean="0">
                <a:hlinkClick r:id="rId3"/>
              </a:rPr>
              <a:t>What you should save by 35, 45, 55 To Be on Target</a:t>
            </a:r>
            <a:endParaRPr lang="en-US" sz="1800" dirty="0" smtClean="0"/>
          </a:p>
          <a:p>
            <a:pPr lvl="1"/>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722214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1</a:t>
            </a:r>
            <a:endParaRPr lang="en-US" sz="5400" b="1"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66087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270456"/>
            <a:ext cx="11616744" cy="1555169"/>
          </a:xfrm>
        </p:spPr>
        <p:txBody>
          <a:bodyPr>
            <a:normAutofit/>
          </a:bodyPr>
          <a:lstStyle/>
          <a:p>
            <a:r>
              <a:rPr lang="en-US" sz="5400" b="1" dirty="0" smtClean="0"/>
              <a:t>Things to Ponder When Setting Goals</a:t>
            </a:r>
            <a:endParaRPr lang="en-GB" sz="3600" b="1" dirty="0"/>
          </a:p>
        </p:txBody>
      </p:sp>
      <p:sp>
        <p:nvSpPr>
          <p:cNvPr id="3" name="Content Placeholder 2"/>
          <p:cNvSpPr>
            <a:spLocks noGrp="1"/>
          </p:cNvSpPr>
          <p:nvPr>
            <p:ph idx="1"/>
          </p:nvPr>
        </p:nvSpPr>
        <p:spPr>
          <a:xfrm>
            <a:off x="808149" y="1928656"/>
            <a:ext cx="10515600" cy="4703964"/>
          </a:xfrm>
        </p:spPr>
        <p:txBody>
          <a:bodyPr>
            <a:normAutofit fontScale="92500" lnSpcReduction="20000"/>
          </a:bodyPr>
          <a:lstStyle/>
          <a:p>
            <a:pPr marL="514350" indent="-514350">
              <a:buFont typeface="+mj-lt"/>
              <a:buAutoNum type="arabicPeriod"/>
            </a:pPr>
            <a:r>
              <a:rPr lang="en-US" sz="3200" dirty="0" smtClean="0"/>
              <a:t>Determine your ideal quality of life</a:t>
            </a:r>
          </a:p>
          <a:p>
            <a:pPr marL="971550" lvl="1" indent="-514350"/>
            <a:r>
              <a:rPr lang="en-US" sz="2800" dirty="0"/>
              <a:t>Be specific - what is your desired family, health, education, career, home, car </a:t>
            </a:r>
            <a:r>
              <a:rPr lang="en-US" sz="2800" dirty="0" smtClean="0"/>
              <a:t>…</a:t>
            </a:r>
            <a:endParaRPr lang="en-US" sz="3200" dirty="0" smtClean="0"/>
          </a:p>
          <a:p>
            <a:pPr marL="514350" indent="-514350">
              <a:buFont typeface="+mj-lt"/>
              <a:buAutoNum type="arabicPeriod"/>
            </a:pPr>
            <a:r>
              <a:rPr lang="en-US" sz="3200" dirty="0"/>
              <a:t>What steps will you need to take to reach those goals</a:t>
            </a:r>
            <a:r>
              <a:rPr lang="en-US" sz="3200" dirty="0" smtClean="0"/>
              <a:t>?</a:t>
            </a:r>
          </a:p>
          <a:p>
            <a:pPr marL="514350" indent="-514350">
              <a:buFont typeface="+mj-lt"/>
              <a:buAutoNum type="arabicPeriod"/>
            </a:pPr>
            <a:r>
              <a:rPr lang="en-US" sz="3200" dirty="0"/>
              <a:t>Are you currently using your time, energy, money and other resources effectively to achieve that desired life</a:t>
            </a:r>
            <a:r>
              <a:rPr lang="en-US" sz="3200" dirty="0" smtClean="0"/>
              <a:t>?</a:t>
            </a:r>
          </a:p>
          <a:p>
            <a:pPr marL="880110" lvl="1" indent="-514350"/>
            <a:r>
              <a:rPr lang="en-US" sz="2800" dirty="0"/>
              <a:t>Is there anything you need to give up in order to focus your resources effectively?</a:t>
            </a:r>
            <a:endParaRPr lang="en-US" sz="2800" dirty="0" smtClean="0"/>
          </a:p>
          <a:p>
            <a:pPr marL="514350" indent="-514350">
              <a:buFont typeface="+mj-lt"/>
              <a:buAutoNum type="arabicPeriod"/>
            </a:pPr>
            <a:r>
              <a:rPr lang="en-US" sz="3200" dirty="0"/>
              <a:t>How do you define success</a:t>
            </a:r>
            <a:r>
              <a:rPr lang="en-US" sz="3200" dirty="0" smtClean="0"/>
              <a:t>?</a:t>
            </a:r>
          </a:p>
          <a:p>
            <a:pPr marL="514350" indent="-514350">
              <a:buFont typeface="+mj-lt"/>
              <a:buAutoNum type="arabicPeriod"/>
            </a:pPr>
            <a:r>
              <a:rPr lang="en-US" sz="3200" dirty="0"/>
              <a:t>Is your vision of an ideal quality of life equivalent to success?</a:t>
            </a:r>
            <a:r>
              <a:rPr lang="en-US" sz="3200" dirty="0" smtClean="0"/>
              <a:t> </a:t>
            </a:r>
          </a:p>
          <a:p>
            <a:pPr marL="514350" indent="-514350">
              <a:buFont typeface="+mj-lt"/>
              <a:buAutoNum type="arabicPeriod"/>
            </a:pPr>
            <a:endParaRPr lang="en-GB" sz="3200" dirty="0"/>
          </a:p>
          <a:p>
            <a:endParaRPr lang="en-GB"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858305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005960"/>
          </a:xfrm>
        </p:spPr>
        <p:txBody>
          <a:bodyPr>
            <a:noAutofit/>
          </a:bodyPr>
          <a:lstStyle/>
          <a:p>
            <a:r>
              <a:rPr lang="en-US" sz="5400" b="1" dirty="0" smtClean="0"/>
              <a:t>Goal Setting Strategies </a:t>
            </a:r>
            <a:endParaRPr lang="en-GB" sz="3200" b="1" dirty="0"/>
          </a:p>
        </p:txBody>
      </p:sp>
      <p:sp>
        <p:nvSpPr>
          <p:cNvPr id="3" name="Content Placeholder 2"/>
          <p:cNvSpPr>
            <a:spLocks noGrp="1"/>
          </p:cNvSpPr>
          <p:nvPr>
            <p:ph idx="1"/>
          </p:nvPr>
        </p:nvSpPr>
        <p:spPr>
          <a:xfrm>
            <a:off x="609600" y="1710048"/>
            <a:ext cx="10972800" cy="4643251"/>
          </a:xfrm>
        </p:spPr>
        <p:txBody>
          <a:bodyPr>
            <a:normAutofit fontScale="85000" lnSpcReduction="20000"/>
          </a:bodyPr>
          <a:lstStyle/>
          <a:p>
            <a:pPr marL="0" indent="0">
              <a:buNone/>
            </a:pPr>
            <a:r>
              <a:rPr lang="en-US" sz="4000" dirty="0" smtClean="0"/>
              <a:t>Goals </a:t>
            </a:r>
            <a:r>
              <a:rPr lang="en-US" sz="4000" dirty="0"/>
              <a:t>that are more likely to be achieved possess the following characteristics: </a:t>
            </a:r>
            <a:endParaRPr lang="en-GB" sz="4000" dirty="0"/>
          </a:p>
          <a:p>
            <a:pPr lvl="1"/>
            <a:r>
              <a:rPr lang="en-US" sz="3400" dirty="0" smtClean="0"/>
              <a:t>Specific </a:t>
            </a:r>
            <a:r>
              <a:rPr lang="en-US" sz="3400" dirty="0"/>
              <a:t>and positive outcomes</a:t>
            </a:r>
            <a:endParaRPr lang="en-GB" sz="3400" dirty="0"/>
          </a:p>
          <a:p>
            <a:pPr lvl="1"/>
            <a:r>
              <a:rPr lang="en-US" sz="3400" dirty="0" smtClean="0"/>
              <a:t>Aim </a:t>
            </a:r>
            <a:r>
              <a:rPr lang="en-US" sz="3400" dirty="0"/>
              <a:t>to learn </a:t>
            </a:r>
            <a:r>
              <a:rPr lang="en-US" sz="3400" dirty="0" smtClean="0"/>
              <a:t>skills</a:t>
            </a:r>
          </a:p>
          <a:p>
            <a:pPr lvl="1"/>
            <a:r>
              <a:rPr lang="en-US" sz="3400" dirty="0" smtClean="0"/>
              <a:t>Focused </a:t>
            </a:r>
            <a:r>
              <a:rPr lang="en-US" sz="3400" dirty="0"/>
              <a:t>on the </a:t>
            </a:r>
            <a:r>
              <a:rPr lang="en-US" sz="3400" dirty="0" smtClean="0"/>
              <a:t>internal rewards </a:t>
            </a:r>
            <a:r>
              <a:rPr lang="en-US" sz="3400" dirty="0"/>
              <a:t>rather than </a:t>
            </a:r>
            <a:r>
              <a:rPr lang="en-US" sz="3400" dirty="0" smtClean="0"/>
              <a:t>external</a:t>
            </a:r>
          </a:p>
          <a:p>
            <a:pPr lvl="2"/>
            <a:r>
              <a:rPr lang="en-US" sz="2800" dirty="0" smtClean="0"/>
              <a:t>Example:  </a:t>
            </a:r>
            <a:r>
              <a:rPr lang="en-US" sz="2800" dirty="0"/>
              <a:t>importance and value of acquiring an education rather than simply a piece of paper i.e., college degree</a:t>
            </a:r>
            <a:r>
              <a:rPr lang="en-US" sz="2800" dirty="0" smtClean="0"/>
              <a:t>.</a:t>
            </a:r>
          </a:p>
          <a:p>
            <a:pPr lvl="1"/>
            <a:r>
              <a:rPr lang="en-US" sz="3200" dirty="0"/>
              <a:t>Can strongly </a:t>
            </a:r>
            <a:r>
              <a:rPr lang="en-US" sz="3200" dirty="0" smtClean="0"/>
              <a:t>commit</a:t>
            </a:r>
            <a:endParaRPr lang="en-US" sz="3100" dirty="0"/>
          </a:p>
          <a:p>
            <a:pPr lvl="2"/>
            <a:r>
              <a:rPr lang="en-US" sz="2800" dirty="0" smtClean="0"/>
              <a:t>Highly desirable</a:t>
            </a:r>
          </a:p>
          <a:p>
            <a:pPr lvl="2"/>
            <a:r>
              <a:rPr lang="en-US" sz="2800" dirty="0" smtClean="0"/>
              <a:t>Highly feasible</a:t>
            </a:r>
          </a:p>
          <a:p>
            <a:pPr marL="393192" lvl="1" indent="0">
              <a:buNone/>
            </a:pPr>
            <a:r>
              <a:rPr lang="en-US" sz="3100" dirty="0" smtClean="0"/>
              <a:t>Source: </a:t>
            </a:r>
            <a:r>
              <a:rPr lang="en-US" sz="3100" dirty="0" smtClean="0">
                <a:hlinkClick r:id="rId3"/>
              </a:rPr>
              <a:t>Strategies of Setting and Implementing Goals</a:t>
            </a:r>
            <a:endParaRPr lang="en-GB" sz="3100" dirty="0"/>
          </a:p>
          <a:p>
            <a:endParaRPr lang="en-GB"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712636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1" y="704088"/>
            <a:ext cx="12101849" cy="1143000"/>
          </a:xfrm>
        </p:spPr>
        <p:txBody>
          <a:bodyPr>
            <a:noAutofit/>
          </a:bodyPr>
          <a:lstStyle/>
          <a:p>
            <a:r>
              <a:rPr lang="en-US" sz="5400" b="1" dirty="0" smtClean="0"/>
              <a:t>Strategy for </a:t>
            </a:r>
            <a:r>
              <a:rPr lang="en-US" sz="5400" b="1" dirty="0"/>
              <a:t>Setting &amp;</a:t>
            </a:r>
            <a:r>
              <a:rPr lang="en-US" sz="5400" b="1" dirty="0" smtClean="0"/>
              <a:t> </a:t>
            </a:r>
            <a:r>
              <a:rPr lang="en-US" sz="5400" b="1" dirty="0"/>
              <a:t>Implementing </a:t>
            </a:r>
            <a:r>
              <a:rPr lang="en-US" sz="5400" b="1" dirty="0" smtClean="0"/>
              <a:t>Goals</a:t>
            </a:r>
            <a:endParaRPr lang="en-GB" sz="5400" b="1" dirty="0"/>
          </a:p>
        </p:txBody>
      </p:sp>
      <p:sp>
        <p:nvSpPr>
          <p:cNvPr id="3" name="Content Placeholder 2"/>
          <p:cNvSpPr>
            <a:spLocks noGrp="1"/>
          </p:cNvSpPr>
          <p:nvPr>
            <p:ph sz="half" idx="1"/>
          </p:nvPr>
        </p:nvSpPr>
        <p:spPr>
          <a:xfrm>
            <a:off x="90151" y="1920084"/>
            <a:ext cx="6014435" cy="4937916"/>
          </a:xfrm>
        </p:spPr>
        <p:txBody>
          <a:bodyPr>
            <a:normAutofit lnSpcReduction="10000"/>
          </a:bodyPr>
          <a:lstStyle/>
          <a:p>
            <a:r>
              <a:rPr lang="en-US" sz="3000" dirty="0"/>
              <a:t>Example: Bo is taking a driver’s education course so that he can get his driver’s license. Bo has no previous experience driving and does not know the rules of the road. Although Bo believes he is perfectly capable of learning to drive on his own, his mother insists that he enrolls in a driver’s education course. </a:t>
            </a:r>
            <a:r>
              <a:rPr lang="en-US" dirty="0"/>
              <a:t/>
            </a:r>
            <a:br>
              <a:rPr lang="en-US" dirty="0"/>
            </a:br>
            <a:endParaRPr lang="en-GB" sz="3500" dirty="0"/>
          </a:p>
        </p:txBody>
      </p:sp>
      <p:sp>
        <p:nvSpPr>
          <p:cNvPr id="4" name="Content Placeholder 3"/>
          <p:cNvSpPr>
            <a:spLocks noGrp="1"/>
          </p:cNvSpPr>
          <p:nvPr>
            <p:ph sz="half" idx="2"/>
          </p:nvPr>
        </p:nvSpPr>
        <p:spPr>
          <a:xfrm>
            <a:off x="6197600" y="2562895"/>
            <a:ext cx="5384800" cy="3792029"/>
          </a:xfrm>
        </p:spPr>
        <p:txBody>
          <a:bodyPr>
            <a:normAutofit lnSpcReduction="10000"/>
          </a:bodyPr>
          <a:lstStyle/>
          <a:p>
            <a:pPr marL="0" indent="0">
              <a:buNone/>
            </a:pPr>
            <a:r>
              <a:rPr lang="en-US" sz="3000" dirty="0" smtClean="0"/>
              <a:t>Can </a:t>
            </a:r>
            <a:r>
              <a:rPr lang="en-US" sz="3000" dirty="0"/>
              <a:t>you identify goals that will most likely result in Bo’s achievement?  </a:t>
            </a:r>
            <a:r>
              <a:rPr lang="en-US" sz="2800" dirty="0"/>
              <a:t/>
            </a:r>
            <a:br>
              <a:rPr lang="en-US" sz="2800" dirty="0"/>
            </a:br>
            <a:r>
              <a:rPr lang="en-US" sz="3000" dirty="0"/>
              <a:t>1. Specific </a:t>
            </a:r>
            <a:r>
              <a:rPr lang="en-US" sz="3000" dirty="0" smtClean="0"/>
              <a:t>-_____________</a:t>
            </a:r>
            <a:r>
              <a:rPr lang="en-US" sz="3000" dirty="0"/>
              <a:t/>
            </a:r>
            <a:br>
              <a:rPr lang="en-US" sz="3000" dirty="0"/>
            </a:br>
            <a:r>
              <a:rPr lang="en-US" sz="3000" dirty="0"/>
              <a:t>2. Positive </a:t>
            </a:r>
            <a:r>
              <a:rPr lang="en-US" sz="3000" dirty="0" smtClean="0"/>
              <a:t>outcome -_________</a:t>
            </a:r>
            <a:r>
              <a:rPr lang="en-US" sz="3000" dirty="0"/>
              <a:t/>
            </a:r>
            <a:br>
              <a:rPr lang="en-US" sz="3000" dirty="0"/>
            </a:br>
            <a:r>
              <a:rPr lang="en-US" sz="3000" dirty="0"/>
              <a:t>3. Skills </a:t>
            </a:r>
            <a:r>
              <a:rPr lang="en-US" sz="3000" dirty="0" smtClean="0"/>
              <a:t>learned -____________</a:t>
            </a:r>
            <a:r>
              <a:rPr lang="en-US" sz="3000" dirty="0"/>
              <a:t/>
            </a:r>
            <a:br>
              <a:rPr lang="en-US" sz="3000" dirty="0"/>
            </a:br>
            <a:r>
              <a:rPr lang="en-US" sz="3000" dirty="0"/>
              <a:t>4. </a:t>
            </a:r>
            <a:r>
              <a:rPr lang="en-US" sz="3000" dirty="0" smtClean="0"/>
              <a:t>Internal reward -__________</a:t>
            </a:r>
            <a:endParaRPr lang="en-GB" sz="3000"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673798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704088"/>
            <a:ext cx="12088969" cy="1143000"/>
          </a:xfrm>
        </p:spPr>
        <p:txBody>
          <a:bodyPr>
            <a:noAutofit/>
          </a:bodyPr>
          <a:lstStyle/>
          <a:p>
            <a:r>
              <a:rPr lang="en-US" sz="5400" b="1" dirty="0" smtClean="0"/>
              <a:t>Strategy for </a:t>
            </a:r>
            <a:r>
              <a:rPr lang="en-US" sz="5400" b="1" dirty="0"/>
              <a:t>Setting &amp;</a:t>
            </a:r>
            <a:r>
              <a:rPr lang="en-US" sz="5400" b="1" dirty="0" smtClean="0"/>
              <a:t> </a:t>
            </a:r>
            <a:r>
              <a:rPr lang="en-US" sz="5400" b="1" dirty="0"/>
              <a:t>Implementing Goals</a:t>
            </a:r>
            <a:endParaRPr lang="en-GB" sz="5400" b="1" dirty="0"/>
          </a:p>
        </p:txBody>
      </p:sp>
      <p:sp>
        <p:nvSpPr>
          <p:cNvPr id="3" name="Content Placeholder 2"/>
          <p:cNvSpPr>
            <a:spLocks noGrp="1"/>
          </p:cNvSpPr>
          <p:nvPr>
            <p:ph sz="half" idx="1"/>
          </p:nvPr>
        </p:nvSpPr>
        <p:spPr>
          <a:xfrm>
            <a:off x="244700" y="1847088"/>
            <a:ext cx="6403660" cy="4776929"/>
          </a:xfrm>
        </p:spPr>
        <p:txBody>
          <a:bodyPr>
            <a:noAutofit/>
          </a:bodyPr>
          <a:lstStyle/>
          <a:p>
            <a:pPr marL="0" indent="0">
              <a:buNone/>
            </a:pPr>
            <a:r>
              <a:rPr lang="en-US" sz="2400" dirty="0"/>
              <a:t>Example </a:t>
            </a:r>
            <a:r>
              <a:rPr lang="en-US" sz="2400" dirty="0" smtClean="0"/>
              <a:t>Answers:</a:t>
            </a:r>
            <a:r>
              <a:rPr lang="en-US" sz="2400" dirty="0"/>
              <a:t/>
            </a:r>
            <a:br>
              <a:rPr lang="en-US" sz="2400" dirty="0"/>
            </a:br>
            <a:r>
              <a:rPr lang="en-US" sz="2400" dirty="0"/>
              <a:t>Bo would be more likely to achieve if:</a:t>
            </a:r>
          </a:p>
          <a:p>
            <a:pPr marL="0" indent="0">
              <a:buNone/>
            </a:pPr>
            <a:r>
              <a:rPr lang="en-US" sz="2200" dirty="0" smtClean="0"/>
              <a:t>1. Bo’s </a:t>
            </a:r>
            <a:r>
              <a:rPr lang="en-US" sz="2200" dirty="0"/>
              <a:t>specific goal was to successfully complete his driver’s education course and earn a driver’s </a:t>
            </a:r>
            <a:r>
              <a:rPr lang="en-US" sz="2200" dirty="0" smtClean="0"/>
              <a:t>permit within 3 months. </a:t>
            </a:r>
            <a:r>
              <a:rPr lang="en-US" sz="2400" dirty="0"/>
              <a:t/>
            </a:r>
            <a:br>
              <a:rPr lang="en-US" sz="2400" dirty="0"/>
            </a:br>
            <a:endParaRPr lang="en-US" sz="400" dirty="0" smtClean="0"/>
          </a:p>
          <a:p>
            <a:pPr marL="0" indent="0">
              <a:buNone/>
            </a:pPr>
            <a:r>
              <a:rPr lang="en-US" sz="2200" dirty="0" smtClean="0"/>
              <a:t>2</a:t>
            </a:r>
            <a:r>
              <a:rPr lang="en-US" sz="2200" dirty="0"/>
              <a:t>. Bo focused on the positive outcomes of making his mother </a:t>
            </a:r>
            <a:r>
              <a:rPr lang="en-US" sz="2200" dirty="0" smtClean="0"/>
              <a:t>happy, </a:t>
            </a:r>
            <a:r>
              <a:rPr lang="en-US" sz="2200" dirty="0"/>
              <a:t>educating himself on the rules of the </a:t>
            </a:r>
            <a:r>
              <a:rPr lang="en-US" sz="2200" dirty="0" smtClean="0"/>
              <a:t>driving, and feeling safer behind the wheel.</a:t>
            </a:r>
          </a:p>
          <a:p>
            <a:pPr marL="0" indent="0">
              <a:buNone/>
            </a:pPr>
            <a:r>
              <a:rPr lang="en-US" sz="400" dirty="0"/>
              <a:t/>
            </a:r>
            <a:br>
              <a:rPr lang="en-US" sz="400" dirty="0"/>
            </a:br>
            <a:r>
              <a:rPr lang="en-US" sz="2200" dirty="0"/>
              <a:t>3. Bo</a:t>
            </a:r>
            <a:r>
              <a:rPr lang="en-US" sz="2200" i="1" dirty="0"/>
              <a:t> actually</a:t>
            </a:r>
            <a:r>
              <a:rPr lang="en-US" sz="2200" dirty="0"/>
              <a:t> learns driving rules, information, and procedures in order to be a more educated driver, promote driving safety, and avoid traffic violations.</a:t>
            </a:r>
            <a:r>
              <a:rPr lang="en-US" sz="2400" dirty="0"/>
              <a:t/>
            </a:r>
            <a:br>
              <a:rPr lang="en-US" sz="2400" dirty="0"/>
            </a:br>
            <a:r>
              <a:rPr lang="en-US" sz="400" dirty="0"/>
              <a:t/>
            </a:r>
            <a:br>
              <a:rPr lang="en-US" sz="400" dirty="0"/>
            </a:br>
            <a:r>
              <a:rPr lang="en-US" sz="2200" dirty="0"/>
              <a:t>4. Bo does not want to be </a:t>
            </a:r>
            <a:r>
              <a:rPr lang="en-US" sz="2200" i="1" dirty="0"/>
              <a:t>that</a:t>
            </a:r>
            <a:r>
              <a:rPr lang="en-US" sz="2200" dirty="0"/>
              <a:t> </a:t>
            </a:r>
            <a:r>
              <a:rPr lang="en-US" sz="2200" dirty="0" smtClean="0"/>
              <a:t>driver </a:t>
            </a:r>
            <a:r>
              <a:rPr lang="en-US" sz="2200" dirty="0"/>
              <a:t>whom other drivers </a:t>
            </a:r>
            <a:r>
              <a:rPr lang="en-US" sz="2200" dirty="0" smtClean="0"/>
              <a:t>honk </a:t>
            </a:r>
            <a:r>
              <a:rPr lang="en-US" sz="2200" dirty="0"/>
              <a:t>at</a:t>
            </a:r>
            <a:r>
              <a:rPr lang="en-US" sz="2200" dirty="0" smtClean="0"/>
              <a:t>.</a:t>
            </a:r>
            <a:endParaRPr lang="en-GB" sz="2200" dirty="0"/>
          </a:p>
        </p:txBody>
      </p:sp>
      <p:sp>
        <p:nvSpPr>
          <p:cNvPr id="4" name="Content Placeholder 3"/>
          <p:cNvSpPr>
            <a:spLocks noGrp="1"/>
          </p:cNvSpPr>
          <p:nvPr>
            <p:ph sz="half" idx="2"/>
          </p:nvPr>
        </p:nvSpPr>
        <p:spPr>
          <a:xfrm>
            <a:off x="6648360" y="2538271"/>
            <a:ext cx="5384800" cy="4434840"/>
          </a:xfrm>
        </p:spPr>
        <p:txBody>
          <a:bodyPr>
            <a:noAutofit/>
          </a:bodyPr>
          <a:lstStyle/>
          <a:p>
            <a:pPr marL="0" indent="0">
              <a:buNone/>
            </a:pPr>
            <a:r>
              <a:rPr lang="en-US" sz="2800" dirty="0" smtClean="0"/>
              <a:t>Can </a:t>
            </a:r>
            <a:r>
              <a:rPr lang="en-US" sz="2800" dirty="0"/>
              <a:t>you identify goals that will most likely result in Bo’s achievement?  </a:t>
            </a:r>
            <a:br>
              <a:rPr lang="en-US" sz="2800" dirty="0"/>
            </a:br>
            <a:r>
              <a:rPr lang="en-US" sz="2800" dirty="0"/>
              <a:t>1. Specific -_____________</a:t>
            </a:r>
            <a:br>
              <a:rPr lang="en-US" sz="2800" dirty="0"/>
            </a:br>
            <a:r>
              <a:rPr lang="en-US" sz="2800" dirty="0"/>
              <a:t>2. Positive outcome -_________</a:t>
            </a:r>
            <a:br>
              <a:rPr lang="en-US" sz="2800" dirty="0"/>
            </a:br>
            <a:r>
              <a:rPr lang="en-US" sz="2800" dirty="0"/>
              <a:t>3. Skills learned -____________</a:t>
            </a:r>
            <a:br>
              <a:rPr lang="en-US" sz="2800" dirty="0"/>
            </a:br>
            <a:r>
              <a:rPr lang="en-US" sz="2800" dirty="0"/>
              <a:t>4. Internal reward -__________</a:t>
            </a:r>
            <a:endParaRPr lang="en-GB" sz="2800"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904292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14307</TotalTime>
  <Words>1356</Words>
  <Application>Microsoft Office PowerPoint</Application>
  <PresentationFormat>Widescreen</PresentationFormat>
  <Paragraphs>185</Paragraphs>
  <Slides>23</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Constantia</vt:lpstr>
      <vt:lpstr>Wingdings 2</vt:lpstr>
      <vt:lpstr>Flow</vt:lpstr>
      <vt:lpstr>MODULE 6 GOAL SETTING </vt:lpstr>
      <vt:lpstr>Learning Objectives</vt:lpstr>
      <vt:lpstr>The Importance of Goal Setting</vt:lpstr>
      <vt:lpstr>Everyone's goals are different</vt:lpstr>
      <vt:lpstr>Question Cluster 1</vt:lpstr>
      <vt:lpstr>Things to Ponder When Setting Goals</vt:lpstr>
      <vt:lpstr>Goal Setting Strategies </vt:lpstr>
      <vt:lpstr>Strategy for Setting &amp; Implementing Goals</vt:lpstr>
      <vt:lpstr>Strategy for Setting &amp; Implementing Goals</vt:lpstr>
      <vt:lpstr>Time-Management Tips for Students </vt:lpstr>
      <vt:lpstr>More Time-Management Tips for Students </vt:lpstr>
      <vt:lpstr>Creating SMART Goals</vt:lpstr>
      <vt:lpstr>SMART - Specific Goals</vt:lpstr>
      <vt:lpstr>SMART - Measurable Goals</vt:lpstr>
      <vt:lpstr>SMART - Attainable Goals </vt:lpstr>
      <vt:lpstr>SMART - Relevant Goals </vt:lpstr>
      <vt:lpstr>SMART – Time Bound Goals </vt:lpstr>
      <vt:lpstr>Were your goals SMART goals?</vt:lpstr>
      <vt:lpstr>Question Cluster 2</vt:lpstr>
      <vt:lpstr>Goal Time Frames</vt:lpstr>
      <vt:lpstr>Prioritizing Your Goals</vt:lpstr>
      <vt:lpstr>Assignment: Polish your personal goals.</vt:lpstr>
      <vt:lpstr>Question Cluster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GOAL SETTING</dc:title>
  <dc:creator>kowalik, crystal</dc:creator>
  <cp:lastModifiedBy>Bo, Nhieu</cp:lastModifiedBy>
  <cp:revision>244</cp:revision>
  <cp:lastPrinted>2014-07-07T16:36:54Z</cp:lastPrinted>
  <dcterms:created xsi:type="dcterms:W3CDTF">2014-07-07T14:53:19Z</dcterms:created>
  <dcterms:modified xsi:type="dcterms:W3CDTF">2015-09-17T23:41:27Z</dcterms:modified>
</cp:coreProperties>
</file>