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61" r:id="rId9"/>
    <p:sldId id="262" r:id="rId10"/>
    <p:sldId id="263" r:id="rId11"/>
    <p:sldId id="264" r:id="rId12"/>
    <p:sldId id="265" r:id="rId13"/>
    <p:sldId id="266" r:id="rId14"/>
    <p:sldId id="27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D8CEA-1C40-4A0E-83DB-6B75E90712C9}" type="datetimeFigureOut">
              <a:rPr lang="en-US" smtClean="0"/>
              <a:t>9/19/15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B3415-9E1A-49CE-B366-E0FD7BDF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52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97E6E-589C-554A-BED0-27F5C2D3B784}" type="datetimeFigureOut">
              <a:rPr lang="en-US" smtClean="0"/>
              <a:t>9/19/15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0AA45-5282-FD4D-AD8C-620EEA46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47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0AA45-5282-FD4D-AD8C-620EEA466C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2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7A9A-76A5-3044-B82F-B69A5E1C93E3}" type="datetime1">
              <a:rPr lang="en-US" smtClean="0"/>
              <a:t>9/19/15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49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9C63-CF52-B54B-AF4F-76BC19BD53B5}" type="datetime1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434-B047-4C42-B997-027D27E5DA18}" type="datetime1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4C6A-6E4E-5449-BA0D-E4E903F950DC}" type="datetime1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1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468C-29CA-F14C-BDD6-DB1F1D51ADC7}" type="datetime1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66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A5863-2BA3-EE42-9AE3-277E06BFEA79}" type="datetime1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C46B-954A-1945-B293-42DAE7CD0760}" type="datetime1">
              <a:rPr lang="en-US" smtClean="0"/>
              <a:t>9/19/15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7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E7CE-5DBC-C143-A79A-BC5CB8919D9D}" type="datetime1">
              <a:rPr lang="en-US" smtClean="0"/>
              <a:t>9/19/15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8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CC51-3896-5049-9F0B-20082038C8FE}" type="datetime1">
              <a:rPr lang="en-US" smtClean="0"/>
              <a:t>9/19/15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8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114D-5768-5B40-9D0A-6A53D78A2B20}" type="datetime1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2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B293F-3F28-E34B-ABAA-14915C9A5EEA}" type="datetime1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78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43EE28-34EF-9248-BC85-AB32D58E4FE5}" type="datetime1">
              <a:rPr lang="en-US" smtClean="0"/>
              <a:t>9/19/15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Copyright  © eNestEgg Press, LLC.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3B4A8A-5900-4725-ABA4-EF6E6FD1329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246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ney-rates.com/ask-the-expert/helping-a-college-student-find-the-right-bank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ntent.schwab.com/web/retail/public/get-started/brokerage/?src=nsh&amp;sv1=sezbq654y_dc&amp;sv2=31447136660&amp;sv3=xpxe4op6q0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vestopedia.com/terms/f/financialsupermarket.as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oxotT0AXvPU" TargetMode="External"/><Relationship Id="rId3" Type="http://schemas.openxmlformats.org/officeDocument/2006/relationships/hyperlink" Target="http://www.nolo.com/legal-encyclopedia/disadvantages-pawnshop-loans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ankrate.com/financing/banking/check-cashing-still-not-a-good-deal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.gov/common-scams-frauds" TargetMode="External"/><Relationship Id="rId4" Type="http://schemas.openxmlformats.org/officeDocument/2006/relationships/hyperlink" Target="http://www.washingtonpost.com/business/the-trap-of-payday-loans-can-lead-to-triple-digit-interest-rates/2014/03/25/ca1853dc-b471-11e3-8cb6-284052554d74_story.html" TargetMode="External"/><Relationship Id="rId5" Type="http://schemas.openxmlformats.org/officeDocument/2006/relationships/hyperlink" Target="http://consumerist.com/2013/04/26/the-average-payday-loan-borrower-spends-more-than-half-the-year-in-debt-to-lender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3rOVmUnUM7A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oney.cnn.com/2013/11/07/pf/rent-to-own/" TargetMode="External"/><Relationship Id="rId3" Type="http://schemas.openxmlformats.org/officeDocument/2006/relationships/hyperlink" Target="http://www.moneycrashers.com/rent-to-own-stores-furniture-appliances-computers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web.com/banking-credit/online-banking-advantages-and-disadvantages.html#axzz35UhKt5f5" TargetMode="External"/><Relationship Id="rId4" Type="http://schemas.openxmlformats.org/officeDocument/2006/relationships/hyperlink" Target="http://in.reuters.com/article/2012/08/02/benefits-and-drawbacks-of-internet-banki-idINDEE87106320120802" TargetMode="External"/><Relationship Id="rId5" Type="http://schemas.openxmlformats.org/officeDocument/2006/relationships/hyperlink" Target="http://online-only-banks-review.toptenreviews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vestopedia.com/terms/o/onlinebanking.asp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ankrate.com/finance/investing/fdic-study-outrageous-overdraft-fees-1.aspx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vestopedia.com/walkthrough/corporate-finance/1/financial-institutions.asp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900" dirty="0" smtClean="0"/>
              <a:t>Module </a:t>
            </a:r>
            <a:r>
              <a:rPr lang="en-US" sz="5900" dirty="0"/>
              <a:t>9</a:t>
            </a:r>
            <a:r>
              <a:rPr lang="en-US" sz="5900" dirty="0" smtClean="0"/>
              <a:t/>
            </a:r>
            <a:br>
              <a:rPr lang="en-US" sz="5900" dirty="0" smtClean="0"/>
            </a:br>
            <a:r>
              <a:rPr lang="en-US" sz="5900" dirty="0" smtClean="0"/>
              <a:t>Financial Intermediaries</a:t>
            </a:r>
            <a:endParaRPr lang="en-US" sz="5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/>
              <a:t>"Bankers are just like anybody else, only richer” </a:t>
            </a:r>
            <a:endParaRPr lang="en-US" b="1" i="1" dirty="0" smtClean="0"/>
          </a:p>
          <a:p>
            <a:r>
              <a:rPr lang="en-US" b="1" i="1" dirty="0" smtClean="0"/>
              <a:t> -Ogden </a:t>
            </a:r>
            <a:r>
              <a:rPr lang="en-US" b="1" i="1" dirty="0"/>
              <a:t>Nash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1722372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704088"/>
            <a:ext cx="112649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Deposit Institutions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935480"/>
            <a:ext cx="11899900" cy="48082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300" dirty="0" smtClean="0"/>
              <a:t>Credit-unions</a:t>
            </a:r>
            <a:endParaRPr lang="en-US" sz="4300" dirty="0"/>
          </a:p>
          <a:p>
            <a:r>
              <a:rPr lang="en-US" sz="3600" dirty="0" smtClean="0"/>
              <a:t>User </a:t>
            </a:r>
            <a:r>
              <a:rPr lang="en-US" sz="3600" dirty="0"/>
              <a:t>owned, nonprofit organizations.  Membership is much more flexible than it used to </a:t>
            </a:r>
            <a:r>
              <a:rPr lang="en-US" sz="3600" dirty="0" smtClean="0"/>
              <a:t>be.</a:t>
            </a:r>
            <a:endParaRPr lang="en-US" sz="3600" dirty="0"/>
          </a:p>
          <a:p>
            <a:r>
              <a:rPr lang="en-US" sz="3600" dirty="0" smtClean="0"/>
              <a:t>Very </a:t>
            </a:r>
            <a:r>
              <a:rPr lang="en-US" sz="3600" dirty="0"/>
              <a:t>often have lower fees and lower loan rate.  Credit unions tend to have the highest customer satisfaction </a:t>
            </a:r>
            <a:r>
              <a:rPr lang="en-US" sz="3600" dirty="0" smtClean="0"/>
              <a:t>levels.</a:t>
            </a:r>
            <a:endParaRPr lang="en-US" sz="3600" dirty="0"/>
          </a:p>
          <a:p>
            <a:r>
              <a:rPr lang="en-US" sz="3600" dirty="0" smtClean="0"/>
              <a:t>Credit </a:t>
            </a:r>
            <a:r>
              <a:rPr lang="en-US" sz="3600" dirty="0"/>
              <a:t>Unions are a very viable option for students and young adults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Reading: </a:t>
            </a:r>
            <a:r>
              <a:rPr lang="en-US" sz="3600" dirty="0" smtClean="0">
                <a:hlinkClick r:id="rId2"/>
              </a:rPr>
              <a:t>How can my college student find the right bank?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315446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11353800" cy="1143000"/>
          </a:xfrm>
        </p:spPr>
        <p:txBody>
          <a:bodyPr>
            <a:normAutofit/>
          </a:bodyPr>
          <a:lstStyle/>
          <a:p>
            <a:r>
              <a:rPr lang="en-US" sz="5400" b="1" dirty="0"/>
              <a:t>Non-deposit </a:t>
            </a:r>
            <a:r>
              <a:rPr lang="en-US" sz="5400" b="1" dirty="0" smtClean="0"/>
              <a:t>Institutions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7505700" cy="4795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Life </a:t>
            </a:r>
            <a:r>
              <a:rPr lang="en-US" sz="4000" dirty="0"/>
              <a:t>Insurance Companies</a:t>
            </a:r>
          </a:p>
          <a:p>
            <a:r>
              <a:rPr lang="en-US" sz="3200" dirty="0" smtClean="0"/>
              <a:t>In </a:t>
            </a:r>
            <a:r>
              <a:rPr lang="en-US" sz="3200" dirty="0"/>
              <a:t>addition to life insurance, many firms offer investment and retirement planning.</a:t>
            </a:r>
          </a:p>
          <a:p>
            <a:pPr marL="0" indent="0">
              <a:buNone/>
            </a:pPr>
            <a:r>
              <a:rPr lang="en-US" sz="4000" dirty="0" smtClean="0"/>
              <a:t>Investment </a:t>
            </a:r>
            <a:r>
              <a:rPr lang="en-US" sz="4000" dirty="0"/>
              <a:t>Companies</a:t>
            </a:r>
          </a:p>
          <a:p>
            <a:r>
              <a:rPr lang="en-US" sz="3200" dirty="0" smtClean="0"/>
              <a:t>Offer </a:t>
            </a:r>
            <a:r>
              <a:rPr lang="en-US" sz="3200" dirty="0"/>
              <a:t>Money Market Funds, a savings/investment plan. </a:t>
            </a:r>
            <a:endParaRPr lang="en-US" sz="3200" dirty="0" smtClean="0"/>
          </a:p>
          <a:p>
            <a:r>
              <a:rPr lang="en-US" sz="3200" dirty="0" smtClean="0"/>
              <a:t>Not </a:t>
            </a:r>
            <a:r>
              <a:rPr lang="en-US" sz="3200" dirty="0"/>
              <a:t>insured by the federal government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734300" y="4915118"/>
            <a:ext cx="4457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Money Market Funds- a type of mutual fund characterized as a low-risk, low-return investment.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466378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04088"/>
            <a:ext cx="114808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Non-deposit Institutions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2019300"/>
            <a:ext cx="11722100" cy="48387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Brokerage </a:t>
            </a:r>
            <a:r>
              <a:rPr lang="en-US" sz="4000" dirty="0"/>
              <a:t>Firms </a:t>
            </a:r>
            <a:endParaRPr lang="en-US" sz="4000" dirty="0" smtClean="0"/>
          </a:p>
          <a:p>
            <a:pPr lvl="1"/>
            <a:r>
              <a:rPr lang="en-US" sz="3500" dirty="0" smtClean="0"/>
              <a:t>Serve </a:t>
            </a:r>
            <a:r>
              <a:rPr lang="en-US" sz="3500" dirty="0"/>
              <a:t>as a middle man for the purchase of stocks, bonds, and other investments</a:t>
            </a:r>
          </a:p>
          <a:p>
            <a:pPr lvl="1"/>
            <a:r>
              <a:rPr lang="en-US" sz="3500" dirty="0" smtClean="0">
                <a:hlinkClick r:id="rId2"/>
              </a:rPr>
              <a:t>Charges </a:t>
            </a:r>
            <a:r>
              <a:rPr lang="en-US" sz="3500" dirty="0">
                <a:hlinkClick r:id="rId2"/>
              </a:rPr>
              <a:t>commission</a:t>
            </a:r>
            <a:r>
              <a:rPr lang="en-US" sz="3500" dirty="0"/>
              <a:t> and other </a:t>
            </a:r>
            <a:r>
              <a:rPr lang="en-US" sz="3500" dirty="0" smtClean="0"/>
              <a:t>fees</a:t>
            </a:r>
          </a:p>
          <a:p>
            <a:pPr marL="0" indent="0">
              <a:buNone/>
            </a:pPr>
            <a:r>
              <a:rPr lang="en-US" sz="4000" dirty="0" smtClean="0"/>
              <a:t>Credit </a:t>
            </a:r>
            <a:r>
              <a:rPr lang="en-US" sz="4000" dirty="0"/>
              <a:t>card Companies</a:t>
            </a:r>
          </a:p>
          <a:p>
            <a:pPr lvl="1"/>
            <a:r>
              <a:rPr lang="en-US" sz="3500" dirty="0" smtClean="0"/>
              <a:t>Acts as a short term loan for retail products.</a:t>
            </a:r>
            <a:endParaRPr lang="en-US" sz="3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2793585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704088"/>
            <a:ext cx="11417300" cy="1086612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Non-deposit Institutions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" y="1790700"/>
            <a:ext cx="11874500" cy="50673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300" dirty="0" smtClean="0"/>
              <a:t>Finance </a:t>
            </a:r>
            <a:r>
              <a:rPr lang="en-US" sz="4300" dirty="0"/>
              <a:t>Companies</a:t>
            </a:r>
          </a:p>
          <a:p>
            <a:pPr lvl="1"/>
            <a:r>
              <a:rPr lang="en-US" sz="3200" dirty="0" smtClean="0"/>
              <a:t>Make </a:t>
            </a:r>
            <a:r>
              <a:rPr lang="en-US" sz="3200" dirty="0"/>
              <a:t>short and medium term loans.  </a:t>
            </a:r>
            <a:endParaRPr lang="en-US" sz="3200" dirty="0" smtClean="0"/>
          </a:p>
          <a:p>
            <a:pPr lvl="1"/>
            <a:r>
              <a:rPr lang="en-US" sz="3200" dirty="0" smtClean="0"/>
              <a:t>Tend to charge </a:t>
            </a:r>
            <a:r>
              <a:rPr lang="en-US" sz="3200" dirty="0"/>
              <a:t>higher rates.  </a:t>
            </a:r>
          </a:p>
          <a:p>
            <a:pPr marL="0" indent="0">
              <a:buNone/>
            </a:pPr>
            <a:r>
              <a:rPr lang="en-US" sz="4300" dirty="0" smtClean="0"/>
              <a:t>Mortgage </a:t>
            </a:r>
            <a:r>
              <a:rPr lang="en-US" sz="4300" dirty="0"/>
              <a:t>Companies </a:t>
            </a:r>
          </a:p>
          <a:p>
            <a:pPr lvl="1"/>
            <a:r>
              <a:rPr lang="en-US" sz="3200" dirty="0" smtClean="0"/>
              <a:t>Loans for home services</a:t>
            </a:r>
            <a:endParaRPr lang="en-US" sz="3200" dirty="0"/>
          </a:p>
          <a:p>
            <a:pPr marL="0" indent="0">
              <a:buNone/>
            </a:pPr>
            <a:r>
              <a:rPr lang="en-US" sz="4300" dirty="0" smtClean="0"/>
              <a:t>Financial Supermarkets </a:t>
            </a:r>
          </a:p>
          <a:p>
            <a:pPr lvl="1"/>
            <a:r>
              <a:rPr lang="en-US" sz="3200" dirty="0" smtClean="0"/>
              <a:t>An </a:t>
            </a:r>
            <a:r>
              <a:rPr lang="en-US" sz="3200" dirty="0"/>
              <a:t>institution or company that offers a wide range of financial services under one roof. Financial supermarkets provide services which typically include banking, stock brokerage and insurance, and occasionally real-estate brokerage.</a:t>
            </a:r>
          </a:p>
          <a:p>
            <a:r>
              <a:rPr lang="en-US" dirty="0" smtClean="0">
                <a:hlinkClick r:id="rId2"/>
              </a:rPr>
              <a:t>Financial Supermarket Investopedia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997020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2</a:t>
            </a:r>
            <a:endParaRPr lang="en-US" sz="5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022037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704088"/>
            <a:ext cx="113284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Financial Businesses to be wary of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11950700" cy="4711700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/>
              <a:t>Without access to regular financial </a:t>
            </a:r>
            <a:r>
              <a:rPr lang="en-US" sz="3500" dirty="0" smtClean="0"/>
              <a:t>services </a:t>
            </a:r>
            <a:r>
              <a:rPr lang="en-US" sz="3500" dirty="0"/>
              <a:t>many people </a:t>
            </a:r>
            <a:r>
              <a:rPr lang="en-US" sz="3500" dirty="0" smtClean="0"/>
              <a:t>(who tend </a:t>
            </a:r>
            <a:r>
              <a:rPr lang="en-US" sz="3500" dirty="0"/>
              <a:t>to be the unbanked and </a:t>
            </a:r>
            <a:r>
              <a:rPr lang="en-US" sz="3500" dirty="0" smtClean="0"/>
              <a:t>under banked) </a:t>
            </a:r>
            <a:r>
              <a:rPr lang="en-US" sz="3500" dirty="0"/>
              <a:t>must resort to predatory financial services.  </a:t>
            </a:r>
          </a:p>
          <a:p>
            <a:pPr marL="0" indent="0">
              <a:buNone/>
            </a:pPr>
            <a:r>
              <a:rPr lang="en-US" sz="4300" dirty="0" smtClean="0"/>
              <a:t>Pawnshops</a:t>
            </a:r>
            <a:endParaRPr lang="en-US" sz="4300" dirty="0"/>
          </a:p>
          <a:p>
            <a:r>
              <a:rPr lang="en-US" sz="3500" dirty="0" smtClean="0"/>
              <a:t>Used </a:t>
            </a:r>
            <a:r>
              <a:rPr lang="en-US" sz="3500" dirty="0"/>
              <a:t>to obtain quick cash loans based on putting up your own personal property.  </a:t>
            </a:r>
            <a:endParaRPr lang="en-US" sz="3500" dirty="0" smtClean="0"/>
          </a:p>
          <a:p>
            <a:r>
              <a:rPr lang="en-US" sz="3500" dirty="0" smtClean="0"/>
              <a:t>They </a:t>
            </a:r>
            <a:r>
              <a:rPr lang="en-US" sz="3500" dirty="0"/>
              <a:t>charge high rates and will sell items you are not able to buy back from them</a:t>
            </a:r>
            <a:r>
              <a:rPr lang="en-US" sz="3500" dirty="0" smtClean="0"/>
              <a:t>.</a:t>
            </a:r>
          </a:p>
          <a:p>
            <a:r>
              <a:rPr lang="en-US" sz="3500" dirty="0" smtClean="0">
                <a:hlinkClick r:id="rId2"/>
              </a:rPr>
              <a:t>YouTube: Beware Pawn Shops</a:t>
            </a:r>
            <a:endParaRPr lang="en-US" sz="3500" dirty="0" smtClean="0"/>
          </a:p>
          <a:p>
            <a:r>
              <a:rPr lang="en-US" sz="3500" dirty="0" smtClean="0"/>
              <a:t>Reading: </a:t>
            </a:r>
            <a:r>
              <a:rPr lang="en-US" sz="3500" dirty="0" smtClean="0">
                <a:hlinkClick r:id="rId3"/>
              </a:rPr>
              <a:t>Disadvantages of Pawnshop Loans</a:t>
            </a:r>
            <a:r>
              <a:rPr lang="en-US" sz="3500" dirty="0" smtClean="0"/>
              <a:t> (Source: </a:t>
            </a:r>
            <a:r>
              <a:rPr lang="en-US" sz="3500" dirty="0" err="1" smtClean="0"/>
              <a:t>Nolo.com</a:t>
            </a:r>
            <a:r>
              <a:rPr lang="en-US" sz="3500" dirty="0" smtClean="0"/>
              <a:t>)</a:t>
            </a:r>
            <a:endParaRPr lang="en-US" sz="3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 © </a:t>
            </a:r>
            <a:r>
              <a:rPr lang="en-US" dirty="0" err="1" smtClean="0"/>
              <a:t>eNestEgg</a:t>
            </a:r>
            <a:r>
              <a:rPr lang="en-US" dirty="0" smtClean="0"/>
              <a:t> Press, LLC.</a:t>
            </a:r>
          </a:p>
        </p:txBody>
      </p:sp>
    </p:spTree>
    <p:extLst>
      <p:ext uri="{BB962C8B-B14F-4D97-AF65-F5344CB8AC3E}">
        <p14:creationId xmlns:p14="http://schemas.microsoft.com/office/powerpoint/2010/main" val="588019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704088"/>
            <a:ext cx="112649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Financial Businesses to be wary of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968500"/>
            <a:ext cx="11836400" cy="4889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Check Cashing </a:t>
            </a:r>
            <a:r>
              <a:rPr lang="en-US" sz="4000" dirty="0"/>
              <a:t>establishments </a:t>
            </a:r>
          </a:p>
          <a:p>
            <a:pPr lvl="1"/>
            <a:r>
              <a:rPr lang="en-US" sz="3200" dirty="0" smtClean="0"/>
              <a:t>Used </a:t>
            </a:r>
            <a:r>
              <a:rPr lang="en-US" sz="3200" dirty="0"/>
              <a:t>by people who do not have bank accounts.  </a:t>
            </a:r>
            <a:endParaRPr lang="en-US" sz="3200" dirty="0" smtClean="0"/>
          </a:p>
          <a:p>
            <a:pPr lvl="1"/>
            <a:r>
              <a:rPr lang="en-US" sz="3200" dirty="0" smtClean="0"/>
              <a:t>They </a:t>
            </a:r>
            <a:r>
              <a:rPr lang="en-US" sz="3200" dirty="0"/>
              <a:t>charge a large percentage (usually 2-3%, some go as high as 20 %!)  </a:t>
            </a:r>
            <a:endParaRPr lang="en-US" sz="3200" dirty="0" smtClean="0"/>
          </a:p>
          <a:p>
            <a:pPr lvl="1"/>
            <a:r>
              <a:rPr lang="en-US" sz="3200" dirty="0" smtClean="0"/>
              <a:t>Also </a:t>
            </a:r>
            <a:r>
              <a:rPr lang="en-US" sz="3200" dirty="0"/>
              <a:t>offer services including paying your utility bills and private postal boxes.  These extra services can usually be obtained elsewhere cheaper.</a:t>
            </a:r>
          </a:p>
          <a:p>
            <a:r>
              <a:rPr lang="en-US" dirty="0" smtClean="0"/>
              <a:t>Reading: </a:t>
            </a:r>
            <a:r>
              <a:rPr lang="en-US" dirty="0" smtClean="0">
                <a:hlinkClick r:id="rId2"/>
              </a:rPr>
              <a:t>Check Cashing: Still Not a Good Deal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421641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300" y="704088"/>
            <a:ext cx="11341100" cy="1143000"/>
          </a:xfrm>
        </p:spPr>
        <p:txBody>
          <a:bodyPr>
            <a:normAutofit/>
          </a:bodyPr>
          <a:lstStyle/>
          <a:p>
            <a:r>
              <a:rPr lang="en-US" sz="5400" b="1" dirty="0"/>
              <a:t>Financial Businesses to be wary 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935480"/>
            <a:ext cx="11760200" cy="4719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hlinkClick r:id="rId2"/>
              </a:rPr>
              <a:t>Payday loans </a:t>
            </a:r>
            <a:r>
              <a:rPr lang="en-US" sz="4000" dirty="0"/>
              <a:t>(online payday loans)</a:t>
            </a:r>
          </a:p>
          <a:p>
            <a:pPr lvl="1"/>
            <a:r>
              <a:rPr lang="en-US" sz="3200" dirty="0" smtClean="0"/>
              <a:t>Most </a:t>
            </a:r>
            <a:r>
              <a:rPr lang="en-US" sz="3200" dirty="0"/>
              <a:t>frequent users are low income workers trapped by </a:t>
            </a:r>
            <a:r>
              <a:rPr lang="en-US" sz="3200" dirty="0" smtClean="0"/>
              <a:t>misfortune.</a:t>
            </a:r>
            <a:endParaRPr lang="en-US" sz="3200" dirty="0"/>
          </a:p>
          <a:p>
            <a:pPr lvl="1"/>
            <a:r>
              <a:rPr lang="en-US" sz="3200" dirty="0" smtClean="0"/>
              <a:t>A </a:t>
            </a:r>
            <a:r>
              <a:rPr lang="en-US" sz="3200" dirty="0"/>
              <a:t>typical payday loan fee is $15 per $100</a:t>
            </a:r>
          </a:p>
          <a:p>
            <a:pPr lvl="2"/>
            <a:r>
              <a:rPr lang="en-US" sz="2900" dirty="0" smtClean="0"/>
              <a:t>$</a:t>
            </a:r>
            <a:r>
              <a:rPr lang="en-US" sz="2900" dirty="0"/>
              <a:t>15/14 days= $1.07 per day</a:t>
            </a:r>
          </a:p>
          <a:p>
            <a:pPr lvl="2"/>
            <a:r>
              <a:rPr lang="en-US" sz="2900" dirty="0" smtClean="0"/>
              <a:t>$</a:t>
            </a:r>
            <a:r>
              <a:rPr lang="en-US" sz="2900" dirty="0"/>
              <a:t>1.07 per day X 365 days = annual percentage rate of 391</a:t>
            </a:r>
            <a:r>
              <a:rPr lang="en-US" sz="2900" dirty="0" smtClean="0"/>
              <a:t>%!!!!</a:t>
            </a:r>
            <a:endParaRPr lang="en-US" sz="2900" dirty="0"/>
          </a:p>
          <a:p>
            <a:r>
              <a:rPr lang="en-US" sz="1300" dirty="0" smtClean="0"/>
              <a:t>Reading 1: </a:t>
            </a:r>
            <a:r>
              <a:rPr lang="en-US" sz="1300" dirty="0" smtClean="0">
                <a:hlinkClick r:id="rId3"/>
              </a:rPr>
              <a:t>Common Scams and Frauds</a:t>
            </a:r>
            <a:endParaRPr lang="en-US" sz="1300" dirty="0" smtClean="0"/>
          </a:p>
          <a:p>
            <a:r>
              <a:rPr lang="en-US" sz="1300" dirty="0" smtClean="0"/>
              <a:t>Reading 2: </a:t>
            </a:r>
            <a:r>
              <a:rPr lang="en-US" sz="1300" dirty="0" smtClean="0">
                <a:hlinkClick r:id="rId4"/>
              </a:rPr>
              <a:t>The trap of payday loans can lead to triple-digit interest rate</a:t>
            </a:r>
            <a:endParaRPr lang="en-US" sz="1300" dirty="0" smtClean="0"/>
          </a:p>
          <a:p>
            <a:r>
              <a:rPr lang="en-US" sz="1200" dirty="0" smtClean="0"/>
              <a:t>Reading 3: </a:t>
            </a:r>
            <a:r>
              <a:rPr lang="en-US" sz="1200" dirty="0" smtClean="0">
                <a:hlinkClick r:id="rId5"/>
              </a:rPr>
              <a:t>The average payday loans borrower spends more then half year in debt to lender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1211285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704088"/>
            <a:ext cx="113665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Financial Businesses to be wary of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943100"/>
            <a:ext cx="11366500" cy="43815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hlinkClick r:id="rId2"/>
              </a:rPr>
              <a:t>Rent </a:t>
            </a:r>
            <a:r>
              <a:rPr lang="en-US" sz="4000" dirty="0">
                <a:hlinkClick r:id="rId2"/>
              </a:rPr>
              <a:t>to Own </a:t>
            </a:r>
            <a:r>
              <a:rPr lang="en-US" sz="4000" dirty="0"/>
              <a:t>Centers</a:t>
            </a:r>
          </a:p>
          <a:p>
            <a:r>
              <a:rPr lang="en-US" sz="3200" dirty="0" smtClean="0"/>
              <a:t>Depending </a:t>
            </a:r>
            <a:r>
              <a:rPr lang="en-US" sz="3200" dirty="0"/>
              <a:t>on the number of payments you elect, the price can potentially be double or triple the objects actual price</a:t>
            </a:r>
            <a:r>
              <a:rPr lang="en-US" sz="3200" dirty="0" smtClean="0"/>
              <a:t>!</a:t>
            </a:r>
          </a:p>
          <a:p>
            <a:r>
              <a:rPr lang="en-US" sz="3200" dirty="0" smtClean="0"/>
              <a:t>You are essentially leasing the item, therefore you are not certain to own the item after a period of time you must first complete a certain number of monthly payments.</a:t>
            </a:r>
            <a:endParaRPr lang="en-US" sz="3200" dirty="0"/>
          </a:p>
          <a:p>
            <a:r>
              <a:rPr lang="en-US" dirty="0" smtClean="0"/>
              <a:t>Reading: </a:t>
            </a:r>
            <a:r>
              <a:rPr lang="en-US" dirty="0" smtClean="0">
                <a:hlinkClick r:id="rId3"/>
              </a:rPr>
              <a:t>Beware of the Real Cost of Rent-to-Own Stores of Furniture, Appliances, and Electronics.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1945297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704088"/>
            <a:ext cx="11366500" cy="896112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Online banking and electronic services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701800"/>
            <a:ext cx="11925300" cy="5156200"/>
          </a:xfrm>
        </p:spPr>
        <p:txBody>
          <a:bodyPr>
            <a:normAutofit fontScale="70000" lnSpcReduction="20000"/>
          </a:bodyPr>
          <a:lstStyle/>
          <a:p>
            <a:r>
              <a:rPr lang="en-US" sz="4100" dirty="0" smtClean="0"/>
              <a:t>Most </a:t>
            </a:r>
            <a:r>
              <a:rPr lang="en-US" sz="4100" dirty="0"/>
              <a:t>traditional banks now offer an almost complete range of services online.</a:t>
            </a:r>
          </a:p>
          <a:p>
            <a:r>
              <a:rPr lang="en-US" sz="4100" dirty="0"/>
              <a:t>There are also internet only banks (E Trade)</a:t>
            </a:r>
          </a:p>
          <a:p>
            <a:pPr marL="0" indent="0">
              <a:buNone/>
            </a:pPr>
            <a:r>
              <a:rPr lang="en-US" sz="5700" dirty="0"/>
              <a:t>What’s the upside?</a:t>
            </a:r>
          </a:p>
          <a:p>
            <a:pPr lvl="1"/>
            <a:r>
              <a:rPr lang="en-US" sz="4100" dirty="0" smtClean="0"/>
              <a:t>Online </a:t>
            </a:r>
            <a:r>
              <a:rPr lang="en-US" sz="4100" dirty="0"/>
              <a:t>banks often pay higher interest rates.  They also often charge lower fees.  </a:t>
            </a:r>
          </a:p>
          <a:p>
            <a:pPr lvl="1"/>
            <a:r>
              <a:rPr lang="en-US" sz="4100" dirty="0" smtClean="0"/>
              <a:t>Online </a:t>
            </a:r>
            <a:r>
              <a:rPr lang="en-US" sz="4100" dirty="0"/>
              <a:t>banking can be very convenient for paying bills and transferring funds.  </a:t>
            </a:r>
          </a:p>
          <a:p>
            <a:pPr lvl="1"/>
            <a:r>
              <a:rPr lang="en-US" sz="4100" dirty="0" smtClean="0"/>
              <a:t>Online </a:t>
            </a:r>
            <a:r>
              <a:rPr lang="en-US" sz="4100" dirty="0"/>
              <a:t>banks allow you to quickly and easily access a wide range of financial data and services.</a:t>
            </a:r>
          </a:p>
          <a:p>
            <a:pPr lvl="1"/>
            <a:r>
              <a:rPr lang="en-US" sz="4100" dirty="0" smtClean="0"/>
              <a:t>Online </a:t>
            </a:r>
            <a:r>
              <a:rPr lang="en-US" sz="4100" dirty="0"/>
              <a:t>banks can save you a lot of time.</a:t>
            </a:r>
          </a:p>
          <a:p>
            <a:pPr lvl="1"/>
            <a:r>
              <a:rPr lang="en-US" sz="4100" dirty="0" smtClean="0"/>
              <a:t>Less </a:t>
            </a:r>
            <a:r>
              <a:rPr lang="en-US" sz="4100" dirty="0"/>
              <a:t>paper to deal with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44435" y="6406046"/>
            <a:ext cx="4470400" cy="365125"/>
          </a:xfrm>
        </p:spPr>
        <p:txBody>
          <a:bodyPr/>
          <a:lstStyle/>
          <a:p>
            <a:r>
              <a:rPr lang="en-US" dirty="0" smtClean="0"/>
              <a:t>Copyright  © </a:t>
            </a:r>
            <a:r>
              <a:rPr lang="en-US" dirty="0" err="1" smtClean="0"/>
              <a:t>eNestEgg</a:t>
            </a:r>
            <a:r>
              <a:rPr lang="en-US" dirty="0" smtClean="0"/>
              <a:t> Press, LLC.</a:t>
            </a:r>
          </a:p>
        </p:txBody>
      </p:sp>
    </p:spTree>
    <p:extLst>
      <p:ext uri="{BB962C8B-B14F-4D97-AF65-F5344CB8AC3E}">
        <p14:creationId xmlns:p14="http://schemas.microsoft.com/office/powerpoint/2010/main" val="168738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704088"/>
            <a:ext cx="112268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Learning Objectives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095500"/>
            <a:ext cx="11226800" cy="4229100"/>
          </a:xfrm>
        </p:spPr>
        <p:txBody>
          <a:bodyPr/>
          <a:lstStyle/>
          <a:p>
            <a:r>
              <a:rPr lang="en-US" sz="3600" dirty="0" smtClean="0"/>
              <a:t>Different types </a:t>
            </a:r>
            <a:r>
              <a:rPr lang="en-US" sz="3600" dirty="0"/>
              <a:t>of financial </a:t>
            </a:r>
            <a:r>
              <a:rPr lang="en-US" sz="3600" dirty="0" smtClean="0"/>
              <a:t>services</a:t>
            </a:r>
            <a:endParaRPr lang="en-US" sz="3600" dirty="0"/>
          </a:p>
          <a:p>
            <a:r>
              <a:rPr lang="en-US" sz="3600" dirty="0" smtClean="0"/>
              <a:t>How to evaluate different types </a:t>
            </a:r>
            <a:r>
              <a:rPr lang="en-US" sz="3600" dirty="0"/>
              <a:t>of financial </a:t>
            </a:r>
            <a:r>
              <a:rPr lang="en-US" sz="3600" dirty="0" smtClean="0"/>
              <a:t>institutions</a:t>
            </a:r>
          </a:p>
          <a:p>
            <a:r>
              <a:rPr lang="en-US" sz="3600" dirty="0"/>
              <a:t>F</a:t>
            </a:r>
            <a:r>
              <a:rPr lang="en-US" sz="3600" dirty="0" smtClean="0"/>
              <a:t>inancial </a:t>
            </a:r>
            <a:r>
              <a:rPr lang="en-US" sz="3600" dirty="0"/>
              <a:t>business’s </a:t>
            </a:r>
            <a:r>
              <a:rPr lang="en-US" sz="3600" dirty="0" smtClean="0"/>
              <a:t>to be wary of</a:t>
            </a:r>
          </a:p>
          <a:p>
            <a:r>
              <a:rPr lang="en-US" sz="3600" dirty="0" smtClean="0"/>
              <a:t>Electronic banking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828296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704088"/>
            <a:ext cx="113792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hlinkClick r:id="rId2"/>
              </a:rPr>
              <a:t>Online banking </a:t>
            </a:r>
            <a:r>
              <a:rPr lang="en-US" sz="5400" b="1" dirty="0" smtClean="0"/>
              <a:t>and electronic services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935480"/>
            <a:ext cx="11874500" cy="49225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000" dirty="0"/>
              <a:t>What’s the downside?</a:t>
            </a:r>
          </a:p>
          <a:p>
            <a:pPr lvl="1"/>
            <a:r>
              <a:rPr lang="en-US" sz="3000" dirty="0" smtClean="0"/>
              <a:t>It </a:t>
            </a:r>
            <a:r>
              <a:rPr lang="en-US" sz="3000" dirty="0"/>
              <a:t>is more difficult to deposit cash and </a:t>
            </a:r>
            <a:r>
              <a:rPr lang="en-US" sz="3000" dirty="0" smtClean="0"/>
              <a:t>checks as there is no face-to-face transactions at the bank. </a:t>
            </a:r>
            <a:endParaRPr lang="en-US" sz="3000" dirty="0"/>
          </a:p>
          <a:p>
            <a:pPr lvl="1"/>
            <a:r>
              <a:rPr lang="en-US" sz="3000" dirty="0" smtClean="0"/>
              <a:t>Easy </a:t>
            </a:r>
            <a:r>
              <a:rPr lang="en-US" sz="3000" dirty="0"/>
              <a:t>access to funds also makes it easy to overspend.</a:t>
            </a:r>
          </a:p>
          <a:p>
            <a:pPr lvl="1"/>
            <a:r>
              <a:rPr lang="en-US" sz="3000" dirty="0" smtClean="0"/>
              <a:t>Some </a:t>
            </a:r>
            <a:r>
              <a:rPr lang="en-US" sz="3000" dirty="0"/>
              <a:t>online banks to not offer reimbursement for ATM usage.  This can become very costly.</a:t>
            </a:r>
          </a:p>
          <a:p>
            <a:pPr lvl="1"/>
            <a:r>
              <a:rPr lang="en-US" sz="3000" dirty="0" smtClean="0"/>
              <a:t>Many </a:t>
            </a:r>
            <a:r>
              <a:rPr lang="en-US" sz="3000" dirty="0"/>
              <a:t>people have privacy and security concerns handling their financial affairs online.  </a:t>
            </a:r>
            <a:endParaRPr lang="en-US" sz="3000" dirty="0" smtClean="0"/>
          </a:p>
          <a:p>
            <a:pPr lvl="1"/>
            <a:r>
              <a:rPr lang="en-US" sz="3000" dirty="0" smtClean="0"/>
              <a:t>Reading 1: </a:t>
            </a:r>
            <a:r>
              <a:rPr lang="en-US" sz="3000" dirty="0" smtClean="0">
                <a:hlinkClick r:id="rId3"/>
              </a:rPr>
              <a:t>Online Banking: Advantages and Disadvantages</a:t>
            </a:r>
            <a:endParaRPr lang="en-US" sz="3000" dirty="0" smtClean="0"/>
          </a:p>
          <a:p>
            <a:pPr lvl="1"/>
            <a:r>
              <a:rPr lang="en-US" sz="3000" dirty="0" smtClean="0"/>
              <a:t>Reading 2: </a:t>
            </a:r>
            <a:r>
              <a:rPr lang="en-US" sz="3000" dirty="0" smtClean="0">
                <a:hlinkClick r:id="rId4"/>
              </a:rPr>
              <a:t>Benefits and Drawbacks of Internet Banking</a:t>
            </a:r>
            <a:endParaRPr lang="en-US" sz="3000" dirty="0" smtClean="0"/>
          </a:p>
          <a:p>
            <a:pPr lvl="1"/>
            <a:r>
              <a:rPr lang="en-US" sz="3000" dirty="0" smtClean="0"/>
              <a:t>Reading 3: </a:t>
            </a:r>
            <a:r>
              <a:rPr lang="en-US" sz="3000" dirty="0" smtClean="0">
                <a:hlinkClick r:id="rId5"/>
              </a:rPr>
              <a:t>2015 Best Online Bank Review and Comparisons</a:t>
            </a:r>
            <a:endParaRPr lang="en-US" sz="3000" dirty="0" smtClean="0"/>
          </a:p>
          <a:p>
            <a:pPr lvl="1"/>
            <a:endParaRPr lang="en-US" sz="30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543826" y="6406047"/>
            <a:ext cx="4470400" cy="365125"/>
          </a:xfrm>
        </p:spPr>
        <p:txBody>
          <a:bodyPr/>
          <a:lstStyle/>
          <a:p>
            <a:r>
              <a:rPr lang="en-US" dirty="0" smtClean="0"/>
              <a:t>Copyright  © </a:t>
            </a:r>
            <a:r>
              <a:rPr lang="en-US" dirty="0" err="1" smtClean="0"/>
              <a:t>eNestEgg</a:t>
            </a:r>
            <a:r>
              <a:rPr lang="en-US" dirty="0" smtClean="0"/>
              <a:t> Press, LLC.</a:t>
            </a:r>
          </a:p>
        </p:txBody>
      </p:sp>
    </p:spTree>
    <p:extLst>
      <p:ext uri="{BB962C8B-B14F-4D97-AF65-F5344CB8AC3E}">
        <p14:creationId xmlns:p14="http://schemas.microsoft.com/office/powerpoint/2010/main" val="18924244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704088"/>
            <a:ext cx="113792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Online banking and electronic services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935480"/>
            <a:ext cx="11696700" cy="47955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/>
              <a:t>Other electronic bank services include:</a:t>
            </a:r>
          </a:p>
          <a:p>
            <a:r>
              <a:rPr lang="en-US" sz="3200" dirty="0"/>
              <a:t>Automatic teller machines (ATM) - An electronic banking outlet.  Use your own banks ATM as often as possible to avoid fees.  Take out larger sums of cash to avoid fees on transactions.  </a:t>
            </a:r>
          </a:p>
          <a:p>
            <a:r>
              <a:rPr lang="en-US" sz="3200" dirty="0"/>
              <a:t>Debit Cards- spend your own funds</a:t>
            </a:r>
          </a:p>
          <a:p>
            <a:pPr lvl="2"/>
            <a:r>
              <a:rPr lang="en-US" sz="2800" dirty="0" smtClean="0"/>
              <a:t>Stolen </a:t>
            </a:r>
            <a:r>
              <a:rPr lang="en-US" sz="2800" dirty="0"/>
              <a:t>or lost</a:t>
            </a:r>
          </a:p>
          <a:p>
            <a:pPr lvl="2"/>
            <a:r>
              <a:rPr lang="en-US" sz="2800" dirty="0" smtClean="0"/>
              <a:t>Fraud</a:t>
            </a:r>
            <a:endParaRPr lang="en-US" sz="2800" dirty="0"/>
          </a:p>
          <a:p>
            <a:pPr lvl="2"/>
            <a:r>
              <a:rPr lang="en-US" sz="2800" dirty="0" smtClean="0"/>
              <a:t>Overdraft </a:t>
            </a:r>
            <a:r>
              <a:rPr lang="en-US" sz="2800" dirty="0" smtClean="0"/>
              <a:t>charges</a:t>
            </a:r>
          </a:p>
          <a:p>
            <a:pPr lvl="2"/>
            <a:r>
              <a:rPr lang="en-US" sz="2800" dirty="0" smtClean="0"/>
              <a:t>Reading: </a:t>
            </a:r>
            <a:r>
              <a:rPr lang="en-US" sz="2800" dirty="0" smtClean="0">
                <a:hlinkClick r:id="rId2"/>
              </a:rPr>
              <a:t>FDIC Study: Outrageous Overdraft Fees(Source</a:t>
            </a:r>
            <a:r>
              <a:rPr lang="en-US" sz="2800" dirty="0" smtClean="0"/>
              <a:t>: </a:t>
            </a:r>
            <a:r>
              <a:rPr lang="en-US" sz="2800" dirty="0" err="1" smtClean="0"/>
              <a:t>Bankrate.com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2053351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3</a:t>
            </a:r>
            <a:endParaRPr lang="en-US" sz="5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730849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704088"/>
            <a:ext cx="111760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Why we need banks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541520"/>
          </a:xfrm>
        </p:spPr>
        <p:txBody>
          <a:bodyPr>
            <a:normAutofit/>
          </a:bodyPr>
          <a:lstStyle/>
          <a:p>
            <a:r>
              <a:rPr lang="en-US" sz="3200" dirty="0"/>
              <a:t>Your life requires you to have a daily spending plan and tools.  There are a variety of institutions and services that can help you maintain control of your cash and reach your goals. </a:t>
            </a:r>
            <a:endParaRPr lang="en-US" sz="3200" dirty="0" smtClean="0"/>
          </a:p>
          <a:p>
            <a:r>
              <a:rPr lang="en-US" sz="3200" dirty="0" smtClean="0"/>
              <a:t>8.2</a:t>
            </a:r>
            <a:r>
              <a:rPr lang="en-US" sz="3200" dirty="0"/>
              <a:t>% of American households are unbanked.</a:t>
            </a:r>
          </a:p>
          <a:p>
            <a:r>
              <a:rPr lang="en-US" sz="3200" dirty="0"/>
              <a:t>20.1% are under banked.  </a:t>
            </a:r>
            <a:endParaRPr lang="en-US" sz="3200" dirty="0" smtClean="0"/>
          </a:p>
          <a:p>
            <a:r>
              <a:rPr lang="en-US" sz="1400" dirty="0" smtClean="0"/>
              <a:t>http</a:t>
            </a:r>
            <a:r>
              <a:rPr lang="en-US" sz="1400" dirty="0"/>
              <a:t>://www.fdic.gov/householdsurvey/   </a:t>
            </a:r>
          </a:p>
          <a:p>
            <a:r>
              <a:rPr lang="en-US" sz="1500" dirty="0"/>
              <a:t>http://money.usnews.com/money/blogs/my-money/2012/12/14/the-drawbacks-of-not-having-a-bank-account</a:t>
            </a:r>
          </a:p>
          <a:p>
            <a:r>
              <a:rPr lang="en-US" sz="1500" dirty="0"/>
              <a:t>http://finance.yahoo.com/news/first-person-cost-living-without-bank-account-173000843--finance.html </a:t>
            </a:r>
          </a:p>
          <a:p>
            <a:r>
              <a:rPr lang="en-US" sz="1500" dirty="0"/>
              <a:t>http://www.marketwatch.com/story/banks-begone-can-you-really-go-cashonly-1294183259976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14222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704088"/>
            <a:ext cx="11379200" cy="1143000"/>
          </a:xfrm>
        </p:spPr>
        <p:txBody>
          <a:bodyPr>
            <a:normAutofit/>
          </a:bodyPr>
          <a:lstStyle/>
          <a:p>
            <a:r>
              <a:rPr lang="en-US" sz="5400" b="1" dirty="0"/>
              <a:t>Financial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935480"/>
            <a:ext cx="11887200" cy="47574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Savings-</a:t>
            </a:r>
            <a:r>
              <a:rPr lang="en-US" sz="3600" dirty="0"/>
              <a:t>(time deposit account</a:t>
            </a:r>
            <a:r>
              <a:rPr lang="en-US" sz="3600" dirty="0" smtClean="0"/>
              <a:t>) storing </a:t>
            </a:r>
            <a:r>
              <a:rPr lang="en-US" sz="3600" dirty="0"/>
              <a:t>your money for later </a:t>
            </a:r>
            <a:r>
              <a:rPr lang="en-US" sz="3600" dirty="0" smtClean="0"/>
              <a:t>use, generally offer low rates of return.</a:t>
            </a:r>
            <a:endParaRPr lang="en-US" sz="3600" dirty="0"/>
          </a:p>
          <a:p>
            <a:r>
              <a:rPr lang="en-US" sz="3600" dirty="0" smtClean="0"/>
              <a:t>Checking-(</a:t>
            </a:r>
            <a:r>
              <a:rPr lang="en-US" sz="3600" dirty="0"/>
              <a:t>Payment </a:t>
            </a:r>
            <a:r>
              <a:rPr lang="en-US" sz="3600" dirty="0" smtClean="0"/>
              <a:t>services) easily </a:t>
            </a:r>
            <a:r>
              <a:rPr lang="en-US" sz="3600" dirty="0"/>
              <a:t>transfer money to others for your daily </a:t>
            </a:r>
            <a:r>
              <a:rPr lang="en-US" sz="3600" dirty="0" smtClean="0"/>
              <a:t>needs.</a:t>
            </a:r>
            <a:endParaRPr lang="en-US" sz="3600" dirty="0"/>
          </a:p>
          <a:p>
            <a:r>
              <a:rPr lang="en-US" sz="4000" dirty="0"/>
              <a:t>Borrowing- </a:t>
            </a:r>
            <a:r>
              <a:rPr lang="en-US" sz="3600" dirty="0" smtClean="0"/>
              <a:t>ranges </a:t>
            </a:r>
            <a:r>
              <a:rPr lang="en-US" sz="3600" dirty="0"/>
              <a:t>from credit card services to getting a mortgage to pay for your home.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590354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Financial Services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1430000" cy="4719320"/>
          </a:xfrm>
        </p:spPr>
        <p:txBody>
          <a:bodyPr/>
          <a:lstStyle/>
          <a:p>
            <a:r>
              <a:rPr lang="en-US" sz="4000" dirty="0"/>
              <a:t>Other Financial services- </a:t>
            </a:r>
            <a:r>
              <a:rPr lang="en-US" sz="3600" dirty="0"/>
              <a:t>insurance, investments, tax assistance, financial planning</a:t>
            </a:r>
          </a:p>
          <a:p>
            <a:r>
              <a:rPr lang="en-US" sz="4000" dirty="0" smtClean="0"/>
              <a:t>Cash management account- </a:t>
            </a:r>
            <a:r>
              <a:rPr lang="en-US" sz="3600" dirty="0" smtClean="0"/>
              <a:t>Many </a:t>
            </a:r>
            <a:r>
              <a:rPr lang="en-US" sz="3600" dirty="0"/>
              <a:t>Financial institutions now provide a complete package of </a:t>
            </a:r>
            <a:r>
              <a:rPr lang="en-US" sz="3600" dirty="0" smtClean="0"/>
              <a:t>services.  </a:t>
            </a:r>
            <a:r>
              <a:rPr lang="en-US" sz="3600" dirty="0"/>
              <a:t>Checking, ATM and credit cards, online banking, investment access and lines of credit are offered.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297402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0" y="704088"/>
            <a:ext cx="112903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Comparing Financial Institutions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1935480"/>
            <a:ext cx="11493500" cy="4757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Questions </a:t>
            </a:r>
            <a:r>
              <a:rPr lang="en-US" sz="3600" dirty="0"/>
              <a:t>to </a:t>
            </a:r>
            <a:r>
              <a:rPr lang="en-US" sz="3600" dirty="0" smtClean="0"/>
              <a:t>ask:</a:t>
            </a:r>
            <a:endParaRPr lang="en-US" sz="3600" dirty="0"/>
          </a:p>
          <a:p>
            <a:r>
              <a:rPr lang="en-US" sz="3600" dirty="0" smtClean="0"/>
              <a:t>Is </a:t>
            </a:r>
            <a:r>
              <a:rPr lang="en-US" sz="3600" dirty="0"/>
              <a:t>the institution convenient to use?</a:t>
            </a:r>
          </a:p>
          <a:p>
            <a:r>
              <a:rPr lang="en-US" sz="3600" dirty="0" smtClean="0"/>
              <a:t>How </a:t>
            </a:r>
            <a:r>
              <a:rPr lang="en-US" sz="3600" dirty="0"/>
              <a:t>much return will I get on my savings?</a:t>
            </a:r>
          </a:p>
          <a:p>
            <a:r>
              <a:rPr lang="en-US" sz="3600" dirty="0" smtClean="0"/>
              <a:t>How </a:t>
            </a:r>
            <a:r>
              <a:rPr lang="en-US" sz="3600" dirty="0"/>
              <a:t>much is this institution going to charge me for their services?</a:t>
            </a:r>
          </a:p>
          <a:p>
            <a:r>
              <a:rPr lang="en-US" sz="3600" dirty="0" smtClean="0"/>
              <a:t>Would </a:t>
            </a:r>
            <a:r>
              <a:rPr lang="en-US" sz="3600" dirty="0"/>
              <a:t>borrowing from this institution be a good </a:t>
            </a:r>
            <a:r>
              <a:rPr lang="en-US" sz="3600" dirty="0" smtClean="0"/>
              <a:t>idea</a:t>
            </a:r>
            <a:r>
              <a:rPr lang="en-US" sz="3600" dirty="0" smtClean="0"/>
              <a:t>?</a:t>
            </a:r>
          </a:p>
          <a:p>
            <a:r>
              <a:rPr lang="en-US" sz="3600" dirty="0" smtClean="0"/>
              <a:t>Reading</a:t>
            </a:r>
            <a:r>
              <a:rPr lang="en-US" sz="3600" dirty="0" smtClean="0">
                <a:hlinkClick r:id="rId2"/>
              </a:rPr>
              <a:t>: Introduction-Types of Financial Institutions and Their Roles</a:t>
            </a:r>
            <a:endParaRPr lang="en-US" sz="1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490325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1</a:t>
            </a:r>
            <a:endParaRPr lang="en-US" sz="5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621496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11430000" cy="1143000"/>
          </a:xfrm>
        </p:spPr>
        <p:txBody>
          <a:bodyPr>
            <a:normAutofit/>
          </a:bodyPr>
          <a:lstStyle/>
          <a:p>
            <a:r>
              <a:rPr lang="en-US" sz="5400" b="1" dirty="0"/>
              <a:t>Deposit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480"/>
            <a:ext cx="11823700" cy="4795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Commercial </a:t>
            </a:r>
            <a:r>
              <a:rPr lang="en-US" sz="4000" dirty="0"/>
              <a:t>Banks</a:t>
            </a:r>
          </a:p>
          <a:p>
            <a:pPr lvl="1"/>
            <a:r>
              <a:rPr lang="en-US" sz="3600" dirty="0" smtClean="0"/>
              <a:t>Organized </a:t>
            </a:r>
            <a:r>
              <a:rPr lang="en-US" sz="3600" dirty="0"/>
              <a:t>and Run like corporations</a:t>
            </a:r>
          </a:p>
          <a:p>
            <a:pPr lvl="1"/>
            <a:r>
              <a:rPr lang="en-US" sz="3600" dirty="0" smtClean="0"/>
              <a:t>Offer </a:t>
            </a:r>
            <a:r>
              <a:rPr lang="en-US" sz="3600" dirty="0"/>
              <a:t>many financial services; Checking, Lending, Savings, and Others.</a:t>
            </a:r>
          </a:p>
          <a:p>
            <a:pPr marL="0" indent="0">
              <a:buNone/>
            </a:pPr>
            <a:r>
              <a:rPr lang="en-US" sz="4000" dirty="0" smtClean="0"/>
              <a:t>Savings </a:t>
            </a:r>
            <a:r>
              <a:rPr lang="en-US" sz="4000" dirty="0"/>
              <a:t>and Loan Associations</a:t>
            </a:r>
          </a:p>
          <a:p>
            <a:pPr lvl="1"/>
            <a:r>
              <a:rPr lang="en-US" sz="3600" dirty="0" smtClean="0"/>
              <a:t>Traditionally </a:t>
            </a:r>
            <a:r>
              <a:rPr lang="en-US" sz="3600" dirty="0"/>
              <a:t>focused on savings accounts and mortgage loans.  Many now offer services comparable to a bank</a:t>
            </a:r>
            <a:r>
              <a:rPr lang="en-US" sz="3600" dirty="0" smtClean="0"/>
              <a:t>.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3088903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0" y="704088"/>
            <a:ext cx="11442700" cy="1226312"/>
          </a:xfrm>
        </p:spPr>
        <p:txBody>
          <a:bodyPr>
            <a:normAutofit/>
          </a:bodyPr>
          <a:lstStyle/>
          <a:p>
            <a:r>
              <a:rPr lang="en-US" sz="5400" b="1" dirty="0"/>
              <a:t>Deposit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" y="2044700"/>
            <a:ext cx="11887200" cy="4813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Mutual Savings Banks</a:t>
            </a:r>
          </a:p>
          <a:p>
            <a:pPr lvl="1"/>
            <a:r>
              <a:rPr lang="en-US" sz="3600" dirty="0"/>
              <a:t>These also specialize in savings and mortgages</a:t>
            </a:r>
          </a:p>
          <a:p>
            <a:pPr lvl="1"/>
            <a:r>
              <a:rPr lang="en-US" sz="3600" dirty="0"/>
              <a:t>Owned by the depositor (you), profits are converted to a higher rate on your </a:t>
            </a:r>
            <a:r>
              <a:rPr lang="en-US" sz="3600" dirty="0" smtClean="0"/>
              <a:t>savings.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 © eNestEgg Press, LLC.</a:t>
            </a:r>
          </a:p>
        </p:txBody>
      </p:sp>
    </p:spTree>
    <p:extLst>
      <p:ext uri="{BB962C8B-B14F-4D97-AF65-F5344CB8AC3E}">
        <p14:creationId xmlns:p14="http://schemas.microsoft.com/office/powerpoint/2010/main" val="1333646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heme" id="{D58BECD2-B89C-41AF-9538-F57C757E6DE8}" vid="{6D0FAFB7-FA8B-4129-82B7-B17F09D11C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PPTheme</Template>
  <TotalTime>1498</TotalTime>
  <Words>1310</Words>
  <Application>Microsoft Macintosh PowerPoint</Application>
  <PresentationFormat>Widescreen</PresentationFormat>
  <Paragraphs>147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PPTheme</vt:lpstr>
      <vt:lpstr>Module 9 Financial Intermediaries</vt:lpstr>
      <vt:lpstr>Learning Objectives</vt:lpstr>
      <vt:lpstr>Why we need banks</vt:lpstr>
      <vt:lpstr>Financial Services</vt:lpstr>
      <vt:lpstr>Financial Services </vt:lpstr>
      <vt:lpstr>Comparing Financial Institutions</vt:lpstr>
      <vt:lpstr>Question Cluster 1</vt:lpstr>
      <vt:lpstr>Deposit Institutions</vt:lpstr>
      <vt:lpstr>Deposit Institutions</vt:lpstr>
      <vt:lpstr>Deposit Institutions</vt:lpstr>
      <vt:lpstr>Non-deposit Institutions</vt:lpstr>
      <vt:lpstr>Non-deposit Institutions</vt:lpstr>
      <vt:lpstr>Non-deposit Institutions</vt:lpstr>
      <vt:lpstr>Question Cluster 2</vt:lpstr>
      <vt:lpstr>Financial Businesses to be wary of </vt:lpstr>
      <vt:lpstr>Financial Businesses to be wary of</vt:lpstr>
      <vt:lpstr>Financial Businesses to be wary of</vt:lpstr>
      <vt:lpstr>Financial Businesses to be wary of</vt:lpstr>
      <vt:lpstr>Online banking and electronic services</vt:lpstr>
      <vt:lpstr>Online banking and electronic services</vt:lpstr>
      <vt:lpstr>Online banking and electronic services</vt:lpstr>
      <vt:lpstr>Question Cluster 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11 Savings Plans</dc:title>
  <dc:creator>kowalik, crystal</dc:creator>
  <cp:lastModifiedBy>Bo, Nhieu</cp:lastModifiedBy>
  <cp:revision>36</cp:revision>
  <cp:lastPrinted>2015-02-05T16:39:43Z</cp:lastPrinted>
  <dcterms:created xsi:type="dcterms:W3CDTF">2014-09-04T15:47:12Z</dcterms:created>
  <dcterms:modified xsi:type="dcterms:W3CDTF">2015-09-20T04:44:47Z</dcterms:modified>
</cp:coreProperties>
</file>