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30"/>
  </p:notesMasterIdLst>
  <p:handoutMasterIdLst>
    <p:handoutMasterId r:id="rId31"/>
  </p:handoutMasterIdLst>
  <p:sldIdLst>
    <p:sldId id="256" r:id="rId2"/>
    <p:sldId id="257" r:id="rId3"/>
    <p:sldId id="258" r:id="rId4"/>
    <p:sldId id="259" r:id="rId5"/>
    <p:sldId id="260" r:id="rId6"/>
    <p:sldId id="261" r:id="rId7"/>
    <p:sldId id="283" r:id="rId8"/>
    <p:sldId id="262" r:id="rId9"/>
    <p:sldId id="263" r:id="rId10"/>
    <p:sldId id="264" r:id="rId11"/>
    <p:sldId id="265" r:id="rId12"/>
    <p:sldId id="266" r:id="rId13"/>
    <p:sldId id="267" r:id="rId14"/>
    <p:sldId id="270" r:id="rId15"/>
    <p:sldId id="271" r:id="rId16"/>
    <p:sldId id="272" r:id="rId17"/>
    <p:sldId id="268" r:id="rId18"/>
    <p:sldId id="269" r:id="rId19"/>
    <p:sldId id="278" r:id="rId20"/>
    <p:sldId id="273" r:id="rId21"/>
    <p:sldId id="274" r:id="rId22"/>
    <p:sldId id="275" r:id="rId23"/>
    <p:sldId id="276" r:id="rId24"/>
    <p:sldId id="277" r:id="rId25"/>
    <p:sldId id="279" r:id="rId26"/>
    <p:sldId id="280" r:id="rId27"/>
    <p:sldId id="281" r:id="rId28"/>
    <p:sldId id="282" r:id="rId29"/>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o, Nhieu" initials="BN" lastIdx="1" clrIdx="0">
    <p:extLst>
      <p:ext uri="{19B8F6BF-5375-455C-9EA6-DF929625EA0E}">
        <p15:presenceInfo xmlns:p15="http://schemas.microsoft.com/office/powerpoint/2012/main" userId="S-1-5-21-3810169375-1746543969-3636121193-2353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58" autoAdjust="0"/>
    <p:restoredTop sz="93073" autoAdjust="0"/>
  </p:normalViewPr>
  <p:slideViewPr>
    <p:cSldViewPr snapToGrid="0">
      <p:cViewPr>
        <p:scale>
          <a:sx n="60" d="100"/>
          <a:sy n="60" d="100"/>
        </p:scale>
        <p:origin x="732" y="9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heme" Target="theme/theme1.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It pays to start early</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200811754200828"/>
          <c:y val="0.21229656419529841"/>
          <c:w val="0.79918824579917203"/>
          <c:h val="0.57032608717762001"/>
        </c:manualLayout>
      </c:layout>
      <c:bar3DChart>
        <c:barDir val="col"/>
        <c:grouping val="stacked"/>
        <c:varyColors val="0"/>
        <c:ser>
          <c:idx val="0"/>
          <c:order val="0"/>
          <c:tx>
            <c:strRef>
              <c:f>Sheet1!$B$1</c:f>
              <c:strCache>
                <c:ptCount val="1"/>
                <c:pt idx="0">
                  <c:v>Income at 65</c:v>
                </c:pt>
              </c:strCache>
            </c:strRef>
          </c:tx>
          <c:spPr>
            <a:solidFill>
              <a:schemeClr val="accent1"/>
            </a:solidFill>
            <a:ln>
              <a:noFill/>
            </a:ln>
            <a:effectLst/>
            <a:sp3d/>
          </c:spPr>
          <c:invertIfNegative val="0"/>
          <c:cat>
            <c:strRef>
              <c:f>Sheet1!$A$2:$A$5</c:f>
              <c:strCache>
                <c:ptCount val="3"/>
                <c:pt idx="0">
                  <c:v>Lisa</c:v>
                </c:pt>
                <c:pt idx="1">
                  <c:v>Paul</c:v>
                </c:pt>
                <c:pt idx="2">
                  <c:v>Pete</c:v>
                </c:pt>
              </c:strCache>
            </c:strRef>
          </c:cat>
          <c:val>
            <c:numRef>
              <c:f>Sheet1!$B$2:$B$5</c:f>
              <c:numCache>
                <c:formatCode>#,##0.00</c:formatCode>
                <c:ptCount val="4"/>
                <c:pt idx="0">
                  <c:v>132434.91</c:v>
                </c:pt>
                <c:pt idx="1">
                  <c:v>259009.9</c:v>
                </c:pt>
                <c:pt idx="2">
                  <c:v>435175.37</c:v>
                </c:pt>
              </c:numCache>
            </c:numRef>
          </c:val>
        </c:ser>
        <c:ser>
          <c:idx val="1"/>
          <c:order val="1"/>
          <c:tx>
            <c:strRef>
              <c:f>Sheet1!$C$1</c:f>
              <c:strCache>
                <c:ptCount val="1"/>
                <c:pt idx="0">
                  <c:v>Column1</c:v>
                </c:pt>
              </c:strCache>
            </c:strRef>
          </c:tx>
          <c:spPr>
            <a:solidFill>
              <a:schemeClr val="accent2"/>
            </a:solidFill>
            <a:ln>
              <a:noFill/>
            </a:ln>
            <a:effectLst/>
            <a:sp3d/>
          </c:spPr>
          <c:invertIfNegative val="0"/>
          <c:cat>
            <c:strRef>
              <c:f>Sheet1!$A$2:$A$5</c:f>
              <c:strCache>
                <c:ptCount val="3"/>
                <c:pt idx="0">
                  <c:v>Lisa</c:v>
                </c:pt>
                <c:pt idx="1">
                  <c:v>Paul</c:v>
                </c:pt>
                <c:pt idx="2">
                  <c:v>Pete</c:v>
                </c:pt>
              </c:strCache>
            </c:strRef>
          </c:cat>
          <c:val>
            <c:numRef>
              <c:f>Sheet1!$C$2:$C$5</c:f>
              <c:numCache>
                <c:formatCode>General</c:formatCode>
                <c:ptCount val="4"/>
              </c:numCache>
            </c:numRef>
          </c:val>
        </c:ser>
        <c:ser>
          <c:idx val="2"/>
          <c:order val="2"/>
          <c:tx>
            <c:strRef>
              <c:f>Sheet1!$D$1</c:f>
              <c:strCache>
                <c:ptCount val="1"/>
                <c:pt idx="0">
                  <c:v>Column2</c:v>
                </c:pt>
              </c:strCache>
            </c:strRef>
          </c:tx>
          <c:spPr>
            <a:solidFill>
              <a:schemeClr val="accent3"/>
            </a:solidFill>
            <a:ln>
              <a:noFill/>
            </a:ln>
            <a:effectLst/>
            <a:sp3d/>
          </c:spPr>
          <c:invertIfNegative val="0"/>
          <c:cat>
            <c:strRef>
              <c:f>Sheet1!$A$2:$A$5</c:f>
              <c:strCache>
                <c:ptCount val="3"/>
                <c:pt idx="0">
                  <c:v>Lisa</c:v>
                </c:pt>
                <c:pt idx="1">
                  <c:v>Paul</c:v>
                </c:pt>
                <c:pt idx="2">
                  <c:v>Pete</c:v>
                </c:pt>
              </c:strCache>
            </c:strRef>
          </c:cat>
          <c:val>
            <c:numRef>
              <c:f>Sheet1!$D$2:$D$5</c:f>
              <c:numCache>
                <c:formatCode>General</c:formatCode>
                <c:ptCount val="4"/>
              </c:numCache>
            </c:numRef>
          </c:val>
        </c:ser>
        <c:dLbls>
          <c:showLegendKey val="0"/>
          <c:showVal val="0"/>
          <c:showCatName val="0"/>
          <c:showSerName val="0"/>
          <c:showPercent val="0"/>
          <c:showBubbleSize val="0"/>
        </c:dLbls>
        <c:gapWidth val="150"/>
        <c:shape val="box"/>
        <c:axId val="134909904"/>
        <c:axId val="134910464"/>
        <c:axId val="0"/>
      </c:bar3DChart>
      <c:catAx>
        <c:axId val="134909904"/>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34910464"/>
        <c:crosses val="autoZero"/>
        <c:auto val="1"/>
        <c:lblAlgn val="ctr"/>
        <c:lblOffset val="100"/>
        <c:noMultiLvlLbl val="0"/>
      </c:catAx>
      <c:valAx>
        <c:axId val="134910464"/>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34909904"/>
        <c:crosses val="autoZero"/>
        <c:crossBetween val="between"/>
      </c:valAx>
      <c:spPr>
        <a:noFill/>
        <a:ln>
          <a:noFill/>
        </a:ln>
        <a:effectLst/>
      </c:spPr>
    </c:plotArea>
    <c:legend>
      <c:legendPos val="b"/>
      <c:legendEntry>
        <c:idx val="1"/>
        <c:delete val="1"/>
      </c:legendEntry>
      <c:legendEntry>
        <c:idx val="2"/>
        <c:delete val="1"/>
      </c:legendEntry>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_rels/vmlDrawing1.vml.rels><?xml version="1.0" encoding="UTF-8" standalone="yes"?>
<Relationships xmlns="http://schemas.openxmlformats.org/package/2006/relationships"><Relationship Id="rId1" Type="http://schemas.openxmlformats.org/officeDocument/2006/relationships/image" Target="../media/image5.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285D89A8-A131-4C4D-A960-DF4C594477B5}" type="datetimeFigureOut">
              <a:rPr lang="en-US" smtClean="0"/>
              <a:t>9/24/2015</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98D907B2-F464-49C4-8AD1-0E6B28B1A732}" type="slidenum">
              <a:rPr lang="en-US" smtClean="0"/>
              <a:t>‹#›</a:t>
            </a:fld>
            <a:endParaRPr lang="en-US"/>
          </a:p>
        </p:txBody>
      </p:sp>
    </p:spTree>
    <p:extLst>
      <p:ext uri="{BB962C8B-B14F-4D97-AF65-F5344CB8AC3E}">
        <p14:creationId xmlns:p14="http://schemas.microsoft.com/office/powerpoint/2010/main" val="29453690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C11A4D2F-2980-4CBE-8274-0543D64AF2AA}" type="datetimeFigureOut">
              <a:rPr lang="en-US" smtClean="0"/>
              <a:t>9/24/2015</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F66C407F-9371-4542-A30C-95665EBE9DD2}" type="slidenum">
              <a:rPr lang="en-US" smtClean="0"/>
              <a:t>‹#›</a:t>
            </a:fld>
            <a:endParaRPr lang="en-US"/>
          </a:p>
        </p:txBody>
      </p:sp>
    </p:spTree>
    <p:extLst>
      <p:ext uri="{BB962C8B-B14F-4D97-AF65-F5344CB8AC3E}">
        <p14:creationId xmlns:p14="http://schemas.microsoft.com/office/powerpoint/2010/main" val="18891065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investor.gov/investing-basics/avoiding-fraud/what-you-can-do-avoid-investment-fraud#.U_-Tqj8UTeQ" TargetMode="External"/><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6C407F-9371-4542-A30C-95665EBE9DD2}" type="slidenum">
              <a:rPr lang="en-US" smtClean="0"/>
              <a:t>2</a:t>
            </a:fld>
            <a:endParaRPr lang="en-US"/>
          </a:p>
        </p:txBody>
      </p:sp>
    </p:spTree>
    <p:extLst>
      <p:ext uri="{BB962C8B-B14F-4D97-AF65-F5344CB8AC3E}">
        <p14:creationId xmlns:p14="http://schemas.microsoft.com/office/powerpoint/2010/main" val="2089055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dirty="0" smtClean="0">
                <a:hlinkClick r:id="rId3"/>
              </a:rPr>
              <a:t>https://investor.gov/investing-basics/avoiding-fraud/what-you-can-do-avoid-investment-fraud#.U_-Tqj8UTeQ</a:t>
            </a:r>
            <a:endParaRPr lang="en-US" dirty="0" smtClean="0"/>
          </a:p>
          <a:p>
            <a:endParaRPr lang="en-US" dirty="0"/>
          </a:p>
        </p:txBody>
      </p:sp>
      <p:sp>
        <p:nvSpPr>
          <p:cNvPr id="4" name="Slide Number Placeholder 3"/>
          <p:cNvSpPr>
            <a:spLocks noGrp="1"/>
          </p:cNvSpPr>
          <p:nvPr>
            <p:ph type="sldNum" sz="quarter" idx="10"/>
          </p:nvPr>
        </p:nvSpPr>
        <p:spPr/>
        <p:txBody>
          <a:bodyPr/>
          <a:lstStyle/>
          <a:p>
            <a:fld id="{F66C407F-9371-4542-A30C-95665EBE9DD2}" type="slidenum">
              <a:rPr lang="en-US" smtClean="0"/>
              <a:t>28</a:t>
            </a:fld>
            <a:endParaRPr lang="en-US"/>
          </a:p>
        </p:txBody>
      </p:sp>
    </p:spTree>
    <p:extLst>
      <p:ext uri="{BB962C8B-B14F-4D97-AF65-F5344CB8AC3E}">
        <p14:creationId xmlns:p14="http://schemas.microsoft.com/office/powerpoint/2010/main" val="16779869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http://money.usnews.com/money/blogs/on-retirement/2014/03/13/why-young-people-shouldnt-hesitate-to-invest</a:t>
            </a:r>
            <a:endParaRPr lang="en-US" dirty="0"/>
          </a:p>
        </p:txBody>
      </p:sp>
      <p:sp>
        <p:nvSpPr>
          <p:cNvPr id="4" name="Slide Number Placeholder 3"/>
          <p:cNvSpPr>
            <a:spLocks noGrp="1"/>
          </p:cNvSpPr>
          <p:nvPr>
            <p:ph type="sldNum" sz="quarter" idx="10"/>
          </p:nvPr>
        </p:nvSpPr>
        <p:spPr/>
        <p:txBody>
          <a:bodyPr/>
          <a:lstStyle/>
          <a:p>
            <a:fld id="{F66C407F-9371-4542-A30C-95665EBE9DD2}" type="slidenum">
              <a:rPr lang="en-US" smtClean="0"/>
              <a:t>4</a:t>
            </a:fld>
            <a:endParaRPr lang="en-US"/>
          </a:p>
        </p:txBody>
      </p:sp>
    </p:spTree>
    <p:extLst>
      <p:ext uri="{BB962C8B-B14F-4D97-AF65-F5344CB8AC3E}">
        <p14:creationId xmlns:p14="http://schemas.microsoft.com/office/powerpoint/2010/main" val="38770592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http://www.sec.gov/investor/pubs/tenthingstoconsider.htm</a:t>
            </a:r>
            <a:endParaRPr lang="en-US" dirty="0"/>
          </a:p>
        </p:txBody>
      </p:sp>
      <p:sp>
        <p:nvSpPr>
          <p:cNvPr id="4" name="Slide Number Placeholder 3"/>
          <p:cNvSpPr>
            <a:spLocks noGrp="1"/>
          </p:cNvSpPr>
          <p:nvPr>
            <p:ph type="sldNum" sz="quarter" idx="10"/>
          </p:nvPr>
        </p:nvSpPr>
        <p:spPr/>
        <p:txBody>
          <a:bodyPr/>
          <a:lstStyle/>
          <a:p>
            <a:fld id="{F66C407F-9371-4542-A30C-95665EBE9DD2}" type="slidenum">
              <a:rPr lang="en-US" smtClean="0"/>
              <a:t>9</a:t>
            </a:fld>
            <a:endParaRPr lang="en-US"/>
          </a:p>
        </p:txBody>
      </p:sp>
    </p:spTree>
    <p:extLst>
      <p:ext uri="{BB962C8B-B14F-4D97-AF65-F5344CB8AC3E}">
        <p14:creationId xmlns:p14="http://schemas.microsoft.com/office/powerpoint/2010/main" val="24859485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http://mutualfunds.about.com/od/ValuevsGrowth/a/What-Is-Your-Investment-Style.htm</a:t>
            </a:r>
          </a:p>
          <a:p>
            <a:endParaRPr lang="en-US" dirty="0"/>
          </a:p>
        </p:txBody>
      </p:sp>
      <p:sp>
        <p:nvSpPr>
          <p:cNvPr id="4" name="Slide Number Placeholder 3"/>
          <p:cNvSpPr>
            <a:spLocks noGrp="1"/>
          </p:cNvSpPr>
          <p:nvPr>
            <p:ph type="sldNum" sz="quarter" idx="10"/>
          </p:nvPr>
        </p:nvSpPr>
        <p:spPr/>
        <p:txBody>
          <a:bodyPr/>
          <a:lstStyle/>
          <a:p>
            <a:fld id="{F66C407F-9371-4542-A30C-95665EBE9DD2}" type="slidenum">
              <a:rPr lang="en-US" smtClean="0"/>
              <a:t>10</a:t>
            </a:fld>
            <a:endParaRPr lang="en-US"/>
          </a:p>
        </p:txBody>
      </p:sp>
    </p:spTree>
    <p:extLst>
      <p:ext uri="{BB962C8B-B14F-4D97-AF65-F5344CB8AC3E}">
        <p14:creationId xmlns:p14="http://schemas.microsoft.com/office/powerpoint/2010/main" val="2169126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http://www.investopedia.com/financial-edge/0410/6-investment-styles-which-fits-you.aspx</a:t>
            </a:r>
            <a:endParaRPr lang="en-US" dirty="0"/>
          </a:p>
        </p:txBody>
      </p:sp>
      <p:sp>
        <p:nvSpPr>
          <p:cNvPr id="4" name="Slide Number Placeholder 3"/>
          <p:cNvSpPr>
            <a:spLocks noGrp="1"/>
          </p:cNvSpPr>
          <p:nvPr>
            <p:ph type="sldNum" sz="quarter" idx="10"/>
          </p:nvPr>
        </p:nvSpPr>
        <p:spPr/>
        <p:txBody>
          <a:bodyPr/>
          <a:lstStyle/>
          <a:p>
            <a:fld id="{F66C407F-9371-4542-A30C-95665EBE9DD2}" type="slidenum">
              <a:rPr lang="en-US" smtClean="0"/>
              <a:t>11</a:t>
            </a:fld>
            <a:endParaRPr lang="en-US"/>
          </a:p>
        </p:txBody>
      </p:sp>
    </p:spTree>
    <p:extLst>
      <p:ext uri="{BB962C8B-B14F-4D97-AF65-F5344CB8AC3E}">
        <p14:creationId xmlns:p14="http://schemas.microsoft.com/office/powerpoint/2010/main" val="25838953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http://www.investopedia.com/articles/basics/03/050203.asp</a:t>
            </a:r>
            <a:endParaRPr lang="en-US" dirty="0"/>
          </a:p>
        </p:txBody>
      </p:sp>
      <p:sp>
        <p:nvSpPr>
          <p:cNvPr id="4" name="Slide Number Placeholder 3"/>
          <p:cNvSpPr>
            <a:spLocks noGrp="1"/>
          </p:cNvSpPr>
          <p:nvPr>
            <p:ph type="sldNum" sz="quarter" idx="10"/>
          </p:nvPr>
        </p:nvSpPr>
        <p:spPr/>
        <p:txBody>
          <a:bodyPr/>
          <a:lstStyle/>
          <a:p>
            <a:fld id="{F66C407F-9371-4542-A30C-95665EBE9DD2}" type="slidenum">
              <a:rPr lang="en-US" smtClean="0"/>
              <a:t>12</a:t>
            </a:fld>
            <a:endParaRPr lang="en-US"/>
          </a:p>
        </p:txBody>
      </p:sp>
    </p:spTree>
    <p:extLst>
      <p:ext uri="{BB962C8B-B14F-4D97-AF65-F5344CB8AC3E}">
        <p14:creationId xmlns:p14="http://schemas.microsoft.com/office/powerpoint/2010/main" val="10391690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http://www.investopedia.com/articles/investing/110813/using-time-horizons-investing.asp</a:t>
            </a:r>
            <a:endParaRPr lang="en-US" dirty="0"/>
          </a:p>
        </p:txBody>
      </p:sp>
      <p:sp>
        <p:nvSpPr>
          <p:cNvPr id="4" name="Slide Number Placeholder 3"/>
          <p:cNvSpPr>
            <a:spLocks noGrp="1"/>
          </p:cNvSpPr>
          <p:nvPr>
            <p:ph type="sldNum" sz="quarter" idx="10"/>
          </p:nvPr>
        </p:nvSpPr>
        <p:spPr/>
        <p:txBody>
          <a:bodyPr/>
          <a:lstStyle/>
          <a:p>
            <a:fld id="{F66C407F-9371-4542-A30C-95665EBE9DD2}" type="slidenum">
              <a:rPr lang="en-US" smtClean="0"/>
              <a:t>20</a:t>
            </a:fld>
            <a:endParaRPr lang="en-US"/>
          </a:p>
        </p:txBody>
      </p:sp>
    </p:spTree>
    <p:extLst>
      <p:ext uri="{BB962C8B-B14F-4D97-AF65-F5344CB8AC3E}">
        <p14:creationId xmlns:p14="http://schemas.microsoft.com/office/powerpoint/2010/main" val="16461638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http://www.forbes.com/sites/robertberger/2014/04/16/the-best-online-tools-to-track-your-investments/</a:t>
            </a:r>
            <a:endParaRPr lang="en-US" dirty="0"/>
          </a:p>
        </p:txBody>
      </p:sp>
      <p:sp>
        <p:nvSpPr>
          <p:cNvPr id="4" name="Slide Number Placeholder 3"/>
          <p:cNvSpPr>
            <a:spLocks noGrp="1"/>
          </p:cNvSpPr>
          <p:nvPr>
            <p:ph type="sldNum" sz="quarter" idx="10"/>
          </p:nvPr>
        </p:nvSpPr>
        <p:spPr/>
        <p:txBody>
          <a:bodyPr/>
          <a:lstStyle/>
          <a:p>
            <a:fld id="{F66C407F-9371-4542-A30C-95665EBE9DD2}" type="slidenum">
              <a:rPr lang="en-US" smtClean="0"/>
              <a:t>25</a:t>
            </a:fld>
            <a:endParaRPr lang="en-US"/>
          </a:p>
        </p:txBody>
      </p:sp>
    </p:spTree>
    <p:extLst>
      <p:ext uri="{BB962C8B-B14F-4D97-AF65-F5344CB8AC3E}">
        <p14:creationId xmlns:p14="http://schemas.microsoft.com/office/powerpoint/2010/main" val="28858376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6C407F-9371-4542-A30C-95665EBE9DD2}" type="slidenum">
              <a:rPr lang="en-US" smtClean="0"/>
              <a:t>27</a:t>
            </a:fld>
            <a:endParaRPr lang="en-US"/>
          </a:p>
        </p:txBody>
      </p:sp>
    </p:spTree>
    <p:extLst>
      <p:ext uri="{BB962C8B-B14F-4D97-AF65-F5344CB8AC3E}">
        <p14:creationId xmlns:p14="http://schemas.microsoft.com/office/powerpoint/2010/main" val="37610428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CEB14010-0ED1-41FB-88C3-99664E6915B7}" type="datetime1">
              <a:rPr lang="en-US" smtClean="0"/>
              <a:t>9/24/2015</a:t>
            </a:fld>
            <a:endParaRPr lang="en-US" dirty="0"/>
          </a:p>
        </p:txBody>
      </p:sp>
      <p:sp>
        <p:nvSpPr>
          <p:cNvPr id="19" name="Footer Placeholder 18"/>
          <p:cNvSpPr>
            <a:spLocks noGrp="1"/>
          </p:cNvSpPr>
          <p:nvPr>
            <p:ph type="ftr" sz="quarter" idx="11"/>
          </p:nvPr>
        </p:nvSpPr>
        <p:spPr/>
        <p:txBody>
          <a:bodyPr/>
          <a:lstStyle/>
          <a:p>
            <a:r>
              <a:rPr lang="en-US" smtClean="0"/>
              <a:t>Copyright  © eNestEgg Press, LLC.</a:t>
            </a:r>
            <a:endParaRPr lang="en-US" dirty="0"/>
          </a:p>
        </p:txBody>
      </p:sp>
      <p:sp>
        <p:nvSpPr>
          <p:cNvPr id="27" name="Slide Number Placeholder 26"/>
          <p:cNvSpPr>
            <a:spLocks noGrp="1"/>
          </p:cNvSpPr>
          <p:nvPr>
            <p:ph type="sldNum" sz="quarter" idx="12"/>
          </p:nvPr>
        </p:nvSpPr>
        <p:spPr/>
        <p:txBody>
          <a:bodyPr/>
          <a:lstStyle/>
          <a:p>
            <a:fld id="{30EB9D99-0AF2-4CCE-B38C-1A1BBDDAC437}"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A34E795-F489-4738-8B84-98C6682CE36D}" type="datetime1">
              <a:rPr lang="en-US" smtClean="0"/>
              <a:t>9/24/2015</a:t>
            </a:fld>
            <a:endParaRPr lang="en-US" dirty="0"/>
          </a:p>
        </p:txBody>
      </p:sp>
      <p:sp>
        <p:nvSpPr>
          <p:cNvPr id="5" name="Footer Placeholder 4"/>
          <p:cNvSpPr>
            <a:spLocks noGrp="1"/>
          </p:cNvSpPr>
          <p:nvPr>
            <p:ph type="ftr" sz="quarter" idx="11"/>
          </p:nvPr>
        </p:nvSpPr>
        <p:spPr/>
        <p:txBody>
          <a:bodyPr/>
          <a:lstStyle/>
          <a:p>
            <a:r>
              <a:rPr lang="en-US" smtClean="0"/>
              <a:t>Copyright  © eNestEgg Press, LLC.</a:t>
            </a:r>
            <a:endParaRPr lang="en-US" dirty="0"/>
          </a:p>
        </p:txBody>
      </p:sp>
      <p:sp>
        <p:nvSpPr>
          <p:cNvPr id="6" name="Slide Number Placeholder 5"/>
          <p:cNvSpPr>
            <a:spLocks noGrp="1"/>
          </p:cNvSpPr>
          <p:nvPr>
            <p:ph type="sldNum" sz="quarter" idx="12"/>
          </p:nvPr>
        </p:nvSpPr>
        <p:spPr/>
        <p:txBody>
          <a:bodyPr/>
          <a:lstStyle/>
          <a:p>
            <a:fld id="{30EB9D99-0AF2-4CCE-B38C-1A1BBDDAC437}"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914402"/>
            <a:ext cx="80264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A2F7401-A2C2-4469-A321-57433656265E}" type="datetime1">
              <a:rPr lang="en-US" smtClean="0"/>
              <a:t>9/24/2015</a:t>
            </a:fld>
            <a:endParaRPr lang="en-US" dirty="0"/>
          </a:p>
        </p:txBody>
      </p:sp>
      <p:sp>
        <p:nvSpPr>
          <p:cNvPr id="5" name="Footer Placeholder 4"/>
          <p:cNvSpPr>
            <a:spLocks noGrp="1"/>
          </p:cNvSpPr>
          <p:nvPr>
            <p:ph type="ftr" sz="quarter" idx="11"/>
          </p:nvPr>
        </p:nvSpPr>
        <p:spPr/>
        <p:txBody>
          <a:bodyPr/>
          <a:lstStyle/>
          <a:p>
            <a:r>
              <a:rPr lang="en-US" smtClean="0"/>
              <a:t>Copyright  © eNestEgg Press, LLC.</a:t>
            </a:r>
            <a:endParaRPr lang="en-US" dirty="0"/>
          </a:p>
        </p:txBody>
      </p:sp>
      <p:sp>
        <p:nvSpPr>
          <p:cNvPr id="6" name="Slide Number Placeholder 5"/>
          <p:cNvSpPr>
            <a:spLocks noGrp="1"/>
          </p:cNvSpPr>
          <p:nvPr>
            <p:ph type="sldNum" sz="quarter" idx="12"/>
          </p:nvPr>
        </p:nvSpPr>
        <p:spPr/>
        <p:txBody>
          <a:bodyPr/>
          <a:lstStyle/>
          <a:p>
            <a:fld id="{30EB9D99-0AF2-4CCE-B38C-1A1BBDDAC437}"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ABD9004-5E2E-4017-9BFE-7FE94FB70AB5}" type="datetime1">
              <a:rPr lang="en-US" smtClean="0"/>
              <a:t>9/24/2015</a:t>
            </a:fld>
            <a:endParaRPr lang="en-US" dirty="0"/>
          </a:p>
        </p:txBody>
      </p:sp>
      <p:sp>
        <p:nvSpPr>
          <p:cNvPr id="5" name="Footer Placeholder 4"/>
          <p:cNvSpPr>
            <a:spLocks noGrp="1"/>
          </p:cNvSpPr>
          <p:nvPr>
            <p:ph type="ftr" sz="quarter" idx="11"/>
          </p:nvPr>
        </p:nvSpPr>
        <p:spPr/>
        <p:txBody>
          <a:bodyPr/>
          <a:lstStyle/>
          <a:p>
            <a:r>
              <a:rPr lang="en-US" smtClean="0"/>
              <a:t>Copyright  © eNestEgg Press, LLC.</a:t>
            </a:r>
            <a:endParaRPr lang="en-US" dirty="0"/>
          </a:p>
        </p:txBody>
      </p:sp>
      <p:sp>
        <p:nvSpPr>
          <p:cNvPr id="6" name="Slide Number Placeholder 5"/>
          <p:cNvSpPr>
            <a:spLocks noGrp="1"/>
          </p:cNvSpPr>
          <p:nvPr>
            <p:ph type="sldNum" sz="quarter" idx="12"/>
          </p:nvPr>
        </p:nvSpPr>
        <p:spPr/>
        <p:txBody>
          <a:bodyPr/>
          <a:lstStyle/>
          <a:p>
            <a:fld id="{30EB9D99-0AF2-4CCE-B38C-1A1BBDDAC437}"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1173952-5413-4910-A26C-992AB296AE8A}" type="datetime1">
              <a:rPr lang="en-US" smtClean="0"/>
              <a:t>9/24/2015</a:t>
            </a:fld>
            <a:endParaRPr lang="en-US" dirty="0"/>
          </a:p>
        </p:txBody>
      </p:sp>
      <p:sp>
        <p:nvSpPr>
          <p:cNvPr id="5" name="Footer Placeholder 4"/>
          <p:cNvSpPr>
            <a:spLocks noGrp="1"/>
          </p:cNvSpPr>
          <p:nvPr>
            <p:ph type="ftr" sz="quarter" idx="11"/>
          </p:nvPr>
        </p:nvSpPr>
        <p:spPr/>
        <p:txBody>
          <a:bodyPr/>
          <a:lstStyle/>
          <a:p>
            <a:r>
              <a:rPr lang="en-US" smtClean="0"/>
              <a:t>Copyright  © eNestEgg Press, LLC.</a:t>
            </a:r>
            <a:endParaRPr lang="en-US" dirty="0"/>
          </a:p>
        </p:txBody>
      </p:sp>
      <p:sp>
        <p:nvSpPr>
          <p:cNvPr id="6" name="Slide Number Placeholder 5"/>
          <p:cNvSpPr>
            <a:spLocks noGrp="1"/>
          </p:cNvSpPr>
          <p:nvPr>
            <p:ph type="sldNum" sz="quarter" idx="12"/>
          </p:nvPr>
        </p:nvSpPr>
        <p:spPr/>
        <p:txBody>
          <a:bodyPr/>
          <a:lstStyle/>
          <a:p>
            <a:fld id="{30EB9D99-0AF2-4CCE-B38C-1A1BBDDAC437}"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F8562A6-D686-4BE3-BBAE-5758F1877944}" type="datetime1">
              <a:rPr lang="en-US" smtClean="0"/>
              <a:t>9/24/2015</a:t>
            </a:fld>
            <a:endParaRPr lang="en-US" dirty="0"/>
          </a:p>
        </p:txBody>
      </p:sp>
      <p:sp>
        <p:nvSpPr>
          <p:cNvPr id="6" name="Footer Placeholder 5"/>
          <p:cNvSpPr>
            <a:spLocks noGrp="1"/>
          </p:cNvSpPr>
          <p:nvPr>
            <p:ph type="ftr" sz="quarter" idx="11"/>
          </p:nvPr>
        </p:nvSpPr>
        <p:spPr/>
        <p:txBody>
          <a:bodyPr/>
          <a:lstStyle/>
          <a:p>
            <a:r>
              <a:rPr lang="en-US" smtClean="0"/>
              <a:t>Copyright  © eNestEgg Press, LLC.</a:t>
            </a:r>
            <a:endParaRPr lang="en-US" dirty="0"/>
          </a:p>
        </p:txBody>
      </p:sp>
      <p:sp>
        <p:nvSpPr>
          <p:cNvPr id="7" name="Slide Number Placeholder 6"/>
          <p:cNvSpPr>
            <a:spLocks noGrp="1"/>
          </p:cNvSpPr>
          <p:nvPr>
            <p:ph type="sldNum" sz="quarter" idx="12"/>
          </p:nvPr>
        </p:nvSpPr>
        <p:spPr/>
        <p:txBody>
          <a:bodyPr/>
          <a:lstStyle/>
          <a:p>
            <a:fld id="{30EB9D99-0AF2-4CCE-B38C-1A1BBDDAC437}"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52E0C275-DA55-47F9-AA71-042FF2160821}" type="datetime1">
              <a:rPr lang="en-US" smtClean="0"/>
              <a:t>9/24/2015</a:t>
            </a:fld>
            <a:endParaRPr lang="en-US" dirty="0"/>
          </a:p>
        </p:txBody>
      </p:sp>
      <p:sp>
        <p:nvSpPr>
          <p:cNvPr id="8" name="Footer Placeholder 7"/>
          <p:cNvSpPr>
            <a:spLocks noGrp="1"/>
          </p:cNvSpPr>
          <p:nvPr>
            <p:ph type="ftr" sz="quarter" idx="11"/>
          </p:nvPr>
        </p:nvSpPr>
        <p:spPr/>
        <p:txBody>
          <a:bodyPr/>
          <a:lstStyle/>
          <a:p>
            <a:r>
              <a:rPr lang="en-US" smtClean="0"/>
              <a:t>Copyright  © eNestEgg Press, LLC.</a:t>
            </a:r>
            <a:endParaRPr lang="en-US" dirty="0"/>
          </a:p>
        </p:txBody>
      </p:sp>
      <p:sp>
        <p:nvSpPr>
          <p:cNvPr id="9" name="Slide Number Placeholder 8"/>
          <p:cNvSpPr>
            <a:spLocks noGrp="1"/>
          </p:cNvSpPr>
          <p:nvPr>
            <p:ph type="sldNum" sz="quarter" idx="12"/>
          </p:nvPr>
        </p:nvSpPr>
        <p:spPr/>
        <p:txBody>
          <a:bodyPr/>
          <a:lstStyle/>
          <a:p>
            <a:fld id="{30EB9D99-0AF2-4CCE-B38C-1A1BBDDAC437}"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69D9E29-B02A-47B6-A5E1-C85C17BCF04E}" type="datetime1">
              <a:rPr lang="en-US" smtClean="0"/>
              <a:t>9/24/2015</a:t>
            </a:fld>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
        <p:nvSpPr>
          <p:cNvPr id="5" name="Slide Number Placeholder 4"/>
          <p:cNvSpPr>
            <a:spLocks noGrp="1"/>
          </p:cNvSpPr>
          <p:nvPr>
            <p:ph type="sldNum" sz="quarter" idx="12"/>
          </p:nvPr>
        </p:nvSpPr>
        <p:spPr/>
        <p:txBody>
          <a:bodyPr/>
          <a:lstStyle/>
          <a:p>
            <a:fld id="{30EB9D99-0AF2-4CCE-B38C-1A1BBDDAC437}"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C69557-F350-4BC0-B55B-E626C04184F8}" type="datetime1">
              <a:rPr lang="en-US" smtClean="0"/>
              <a:t>9/24/2015</a:t>
            </a:fld>
            <a:endParaRPr lang="en-US" dirty="0"/>
          </a:p>
        </p:txBody>
      </p:sp>
      <p:sp>
        <p:nvSpPr>
          <p:cNvPr id="3" name="Footer Placeholder 2"/>
          <p:cNvSpPr>
            <a:spLocks noGrp="1"/>
          </p:cNvSpPr>
          <p:nvPr>
            <p:ph type="ftr" sz="quarter" idx="11"/>
          </p:nvPr>
        </p:nvSpPr>
        <p:spPr/>
        <p:txBody>
          <a:bodyPr/>
          <a:lstStyle/>
          <a:p>
            <a:r>
              <a:rPr lang="en-US" smtClean="0"/>
              <a:t>Copyright  © eNestEgg Press, LLC.</a:t>
            </a:r>
            <a:endParaRPr lang="en-US" dirty="0"/>
          </a:p>
        </p:txBody>
      </p:sp>
      <p:sp>
        <p:nvSpPr>
          <p:cNvPr id="4" name="Slide Number Placeholder 3"/>
          <p:cNvSpPr>
            <a:spLocks noGrp="1"/>
          </p:cNvSpPr>
          <p:nvPr>
            <p:ph type="sldNum" sz="quarter" idx="12"/>
          </p:nvPr>
        </p:nvSpPr>
        <p:spPr/>
        <p:txBody>
          <a:bodyPr/>
          <a:lstStyle/>
          <a:p>
            <a:fld id="{30EB9D99-0AF2-4CCE-B38C-1A1BBDDAC437}"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22EECA5-EAB0-4C19-8D1C-EC5CE72737C0}" type="datetime1">
              <a:rPr lang="en-US" smtClean="0"/>
              <a:t>9/24/2015</a:t>
            </a:fld>
            <a:endParaRPr lang="en-US" dirty="0"/>
          </a:p>
        </p:txBody>
      </p:sp>
      <p:sp>
        <p:nvSpPr>
          <p:cNvPr id="6" name="Footer Placeholder 5"/>
          <p:cNvSpPr>
            <a:spLocks noGrp="1"/>
          </p:cNvSpPr>
          <p:nvPr>
            <p:ph type="ftr" sz="quarter" idx="11"/>
          </p:nvPr>
        </p:nvSpPr>
        <p:spPr/>
        <p:txBody>
          <a:bodyPr/>
          <a:lstStyle/>
          <a:p>
            <a:r>
              <a:rPr lang="en-US" smtClean="0"/>
              <a:t>Copyright  © eNestEgg Press, LLC.</a:t>
            </a:r>
            <a:endParaRPr lang="en-US" dirty="0"/>
          </a:p>
        </p:txBody>
      </p:sp>
      <p:sp>
        <p:nvSpPr>
          <p:cNvPr id="7" name="Slide Number Placeholder 6"/>
          <p:cNvSpPr>
            <a:spLocks noGrp="1"/>
          </p:cNvSpPr>
          <p:nvPr>
            <p:ph type="sldNum" sz="quarter" idx="12"/>
          </p:nvPr>
        </p:nvSpPr>
        <p:spPr/>
        <p:txBody>
          <a:bodyPr/>
          <a:lstStyle/>
          <a:p>
            <a:fld id="{30EB9D99-0AF2-4CCE-B38C-1A1BBDDAC437}"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E75299B-4903-4F25-812A-03E9727A6DF9}" type="datetime1">
              <a:rPr lang="en-US" smtClean="0"/>
              <a:t>9/24/2015</a:t>
            </a:fld>
            <a:endParaRPr lang="en-US" dirty="0"/>
          </a:p>
        </p:txBody>
      </p:sp>
      <p:sp>
        <p:nvSpPr>
          <p:cNvPr id="6" name="Footer Placeholder 5"/>
          <p:cNvSpPr>
            <a:spLocks noGrp="1"/>
          </p:cNvSpPr>
          <p:nvPr>
            <p:ph type="ftr" sz="quarter" idx="11"/>
          </p:nvPr>
        </p:nvSpPr>
        <p:spPr/>
        <p:txBody>
          <a:bodyPr/>
          <a:lstStyle/>
          <a:p>
            <a:r>
              <a:rPr lang="en-US" smtClean="0"/>
              <a:t>Copyright  © eNestEgg Press, LLC.</a:t>
            </a:r>
            <a:endParaRPr lang="en-US" dirty="0"/>
          </a:p>
        </p:txBody>
      </p:sp>
      <p:sp>
        <p:nvSpPr>
          <p:cNvPr id="7" name="Slide Number Placeholder 6"/>
          <p:cNvSpPr>
            <a:spLocks noGrp="1"/>
          </p:cNvSpPr>
          <p:nvPr>
            <p:ph type="sldNum" sz="quarter" idx="12"/>
          </p:nvPr>
        </p:nvSpPr>
        <p:spPr>
          <a:xfrm>
            <a:off x="10769600" y="6356351"/>
            <a:ext cx="812800" cy="365125"/>
          </a:xfrm>
        </p:spPr>
        <p:txBody>
          <a:bodyPr/>
          <a:lstStyle/>
          <a:p>
            <a:fld id="{30EB9D99-0AF2-4CCE-B38C-1A1BBDDAC437}" type="slidenum">
              <a:rPr lang="en-US" smtClean="0"/>
              <a:pPr/>
              <a:t>‹#›</a:t>
            </a:fld>
            <a:endParaRPr lang="en-US" dirty="0"/>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FA82DDE8-9BE9-4510-83C0-42354542C839}" type="datetime1">
              <a:rPr lang="en-US" smtClean="0"/>
              <a:t>9/24/2015</a:t>
            </a:fld>
            <a:endParaRPr lang="en-US" dirty="0"/>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n-US" smtClean="0"/>
              <a:t>Copyright  © eNestEgg Press, LLC.</a:t>
            </a:r>
            <a:endParaRPr lang="en-US" dirty="0"/>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0EB9D99-0AF2-4CCE-B38C-1A1BBDDAC437}" type="slidenum">
              <a:rPr lang="en-US" smtClean="0"/>
              <a:pPr/>
              <a:t>‹#›</a:t>
            </a:fld>
            <a:endParaRPr lang="en-US" dirty="0"/>
          </a:p>
        </p:txBody>
      </p:sp>
      <p:grpSp>
        <p:nvGrpSpPr>
          <p:cNvPr id="2" name="Group 1"/>
          <p:cNvGrpSpPr/>
          <p:nvPr/>
        </p:nvGrpSpPr>
        <p:grpSpPr>
          <a:xfrm>
            <a:off x="-25356" y="202408"/>
            <a:ext cx="12240731"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hf sldNum="0"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investopedia.com/terms/g/growthstock.asp"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http://www.investopedia.com/terms/d/dividend.asp"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www.youtube.com/watch?v=BK9KmpgjEFw"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5.png"/></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6.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www.investopedia.com/video/play/how-to-choose-a-broker/"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http://www.forbes.com/sites/laurashin/2013/05/09/10-questions-to-ask-when-choosing-a-financial-advisor/" TargetMode="External"/></Relationships>
</file>

<file path=ppt/slides/_rels/slide28.xml.rels><?xml version="1.0" encoding="UTF-8" standalone="yes"?>
<Relationships xmlns="http://schemas.openxmlformats.org/package/2006/relationships"><Relationship Id="rId3" Type="http://schemas.openxmlformats.org/officeDocument/2006/relationships/hyperlink" Target="https://investor.gov/investing-basics/avoiding-fraud/what-you-can-do-avoid-investment-fraud#.U_-Tqj8UTeQ"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hyperlink" Target="http://www.sec.gov/investor/pubs/cyberfraud.htm"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www.investopedia.com/university/beginner/" TargetMode="External"/><Relationship Id="rId2" Type="http://schemas.openxmlformats.org/officeDocument/2006/relationships/hyperlink" Target="http://investor.gov/introduction-markets/why-invest#.VAXy6D_LJgw" TargetMode="External"/><Relationship Id="rId1" Type="http://schemas.openxmlformats.org/officeDocument/2006/relationships/slideLayout" Target="../slideLayouts/slideLayout2.xml"/><Relationship Id="rId4" Type="http://schemas.openxmlformats.org/officeDocument/2006/relationships/hyperlink" Target="http://m.youtube.com/watch?v=X12IRC9cP7E"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Investments: The Basics</a:t>
            </a:r>
            <a:endParaRPr lang="en-US" dirty="0"/>
          </a:p>
        </p:txBody>
      </p:sp>
      <p:sp>
        <p:nvSpPr>
          <p:cNvPr id="3" name="Subtitle 2"/>
          <p:cNvSpPr>
            <a:spLocks noGrp="1"/>
          </p:cNvSpPr>
          <p:nvPr>
            <p:ph type="subTitle" idx="1"/>
          </p:nvPr>
        </p:nvSpPr>
        <p:spPr/>
        <p:txBody>
          <a:bodyPr/>
          <a:lstStyle/>
          <a:p>
            <a:r>
              <a:rPr lang="en-US" dirty="0"/>
              <a:t>“How many millionaires do you know who have become wealthy by investing in savings accounts? I rest my case.” –Robert G. Allen</a:t>
            </a:r>
          </a:p>
          <a:p>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4809063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TO THINE OWNSELF BE </a:t>
            </a:r>
            <a:r>
              <a:rPr lang="en-US" b="1" dirty="0" smtClean="0"/>
              <a:t>TRUE:</a:t>
            </a:r>
            <a:r>
              <a:rPr lang="en-US" dirty="0"/>
              <a:t/>
            </a:r>
            <a:br>
              <a:rPr lang="en-US" dirty="0"/>
            </a:br>
            <a:r>
              <a:rPr lang="en-US" dirty="0" smtClean="0"/>
              <a:t>What are your investment goals?</a:t>
            </a:r>
            <a:endParaRPr lang="en-US" dirty="0"/>
          </a:p>
        </p:txBody>
      </p:sp>
      <p:sp>
        <p:nvSpPr>
          <p:cNvPr id="3" name="Content Placeholder 2"/>
          <p:cNvSpPr>
            <a:spLocks noGrp="1"/>
          </p:cNvSpPr>
          <p:nvPr>
            <p:ph idx="1"/>
          </p:nvPr>
        </p:nvSpPr>
        <p:spPr/>
        <p:txBody>
          <a:bodyPr/>
          <a:lstStyle/>
          <a:p>
            <a:r>
              <a:rPr lang="en-US" dirty="0" smtClean="0"/>
              <a:t>Remember your smart goals, making investment goals will be very similar.</a:t>
            </a:r>
          </a:p>
          <a:p>
            <a:endParaRPr lang="en-US" dirty="0"/>
          </a:p>
          <a:p>
            <a:endParaRPr lang="en-US" dirty="0" smtClean="0"/>
          </a:p>
          <a:p>
            <a:r>
              <a:rPr lang="en-US" dirty="0" smtClean="0"/>
              <a:t>Example:  I want $150,000.00 for my children's education.  I will invest a percentage of my disposable income in Mutual Funds.  I want to reach my goal by the time my first child is 18.   </a:t>
            </a:r>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5215406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Your investment style: (must change)</a:t>
            </a:r>
            <a:endParaRPr lang="en-US" dirty="0"/>
          </a:p>
        </p:txBody>
      </p:sp>
      <p:sp>
        <p:nvSpPr>
          <p:cNvPr id="3" name="Content Placeholder 2"/>
          <p:cNvSpPr>
            <a:spLocks noGrp="1"/>
          </p:cNvSpPr>
          <p:nvPr>
            <p:ph idx="1"/>
          </p:nvPr>
        </p:nvSpPr>
        <p:spPr/>
        <p:txBody>
          <a:bodyPr>
            <a:normAutofit fontScale="92500" lnSpcReduction="20000"/>
          </a:bodyPr>
          <a:lstStyle/>
          <a:p>
            <a:r>
              <a:rPr lang="en-US" dirty="0"/>
              <a:t>Sally believes that the key to investing is to buy small companies that are poised to </a:t>
            </a:r>
            <a:r>
              <a:rPr lang="en-US" dirty="0">
                <a:hlinkClick r:id="rId3"/>
              </a:rPr>
              <a:t>grow</a:t>
            </a:r>
            <a:r>
              <a:rPr lang="en-US" dirty="0"/>
              <a:t> at extremely high rates. Sally is therefore always watching for the newest, most cutting-edge technology, and typically invests in technology and biotech firms, which sometimes aren't even making a profit. Sally doesn't mind because these companies have huge potential. </a:t>
            </a:r>
            <a:br>
              <a:rPr lang="en-US" dirty="0"/>
            </a:br>
            <a:r>
              <a:rPr lang="en-US" dirty="0"/>
              <a:t/>
            </a:r>
            <a:br>
              <a:rPr lang="en-US" dirty="0"/>
            </a:br>
            <a:r>
              <a:rPr lang="en-US" dirty="0"/>
              <a:t>John isn't ready to go spending his hard-earned dollars on what he sees as an unproven concept. He likes to see firms that have a solid track record and he believes that the key to investing is to buy good companies that are selling at "cheap" prices. The ideal investment for John is a mature company that pays out a large </a:t>
            </a:r>
            <a:r>
              <a:rPr lang="en-US" dirty="0">
                <a:hlinkClick r:id="rId4"/>
              </a:rPr>
              <a:t>dividend</a:t>
            </a:r>
            <a:r>
              <a:rPr lang="en-US" dirty="0"/>
              <a:t>, which he feels has high-quality management that will continue to deliver excellent returns to shareholders year after year. </a:t>
            </a:r>
            <a:endParaRPr lang="en-US" dirty="0" smtClean="0"/>
          </a:p>
          <a:p>
            <a:r>
              <a:rPr lang="en-US" dirty="0"/>
              <a:t>http://www.investopedia.com/video/play/pick-your-investing-style/</a:t>
            </a:r>
            <a:br>
              <a:rPr lang="en-US" dirty="0"/>
            </a:br>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4330514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WHATS THE RISK????</a:t>
            </a:r>
            <a:r>
              <a:rPr lang="en-US" dirty="0"/>
              <a:t/>
            </a:r>
            <a:br>
              <a:rPr lang="en-US" dirty="0"/>
            </a:br>
            <a:endParaRPr lang="en-US" dirty="0"/>
          </a:p>
        </p:txBody>
      </p:sp>
      <p:sp>
        <p:nvSpPr>
          <p:cNvPr id="3" name="Content Placeholder 2"/>
          <p:cNvSpPr>
            <a:spLocks noGrp="1"/>
          </p:cNvSpPr>
          <p:nvPr>
            <p:ph idx="1"/>
          </p:nvPr>
        </p:nvSpPr>
        <p:spPr/>
        <p:txBody>
          <a:bodyPr/>
          <a:lstStyle/>
          <a:p>
            <a:r>
              <a:rPr lang="en-US" dirty="0"/>
              <a:t>Safety vs Risk.  </a:t>
            </a:r>
            <a:endParaRPr lang="en-US" dirty="0" smtClean="0"/>
          </a:p>
          <a:p>
            <a:pPr lvl="1"/>
            <a:r>
              <a:rPr lang="en-US" dirty="0" smtClean="0"/>
              <a:t>The greater the risk,</a:t>
            </a:r>
          </a:p>
          <a:p>
            <a:pPr lvl="2"/>
            <a:r>
              <a:rPr lang="en-US" dirty="0" smtClean="0"/>
              <a:t>The greater the potential Reward</a:t>
            </a:r>
          </a:p>
          <a:p>
            <a:endParaRPr lang="en-US" dirty="0" smtClean="0"/>
          </a:p>
          <a:p>
            <a:pPr lvl="1"/>
            <a:endParaRPr lang="en-US" dirty="0"/>
          </a:p>
        </p:txBody>
      </p:sp>
      <p:pic>
        <p:nvPicPr>
          <p:cNvPr id="4" name="Picture 3"/>
          <p:cNvPicPr/>
          <p:nvPr/>
        </p:nvPicPr>
        <p:blipFill>
          <a:blip r:embed="rId3">
            <a:extLst>
              <a:ext uri="{28A0092B-C50C-407E-A947-70E740481C1C}">
                <a14:useLocalDpi xmlns:a14="http://schemas.microsoft.com/office/drawing/2010/main" val="0"/>
              </a:ext>
            </a:extLst>
          </a:blip>
          <a:stretch>
            <a:fillRect/>
          </a:stretch>
        </p:blipFill>
        <p:spPr>
          <a:xfrm>
            <a:off x="5842000" y="1417743"/>
            <a:ext cx="5943600" cy="4237990"/>
          </a:xfrm>
          <a:prstGeom prst="rect">
            <a:avLst/>
          </a:prstGeom>
        </p:spPr>
      </p:pic>
      <p:sp>
        <p:nvSpPr>
          <p:cNvPr id="5" name="Footer Placeholder 4"/>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26687758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the Risk?</a:t>
            </a:r>
            <a:endParaRPr lang="en-US" dirty="0"/>
          </a:p>
        </p:txBody>
      </p:sp>
      <p:sp>
        <p:nvSpPr>
          <p:cNvPr id="3" name="Content Placeholder 2"/>
          <p:cNvSpPr>
            <a:spLocks noGrp="1"/>
          </p:cNvSpPr>
          <p:nvPr>
            <p:ph idx="1"/>
          </p:nvPr>
        </p:nvSpPr>
        <p:spPr/>
        <p:txBody>
          <a:bodyPr/>
          <a:lstStyle/>
          <a:p>
            <a:pPr lvl="0"/>
            <a:r>
              <a:rPr lang="en-US" u="sng" dirty="0" smtClean="0"/>
              <a:t>Inflation </a:t>
            </a:r>
            <a:r>
              <a:rPr lang="en-US" u="sng" dirty="0"/>
              <a:t>risk</a:t>
            </a:r>
            <a:r>
              <a:rPr lang="en-US" dirty="0"/>
              <a:t> - remember inflation from the TMV </a:t>
            </a:r>
            <a:r>
              <a:rPr lang="en-US" dirty="0" smtClean="0"/>
              <a:t>module. </a:t>
            </a:r>
            <a:r>
              <a:rPr lang="en-US" dirty="0"/>
              <a:t>I</a:t>
            </a:r>
            <a:r>
              <a:rPr lang="en-US" dirty="0" smtClean="0"/>
              <a:t>f </a:t>
            </a:r>
            <a:r>
              <a:rPr lang="en-US" dirty="0"/>
              <a:t>inflation rises enough it could exceed the returns your are receiving from your investments resulting in a lower purchasing power than you began with. </a:t>
            </a:r>
          </a:p>
          <a:p>
            <a:pPr lvl="0"/>
            <a:r>
              <a:rPr lang="en-US" u="sng" dirty="0"/>
              <a:t>Interest rate risk</a:t>
            </a:r>
            <a:r>
              <a:rPr lang="en-US" dirty="0"/>
              <a:t> - Changes in interest can inversely affect the value of certain investments such as stocks and bonds. </a:t>
            </a:r>
          </a:p>
          <a:p>
            <a:pPr lvl="0"/>
            <a:r>
              <a:rPr lang="en-US" u="sng" dirty="0"/>
              <a:t>Business failure risk</a:t>
            </a:r>
            <a:r>
              <a:rPr lang="en-US" dirty="0"/>
              <a:t> - If the business you invested in goes out of business that was not a solid investment.  </a:t>
            </a:r>
          </a:p>
          <a:p>
            <a:pPr lvl="0"/>
            <a:r>
              <a:rPr lang="en-US" u="sng" dirty="0"/>
              <a:t>Market risk</a:t>
            </a:r>
            <a:r>
              <a:rPr lang="en-US" dirty="0"/>
              <a:t> - Risk associated with participating in the stock market.  Related to current economic conditions as well.</a:t>
            </a:r>
          </a:p>
          <a:p>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29553355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Investment Income</a:t>
            </a:r>
            <a:endParaRPr lang="en-US" dirty="0"/>
          </a:p>
        </p:txBody>
      </p:sp>
      <p:sp>
        <p:nvSpPr>
          <p:cNvPr id="3" name="Content Placeholder 2"/>
          <p:cNvSpPr>
            <a:spLocks noGrp="1"/>
          </p:cNvSpPr>
          <p:nvPr>
            <p:ph idx="1"/>
          </p:nvPr>
        </p:nvSpPr>
        <p:spPr/>
        <p:txBody>
          <a:bodyPr/>
          <a:lstStyle/>
          <a:p>
            <a:r>
              <a:rPr lang="en-US" dirty="0"/>
              <a:t>Income coming from interest payments, dividends, capital gains collected upon the sale of a security or other assets, and any other profit that is made through an investment vehicle of any </a:t>
            </a:r>
            <a:r>
              <a:rPr lang="en-US" dirty="0" smtClean="0"/>
              <a:t>kind.</a:t>
            </a:r>
          </a:p>
          <a:p>
            <a:pPr lvl="1"/>
            <a:r>
              <a:rPr lang="en-US" dirty="0"/>
              <a:t>http://www.investopedia.com/terms/i/investmentincome.asp</a:t>
            </a:r>
          </a:p>
          <a:p>
            <a:r>
              <a:rPr lang="en-US" dirty="0" smtClean="0"/>
              <a:t>Many people like a sure thing.  When talking about investment income we are usually referring to interest and dividends earned from the safest investments.  You'll know how much you're getting and when you're going to get it.</a:t>
            </a:r>
          </a:p>
          <a:p>
            <a:r>
              <a:rPr lang="en-US" dirty="0" smtClean="0"/>
              <a:t>Your investment income goals are the “defense” in your investment plan.  </a:t>
            </a:r>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37843864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Investment Growth</a:t>
            </a:r>
            <a:endParaRPr lang="en-US" dirty="0"/>
          </a:p>
        </p:txBody>
      </p:sp>
      <p:sp>
        <p:nvSpPr>
          <p:cNvPr id="3" name="Content Placeholder 2"/>
          <p:cNvSpPr>
            <a:spLocks noGrp="1"/>
          </p:cNvSpPr>
          <p:nvPr>
            <p:ph idx="1"/>
          </p:nvPr>
        </p:nvSpPr>
        <p:spPr/>
        <p:txBody>
          <a:bodyPr/>
          <a:lstStyle/>
          <a:p>
            <a:r>
              <a:rPr lang="en-US" dirty="0" smtClean="0"/>
              <a:t>Growth= My investment will increase in value.</a:t>
            </a:r>
          </a:p>
          <a:p>
            <a:pPr lvl="1"/>
            <a:r>
              <a:rPr lang="en-US" dirty="0" smtClean="0"/>
              <a:t>I bought a share of stock for $5.00, a year later it is worth $8.</a:t>
            </a:r>
          </a:p>
          <a:p>
            <a:r>
              <a:rPr lang="en-US" dirty="0" smtClean="0"/>
              <a:t>Making your money grow is the most essential investment objective.  Investing for growth is riskier but ultimately more profitable than investing for income.  </a:t>
            </a:r>
          </a:p>
          <a:p>
            <a:r>
              <a:rPr lang="en-US" dirty="0" smtClean="0"/>
              <a:t>Common Stock is considered the best investment for growth.  </a:t>
            </a:r>
            <a:endParaRPr lang="en-US" dirty="0"/>
          </a:p>
          <a:p>
            <a:r>
              <a:rPr lang="en-US" dirty="0" smtClean="0"/>
              <a:t>Investing for growth is the “offense” in your investment plan.  </a:t>
            </a:r>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26630434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Investment Liquidity</a:t>
            </a:r>
            <a:endParaRPr lang="en-US" dirty="0"/>
          </a:p>
        </p:txBody>
      </p:sp>
      <p:sp>
        <p:nvSpPr>
          <p:cNvPr id="3" name="Content Placeholder 2"/>
          <p:cNvSpPr>
            <a:spLocks noGrp="1"/>
          </p:cNvSpPr>
          <p:nvPr>
            <p:ph idx="1"/>
          </p:nvPr>
        </p:nvSpPr>
        <p:spPr/>
        <p:txBody>
          <a:bodyPr/>
          <a:lstStyle/>
          <a:p>
            <a:r>
              <a:rPr lang="en-US" dirty="0" smtClean="0"/>
              <a:t>Remember from previous chapters that liquidity is the ability to sell an asset quickly without affecting the value of the asset (in this case an Investment).</a:t>
            </a:r>
          </a:p>
          <a:p>
            <a:r>
              <a:rPr lang="en-US" dirty="0" smtClean="0"/>
              <a:t>Some investments (Such as Certificates of Deposit) have penalties for withdrawing the money early.</a:t>
            </a:r>
          </a:p>
          <a:p>
            <a:r>
              <a:rPr lang="en-US" dirty="0" smtClean="0"/>
              <a:t>Other investments can be sold very quickly.  This will be dependent on many conditions.  </a:t>
            </a:r>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2850565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27000"/>
            <a:ext cx="10972800" cy="1143000"/>
          </a:xfrm>
        </p:spPr>
        <p:txBody>
          <a:bodyPr/>
          <a:lstStyle/>
          <a:p>
            <a:r>
              <a:rPr lang="en-US" dirty="0" smtClean="0"/>
              <a:t>Basic types of investments</a:t>
            </a:r>
            <a:endParaRPr lang="en-US" dirty="0"/>
          </a:p>
        </p:txBody>
      </p:sp>
      <p:pic>
        <p:nvPicPr>
          <p:cNvPr id="4" name="Content Placeholder 3"/>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44500" y="1307719"/>
            <a:ext cx="10972800" cy="5010912"/>
          </a:xfrm>
          <a:prstGeom prst="rect">
            <a:avLst/>
          </a:prstGeom>
          <a:noFill/>
          <a:ln>
            <a:noFill/>
          </a:ln>
          <a:extLst/>
        </p:spPr>
      </p:pic>
      <p:sp>
        <p:nvSpPr>
          <p:cNvPr id="3" name="Footer Placeholder 2"/>
          <p:cNvSpPr>
            <a:spLocks noGrp="1"/>
          </p:cNvSpPr>
          <p:nvPr>
            <p:ph type="ftr" sz="quarter" idx="11"/>
          </p:nvPr>
        </p:nvSpPr>
        <p:spPr/>
        <p:txBody>
          <a:bodyPr/>
          <a:lstStyle/>
          <a:p>
            <a:r>
              <a:rPr lang="en-US" dirty="0" smtClean="0"/>
              <a:t>Copyright  © </a:t>
            </a:r>
            <a:r>
              <a:rPr lang="en-US" dirty="0" err="1" smtClean="0"/>
              <a:t>eNestEgg</a:t>
            </a:r>
            <a:r>
              <a:rPr lang="en-US" dirty="0" smtClean="0"/>
              <a:t> Press, LLC.</a:t>
            </a:r>
            <a:endParaRPr lang="en-US" dirty="0"/>
          </a:p>
        </p:txBody>
      </p:sp>
    </p:spTree>
    <p:extLst>
      <p:ext uri="{BB962C8B-B14F-4D97-AF65-F5344CB8AC3E}">
        <p14:creationId xmlns:p14="http://schemas.microsoft.com/office/powerpoint/2010/main" val="1194097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can we reduce risk?- Asset Allocation</a:t>
            </a:r>
            <a:endParaRPr lang="en-US" dirty="0"/>
          </a:p>
        </p:txBody>
      </p:sp>
      <p:sp>
        <p:nvSpPr>
          <p:cNvPr id="3" name="Content Placeholder 2"/>
          <p:cNvSpPr>
            <a:spLocks noGrp="1"/>
          </p:cNvSpPr>
          <p:nvPr>
            <p:ph idx="1"/>
          </p:nvPr>
        </p:nvSpPr>
        <p:spPr/>
        <p:txBody>
          <a:bodyPr/>
          <a:lstStyle/>
          <a:p>
            <a:r>
              <a:rPr lang="en-US" altLang="en-US" sz="2400" dirty="0"/>
              <a:t>The process of putting your eggs into a number of carefully selected baskets</a:t>
            </a:r>
          </a:p>
          <a:p>
            <a:pPr lvl="3"/>
            <a:r>
              <a:rPr lang="en-US" altLang="en-US" sz="1800" dirty="0"/>
              <a:t>When some baskets fall as inevitably occurs, other baskets still have eggs</a:t>
            </a:r>
          </a:p>
          <a:p>
            <a:r>
              <a:rPr lang="en-US" dirty="0" smtClean="0"/>
              <a:t>Examples include:</a:t>
            </a:r>
          </a:p>
          <a:p>
            <a:pPr lvl="1"/>
            <a:r>
              <a:rPr lang="en-US" dirty="0" smtClean="0"/>
              <a:t>Conservative= Less risk/less reward</a:t>
            </a:r>
          </a:p>
          <a:p>
            <a:pPr lvl="1"/>
            <a:r>
              <a:rPr lang="en-US" dirty="0" smtClean="0"/>
              <a:t>Aggressive= More risk/more reward</a:t>
            </a:r>
          </a:p>
          <a:p>
            <a:r>
              <a:rPr lang="en-US" dirty="0" smtClean="0"/>
              <a:t>The way you allocate your investments is often considered more important than the individual investments (companies) you select</a:t>
            </a:r>
            <a:r>
              <a:rPr lang="en-US" dirty="0" smtClean="0"/>
              <a:t>.</a:t>
            </a:r>
          </a:p>
          <a:p>
            <a:r>
              <a:rPr lang="en-US" dirty="0" smtClean="0"/>
              <a:t>YouTube video: </a:t>
            </a:r>
            <a:r>
              <a:rPr lang="en-US" dirty="0" smtClean="0">
                <a:hlinkClick r:id="rId2"/>
              </a:rPr>
              <a:t>Allocation vs. Diversification </a:t>
            </a:r>
            <a:endParaRPr lang="en-US" dirty="0" smtClean="0"/>
          </a:p>
          <a:p>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19503247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0" y="1032933"/>
            <a:ext cx="12192000" cy="5825067"/>
          </a:xfrm>
          <a:prstGeom prst="rect">
            <a:avLst/>
          </a:prstGeom>
          <a:noFill/>
        </p:spPr>
      </p:pic>
      <p:sp>
        <p:nvSpPr>
          <p:cNvPr id="2" name="Footer Placeholder 1"/>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14346826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Learning Objectives</a:t>
            </a:r>
            <a:endParaRPr lang="en-US" dirty="0"/>
          </a:p>
        </p:txBody>
      </p:sp>
      <p:sp>
        <p:nvSpPr>
          <p:cNvPr id="3" name="Content Placeholder 2"/>
          <p:cNvSpPr>
            <a:spLocks noGrp="1"/>
          </p:cNvSpPr>
          <p:nvPr>
            <p:ph idx="1"/>
          </p:nvPr>
        </p:nvSpPr>
        <p:spPr/>
        <p:txBody>
          <a:bodyPr/>
          <a:lstStyle/>
          <a:p>
            <a:pPr lvl="0"/>
            <a:r>
              <a:rPr lang="en-US" dirty="0"/>
              <a:t>Why </a:t>
            </a:r>
            <a:r>
              <a:rPr lang="en-US" dirty="0" smtClean="0"/>
              <a:t>should you invest</a:t>
            </a:r>
            <a:endParaRPr lang="en-US" dirty="0"/>
          </a:p>
          <a:p>
            <a:pPr lvl="0"/>
            <a:r>
              <a:rPr lang="en-US" dirty="0"/>
              <a:t>Types of investments</a:t>
            </a:r>
          </a:p>
          <a:p>
            <a:pPr lvl="0"/>
            <a:r>
              <a:rPr lang="en-US" dirty="0"/>
              <a:t>Types of investors</a:t>
            </a:r>
          </a:p>
          <a:p>
            <a:pPr lvl="0"/>
            <a:r>
              <a:rPr lang="en-US" dirty="0"/>
              <a:t>Risk verse Reward </a:t>
            </a:r>
          </a:p>
          <a:p>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4254416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can we reduce risk</a:t>
            </a:r>
            <a:r>
              <a:rPr lang="en-US" dirty="0" smtClean="0"/>
              <a:t>?- Time</a:t>
            </a:r>
            <a:endParaRPr lang="en-US" dirty="0"/>
          </a:p>
        </p:txBody>
      </p:sp>
      <p:sp>
        <p:nvSpPr>
          <p:cNvPr id="3" name="Content Placeholder 2"/>
          <p:cNvSpPr>
            <a:spLocks noGrp="1"/>
          </p:cNvSpPr>
          <p:nvPr>
            <p:ph idx="1"/>
          </p:nvPr>
        </p:nvSpPr>
        <p:spPr/>
        <p:txBody>
          <a:bodyPr/>
          <a:lstStyle/>
          <a:p>
            <a:r>
              <a:rPr lang="en-US" dirty="0" smtClean="0"/>
              <a:t>Time:</a:t>
            </a:r>
          </a:p>
          <a:p>
            <a:pPr lvl="1"/>
            <a:r>
              <a:rPr lang="en-US" dirty="0" smtClean="0"/>
              <a:t>More time to grow.</a:t>
            </a:r>
          </a:p>
          <a:p>
            <a:pPr lvl="1"/>
            <a:r>
              <a:rPr lang="en-US" dirty="0" smtClean="0"/>
              <a:t>More time to recover from setbacks. </a:t>
            </a:r>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5042084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can we reduce risk</a:t>
            </a:r>
            <a:r>
              <a:rPr lang="en-US" dirty="0" smtClean="0"/>
              <a:t>?- Time</a:t>
            </a:r>
            <a:endParaRPr lang="en-US" dirty="0"/>
          </a:p>
        </p:txBody>
      </p:sp>
      <p:graphicFrame>
        <p:nvGraphicFramePr>
          <p:cNvPr id="4" name="Object 4"/>
          <p:cNvGraphicFramePr>
            <a:graphicFrameLocks noGrp="1" noChangeAspect="1"/>
          </p:cNvGraphicFramePr>
          <p:nvPr>
            <p:ph idx="1"/>
            <p:extLst>
              <p:ext uri="{D42A27DB-BD31-4B8C-83A1-F6EECF244321}">
                <p14:modId xmlns:p14="http://schemas.microsoft.com/office/powerpoint/2010/main" val="1184743568"/>
              </p:ext>
            </p:extLst>
          </p:nvPr>
        </p:nvGraphicFramePr>
        <p:xfrm>
          <a:off x="343958" y="1847088"/>
          <a:ext cx="6700309" cy="4198111"/>
        </p:xfrm>
        <a:graphic>
          <a:graphicData uri="http://schemas.openxmlformats.org/presentationml/2006/ole">
            <mc:AlternateContent xmlns:mc="http://schemas.openxmlformats.org/markup-compatibility/2006">
              <mc:Choice xmlns:v="urn:schemas-microsoft-com:vml" Requires="v">
                <p:oleObj spid="_x0000_s1039" name="Bitmap Image" r:id="rId3" imgW="4933333" imgH="2285714" progId="Paint.Picture">
                  <p:embed/>
                </p:oleObj>
              </mc:Choice>
              <mc:Fallback>
                <p:oleObj name="Bitmap Image" r:id="rId3" imgW="4933333" imgH="2285714" progId="Paint.Picture">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3958" y="1847088"/>
                        <a:ext cx="6700309" cy="4198111"/>
                      </a:xfrm>
                      <a:prstGeom prst="rect">
                        <a:avLst/>
                      </a:prstGeom>
                      <a:noFill/>
                      <a:ln>
                        <a:noFill/>
                      </a:ln>
                      <a:effectLst/>
                    </p:spPr>
                  </p:pic>
                </p:oleObj>
              </mc:Fallback>
            </mc:AlternateContent>
          </a:graphicData>
        </a:graphic>
      </p:graphicFrame>
      <p:sp>
        <p:nvSpPr>
          <p:cNvPr id="5" name="TextBox 4"/>
          <p:cNvSpPr txBox="1"/>
          <p:nvPr/>
        </p:nvSpPr>
        <p:spPr>
          <a:xfrm>
            <a:off x="7484533" y="2032000"/>
            <a:ext cx="3674534" cy="369332"/>
          </a:xfrm>
          <a:prstGeom prst="rect">
            <a:avLst/>
          </a:prstGeom>
          <a:noFill/>
        </p:spPr>
        <p:txBody>
          <a:bodyPr wrap="square" rtlCol="0">
            <a:spAutoFit/>
          </a:bodyPr>
          <a:lstStyle/>
          <a:p>
            <a:r>
              <a:rPr lang="en-US" dirty="0" smtClean="0"/>
              <a:t>This looks bad…….</a:t>
            </a:r>
            <a:endParaRPr lang="en-US" dirty="0"/>
          </a:p>
        </p:txBody>
      </p:sp>
      <p:sp>
        <p:nvSpPr>
          <p:cNvPr id="3" name="Footer Placeholder 2"/>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22651518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can we reduce risk</a:t>
            </a:r>
            <a:r>
              <a:rPr lang="en-US" dirty="0" smtClean="0"/>
              <a:t>?- Time</a:t>
            </a:r>
            <a:endParaRPr lang="en-US" dirty="0"/>
          </a:p>
        </p:txBody>
      </p:sp>
      <p:graphicFrame>
        <p:nvGraphicFramePr>
          <p:cNvPr id="4" name="Object 4"/>
          <p:cNvGraphicFramePr>
            <a:graphicFrameLocks noGrp="1" noChangeAspect="1"/>
          </p:cNvGraphicFramePr>
          <p:nvPr>
            <p:ph idx="1"/>
            <p:extLst>
              <p:ext uri="{D42A27DB-BD31-4B8C-83A1-F6EECF244321}">
                <p14:modId xmlns:p14="http://schemas.microsoft.com/office/powerpoint/2010/main" val="854011002"/>
              </p:ext>
            </p:extLst>
          </p:nvPr>
        </p:nvGraphicFramePr>
        <p:xfrm>
          <a:off x="186266" y="2030148"/>
          <a:ext cx="7559321" cy="4252118"/>
        </p:xfrm>
        <a:graphic>
          <a:graphicData uri="http://schemas.openxmlformats.org/presentationml/2006/ole">
            <mc:AlternateContent xmlns:mc="http://schemas.openxmlformats.org/markup-compatibility/2006">
              <mc:Choice xmlns:v="urn:schemas-microsoft-com:vml" Requires="v">
                <p:oleObj spid="_x0000_s2063" name="Photo Editor Photo" r:id="rId3" imgW="4877481" imgH="2742857" progId="MSPhotoEd.3">
                  <p:embed/>
                </p:oleObj>
              </mc:Choice>
              <mc:Fallback>
                <p:oleObj name="Photo Editor Photo" r:id="rId3" imgW="4877481" imgH="2742857" progId="MSPhotoEd.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6266" y="2030148"/>
                        <a:ext cx="7559321" cy="4252118"/>
                      </a:xfrm>
                      <a:prstGeom prst="rect">
                        <a:avLst/>
                      </a:prstGeom>
                      <a:noFill/>
                      <a:ln>
                        <a:noFill/>
                      </a:ln>
                      <a:effectLst/>
                    </p:spPr>
                  </p:pic>
                </p:oleObj>
              </mc:Fallback>
            </mc:AlternateContent>
          </a:graphicData>
        </a:graphic>
      </p:graphicFrame>
      <p:sp>
        <p:nvSpPr>
          <p:cNvPr id="5" name="TextBox 4"/>
          <p:cNvSpPr txBox="1"/>
          <p:nvPr/>
        </p:nvSpPr>
        <p:spPr>
          <a:xfrm>
            <a:off x="8212667" y="1981200"/>
            <a:ext cx="3369733" cy="923330"/>
          </a:xfrm>
          <a:prstGeom prst="rect">
            <a:avLst/>
          </a:prstGeom>
          <a:noFill/>
        </p:spPr>
        <p:txBody>
          <a:bodyPr wrap="square" rtlCol="0">
            <a:spAutoFit/>
          </a:bodyPr>
          <a:lstStyle/>
          <a:p>
            <a:r>
              <a:rPr lang="en-US" dirty="0" smtClean="0"/>
              <a:t>Look at the big picture.  Even with a large dip in the market your investment will still grow.</a:t>
            </a:r>
            <a:endParaRPr lang="en-US" dirty="0"/>
          </a:p>
        </p:txBody>
      </p:sp>
      <p:sp>
        <p:nvSpPr>
          <p:cNvPr id="3" name="Footer Placeholder 2"/>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34795907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can we reduce risk</a:t>
            </a:r>
            <a:r>
              <a:rPr lang="en-US" dirty="0" smtClean="0"/>
              <a:t>?- Age</a:t>
            </a:r>
            <a:endParaRPr lang="en-US" dirty="0"/>
          </a:p>
        </p:txBody>
      </p:sp>
      <p:sp>
        <p:nvSpPr>
          <p:cNvPr id="3" name="Content Placeholder 2"/>
          <p:cNvSpPr>
            <a:spLocks noGrp="1"/>
          </p:cNvSpPr>
          <p:nvPr>
            <p:ph idx="1"/>
          </p:nvPr>
        </p:nvSpPr>
        <p:spPr/>
        <p:txBody>
          <a:bodyPr/>
          <a:lstStyle/>
          <a:p>
            <a:r>
              <a:rPr lang="en-US" dirty="0" smtClean="0"/>
              <a:t>Your age:</a:t>
            </a:r>
          </a:p>
          <a:p>
            <a:pPr lvl="1"/>
            <a:r>
              <a:rPr lang="en-US" dirty="0"/>
              <a:t>Invest appropriately for your age. The younger you are the more time you have to recover any lost investments. </a:t>
            </a:r>
          </a:p>
          <a:p>
            <a:pPr lvl="1"/>
            <a:r>
              <a:rPr lang="en-US" dirty="0" smtClean="0"/>
              <a:t>Rules of thumb:</a:t>
            </a:r>
          </a:p>
          <a:p>
            <a:pPr lvl="2"/>
            <a:r>
              <a:rPr lang="en-US" dirty="0"/>
              <a:t>S</a:t>
            </a:r>
            <a:r>
              <a:rPr lang="en-US" dirty="0" smtClean="0"/>
              <a:t>ubtract </a:t>
            </a:r>
            <a:r>
              <a:rPr lang="en-US" dirty="0"/>
              <a:t>you age from 110 and the difference is the percentage of your assets that should be invested in growth investments such as stocks while the remainder of your money should be in more conservative </a:t>
            </a:r>
            <a:r>
              <a:rPr lang="en-US" dirty="0" smtClean="0"/>
              <a:t>investments (Ex. Bonds). </a:t>
            </a:r>
          </a:p>
          <a:p>
            <a:pPr lvl="2"/>
            <a:r>
              <a:rPr lang="en-US" dirty="0"/>
              <a:t>Rule of Thumb at retirement (7 to 10 years of low risk investments to cover living expenses)</a:t>
            </a:r>
          </a:p>
          <a:p>
            <a:pPr lvl="2"/>
            <a:endParaRPr lang="en-US" dirty="0"/>
          </a:p>
          <a:p>
            <a:pPr lvl="2"/>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19061974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my role in all of this?</a:t>
            </a:r>
            <a:endParaRPr lang="en-US" dirty="0"/>
          </a:p>
        </p:txBody>
      </p:sp>
      <p:sp>
        <p:nvSpPr>
          <p:cNvPr id="3" name="Content Placeholder 2"/>
          <p:cNvSpPr>
            <a:spLocks noGrp="1"/>
          </p:cNvSpPr>
          <p:nvPr>
            <p:ph idx="1"/>
          </p:nvPr>
        </p:nvSpPr>
        <p:spPr/>
        <p:txBody>
          <a:bodyPr/>
          <a:lstStyle/>
          <a:p>
            <a:r>
              <a:rPr lang="en-US" dirty="0" smtClean="0"/>
              <a:t>Do your research:</a:t>
            </a:r>
          </a:p>
          <a:p>
            <a:pPr lvl="1"/>
            <a:r>
              <a:rPr lang="en-US" dirty="0" smtClean="0"/>
              <a:t>You need to put in time and effort.  </a:t>
            </a:r>
          </a:p>
          <a:p>
            <a:pPr lvl="2"/>
            <a:r>
              <a:rPr lang="en-US" dirty="0" smtClean="0"/>
              <a:t>Determine and communicate clearly and effectively your investment GOALS.  </a:t>
            </a:r>
          </a:p>
          <a:p>
            <a:pPr lvl="1"/>
            <a:r>
              <a:rPr lang="en-US" dirty="0" smtClean="0"/>
              <a:t>Investing should be considered a job.  Are you putting in enough time to be the most effective?  Are you possibly spending too much time and driving yourself crazy?</a:t>
            </a:r>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13595729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What's my role in all of this?</a:t>
            </a:r>
          </a:p>
        </p:txBody>
      </p:sp>
      <p:sp>
        <p:nvSpPr>
          <p:cNvPr id="3" name="Content Placeholder 2"/>
          <p:cNvSpPr>
            <a:spLocks noGrp="1"/>
          </p:cNvSpPr>
          <p:nvPr>
            <p:ph idx="1"/>
          </p:nvPr>
        </p:nvSpPr>
        <p:spPr/>
        <p:txBody>
          <a:bodyPr/>
          <a:lstStyle/>
          <a:p>
            <a:pPr lvl="0"/>
            <a:r>
              <a:rPr lang="en-US" dirty="0"/>
              <a:t>Keep track of the value of your investments</a:t>
            </a:r>
          </a:p>
          <a:p>
            <a:pPr lvl="1"/>
            <a:r>
              <a:rPr lang="en-US" dirty="0" smtClean="0"/>
              <a:t>Current technology allows you know the value of your investments in seconds.</a:t>
            </a:r>
          </a:p>
          <a:p>
            <a:pPr lvl="1"/>
            <a:r>
              <a:rPr lang="en-US" dirty="0" smtClean="0"/>
              <a:t>Changes in:_________ need to be reflected in your investments.  </a:t>
            </a:r>
          </a:p>
          <a:p>
            <a:pPr lvl="2"/>
            <a:r>
              <a:rPr lang="en-US" dirty="0" smtClean="0"/>
              <a:t>The Market</a:t>
            </a:r>
          </a:p>
          <a:p>
            <a:pPr lvl="2"/>
            <a:r>
              <a:rPr lang="en-US" dirty="0" smtClean="0"/>
              <a:t>Yourself (Income, Net worth, life needs and goals)</a:t>
            </a:r>
          </a:p>
          <a:p>
            <a:r>
              <a:rPr lang="en-US" dirty="0" smtClean="0"/>
              <a:t>Monitor enough to stay in the loop, too much can drive you crazy.</a:t>
            </a:r>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25065876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What's my role in all of this?</a:t>
            </a:r>
          </a:p>
        </p:txBody>
      </p:sp>
      <p:sp>
        <p:nvSpPr>
          <p:cNvPr id="3" name="Content Placeholder 2"/>
          <p:cNvSpPr>
            <a:spLocks noGrp="1"/>
          </p:cNvSpPr>
          <p:nvPr>
            <p:ph idx="1"/>
          </p:nvPr>
        </p:nvSpPr>
        <p:spPr/>
        <p:txBody>
          <a:bodyPr/>
          <a:lstStyle/>
          <a:p>
            <a:r>
              <a:rPr lang="en-US" dirty="0" smtClean="0"/>
              <a:t>Keep accurate paper and electronic records</a:t>
            </a:r>
          </a:p>
          <a:p>
            <a:pPr lvl="1"/>
            <a:r>
              <a:rPr lang="en-US" dirty="0" smtClean="0"/>
              <a:t>Serves as tool to analyze and refine your investing.  </a:t>
            </a:r>
          </a:p>
          <a:p>
            <a:pPr lvl="1"/>
            <a:r>
              <a:rPr lang="en-US" dirty="0" smtClean="0"/>
              <a:t>Helps you decide to drop the investment or buy more.</a:t>
            </a:r>
          </a:p>
          <a:p>
            <a:pPr lvl="1"/>
            <a:r>
              <a:rPr lang="en-US" dirty="0" smtClean="0"/>
              <a:t>Tax purposes</a:t>
            </a:r>
          </a:p>
          <a:p>
            <a:pPr lvl="1"/>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31340366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What's my role in all of this?</a:t>
            </a:r>
          </a:p>
        </p:txBody>
      </p:sp>
      <p:sp>
        <p:nvSpPr>
          <p:cNvPr id="3" name="Content Placeholder 2"/>
          <p:cNvSpPr>
            <a:spLocks noGrp="1"/>
          </p:cNvSpPr>
          <p:nvPr>
            <p:ph idx="1"/>
          </p:nvPr>
        </p:nvSpPr>
        <p:spPr/>
        <p:txBody>
          <a:bodyPr/>
          <a:lstStyle/>
          <a:p>
            <a:pPr lvl="0"/>
            <a:r>
              <a:rPr lang="en-US" dirty="0"/>
              <a:t>Seek out </a:t>
            </a:r>
            <a:r>
              <a:rPr lang="en-US" dirty="0" smtClean="0"/>
              <a:t>professionals</a:t>
            </a:r>
          </a:p>
          <a:p>
            <a:r>
              <a:rPr lang="en-US" dirty="0" smtClean="0"/>
              <a:t>Many people do not have the confidence or expertise to invest alone.  Lawyers, accountants, stockbrokers, insurance agents and others have vital expertise that can help with your decision </a:t>
            </a:r>
            <a:r>
              <a:rPr lang="en-US" dirty="0" smtClean="0"/>
              <a:t>making\</a:t>
            </a:r>
          </a:p>
          <a:p>
            <a:r>
              <a:rPr lang="en-US" dirty="0" smtClean="0"/>
              <a:t>Reading: </a:t>
            </a:r>
            <a:r>
              <a:rPr lang="en-US" dirty="0" smtClean="0">
                <a:hlinkClick r:id="rId3"/>
              </a:rPr>
              <a:t>Investopedia-How to Choose a Broker</a:t>
            </a:r>
            <a:endParaRPr lang="en-US" dirty="0" smtClean="0"/>
          </a:p>
          <a:p>
            <a:r>
              <a:rPr lang="en-US" dirty="0" smtClean="0"/>
              <a:t>Reading: </a:t>
            </a:r>
            <a:r>
              <a:rPr lang="en-US" dirty="0" smtClean="0">
                <a:hlinkClick r:id="rId4"/>
              </a:rPr>
              <a:t>10 Questions to Ask When Choosin</a:t>
            </a:r>
            <a:r>
              <a:rPr lang="en-US" dirty="0" smtClean="0">
                <a:hlinkClick r:id="rId4"/>
              </a:rPr>
              <a:t>g a Financial Advisor</a:t>
            </a:r>
            <a:endParaRPr lang="en-US" dirty="0" smtClean="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283050682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What's my role in all of this?</a:t>
            </a:r>
          </a:p>
        </p:txBody>
      </p:sp>
      <p:sp>
        <p:nvSpPr>
          <p:cNvPr id="3" name="Content Placeholder 2"/>
          <p:cNvSpPr>
            <a:spLocks noGrp="1"/>
          </p:cNvSpPr>
          <p:nvPr>
            <p:ph idx="1"/>
          </p:nvPr>
        </p:nvSpPr>
        <p:spPr/>
        <p:txBody>
          <a:bodyPr/>
          <a:lstStyle/>
          <a:p>
            <a:pPr lvl="0"/>
            <a:r>
              <a:rPr lang="en-US" dirty="0" smtClean="0"/>
              <a:t>Recognize and </a:t>
            </a:r>
            <a:r>
              <a:rPr lang="en-US" dirty="0"/>
              <a:t>Avoid </a:t>
            </a:r>
            <a:r>
              <a:rPr lang="en-US" dirty="0" smtClean="0"/>
              <a:t>Fraud</a:t>
            </a:r>
          </a:p>
          <a:p>
            <a:pPr lvl="0"/>
            <a:r>
              <a:rPr lang="en-US" dirty="0" smtClean="0"/>
              <a:t>Reading: </a:t>
            </a:r>
            <a:r>
              <a:rPr lang="en-US" dirty="0" smtClean="0">
                <a:hlinkClick r:id="rId3"/>
              </a:rPr>
              <a:t>What You Can Do to Avoid Investment Fraud</a:t>
            </a:r>
            <a:r>
              <a:rPr lang="en-US" dirty="0" smtClean="0"/>
              <a:t> (Source: </a:t>
            </a:r>
            <a:r>
              <a:rPr lang="en-US" dirty="0" smtClean="0">
                <a:hlinkClick r:id="rId3"/>
              </a:rPr>
              <a:t>Investor.gov</a:t>
            </a:r>
            <a:r>
              <a:rPr lang="en-US" dirty="0" smtClean="0"/>
              <a:t>)</a:t>
            </a:r>
          </a:p>
          <a:p>
            <a:pPr lvl="0"/>
            <a:r>
              <a:rPr lang="en-US" dirty="0" smtClean="0"/>
              <a:t>Reading: </a:t>
            </a:r>
            <a:r>
              <a:rPr lang="en-US" dirty="0" smtClean="0">
                <a:hlinkClick r:id="rId4"/>
              </a:rPr>
              <a:t>Internet Fraud</a:t>
            </a:r>
            <a:r>
              <a:rPr lang="en-US" dirty="0" smtClean="0"/>
              <a:t> (Source: </a:t>
            </a:r>
            <a:r>
              <a:rPr lang="en-US" dirty="0" smtClean="0">
                <a:hlinkClick r:id="rId4"/>
              </a:rPr>
              <a:t>U.S. Securities and Exchange Commission</a:t>
            </a:r>
            <a:r>
              <a:rPr lang="en-US" dirty="0" smtClean="0"/>
              <a:t>)</a:t>
            </a:r>
            <a:endParaRPr lang="en-US" dirty="0"/>
          </a:p>
          <a:p>
            <a:pPr marL="393192" lvl="1" indent="0">
              <a:buNone/>
            </a:pPr>
            <a:endParaRPr lang="en-US" dirty="0"/>
          </a:p>
          <a:p>
            <a:pPr lvl="1"/>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32030236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invest?</a:t>
            </a:r>
            <a:endParaRPr lang="en-US" dirty="0"/>
          </a:p>
        </p:txBody>
      </p:sp>
      <p:sp>
        <p:nvSpPr>
          <p:cNvPr id="3" name="Content Placeholder 2"/>
          <p:cNvSpPr>
            <a:spLocks noGrp="1"/>
          </p:cNvSpPr>
          <p:nvPr>
            <p:ph idx="1"/>
          </p:nvPr>
        </p:nvSpPr>
        <p:spPr/>
        <p:txBody>
          <a:bodyPr>
            <a:normAutofit/>
          </a:bodyPr>
          <a:lstStyle/>
          <a:p>
            <a:r>
              <a:rPr lang="en-US" sz="2800" dirty="0" smtClean="0">
                <a:hlinkClick r:id="rId2"/>
              </a:rPr>
              <a:t>Why Invest? </a:t>
            </a:r>
            <a:r>
              <a:rPr lang="en-US" sz="2800" dirty="0" smtClean="0"/>
              <a:t>(Source: </a:t>
            </a:r>
            <a:r>
              <a:rPr lang="en-US" sz="2800" dirty="0" smtClean="0">
                <a:hlinkClick r:id="rId2"/>
              </a:rPr>
              <a:t>Investor.gov</a:t>
            </a:r>
            <a:r>
              <a:rPr lang="en-US" sz="2800" dirty="0" smtClean="0"/>
              <a:t>)</a:t>
            </a:r>
            <a:endParaRPr lang="en-US" sz="2800" dirty="0" smtClean="0"/>
          </a:p>
          <a:p>
            <a:r>
              <a:rPr lang="en-US" sz="2800" dirty="0" smtClean="0">
                <a:hlinkClick r:id="rId3"/>
              </a:rPr>
              <a:t>Introduction to Investments </a:t>
            </a:r>
            <a:r>
              <a:rPr lang="en-US" sz="2800" dirty="0" smtClean="0"/>
              <a:t>(Source: </a:t>
            </a:r>
            <a:r>
              <a:rPr lang="en-US" sz="2800" dirty="0" smtClean="0">
                <a:hlinkClick r:id="rId3"/>
              </a:rPr>
              <a:t>Investopedia</a:t>
            </a:r>
            <a:r>
              <a:rPr lang="en-US" sz="2800" dirty="0" smtClean="0"/>
              <a:t>)</a:t>
            </a:r>
          </a:p>
          <a:p>
            <a:r>
              <a:rPr lang="en-US" sz="2800" dirty="0" smtClean="0"/>
              <a:t>YouTube: </a:t>
            </a:r>
            <a:r>
              <a:rPr lang="en-US" sz="2800" dirty="0" smtClean="0">
                <a:hlinkClick r:id="rId4"/>
              </a:rPr>
              <a:t>Importance of Investments </a:t>
            </a:r>
            <a:r>
              <a:rPr lang="en-US" sz="2800" dirty="0" smtClean="0"/>
              <a:t> </a:t>
            </a:r>
          </a:p>
          <a:p>
            <a:pPr marL="0" indent="0">
              <a:buNone/>
            </a:pPr>
            <a:endParaRPr lang="en-US" sz="2800" dirty="0" smtClean="0"/>
          </a:p>
          <a:p>
            <a:r>
              <a:rPr lang="en-US" sz="2800" b="1" dirty="0" smtClean="0"/>
              <a:t>Investing </a:t>
            </a:r>
            <a:r>
              <a:rPr lang="en-US" sz="2800" b="1" dirty="0" smtClean="0"/>
              <a:t>is the key to building long term wealth.  </a:t>
            </a:r>
            <a:endParaRPr lang="en-US" sz="2800" b="1" dirty="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38628622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invest?</a:t>
            </a:r>
            <a:endParaRPr lang="en-US" dirty="0"/>
          </a:p>
        </p:txBody>
      </p:sp>
      <p:sp>
        <p:nvSpPr>
          <p:cNvPr id="3" name="Content Placeholder 2"/>
          <p:cNvSpPr>
            <a:spLocks noGrp="1"/>
          </p:cNvSpPr>
          <p:nvPr>
            <p:ph idx="1"/>
          </p:nvPr>
        </p:nvSpPr>
        <p:spPr/>
        <p:txBody>
          <a:bodyPr/>
          <a:lstStyle/>
          <a:p>
            <a:pPr lvl="0"/>
            <a:r>
              <a:rPr lang="en-US" sz="2800" dirty="0"/>
              <a:t>Investing is not a get rich quick scheme.</a:t>
            </a:r>
            <a:endParaRPr lang="en-US" sz="2000" dirty="0"/>
          </a:p>
          <a:p>
            <a:pPr lvl="0"/>
            <a:r>
              <a:rPr lang="en-US" sz="2800" dirty="0"/>
              <a:t>Investing is not gambling.</a:t>
            </a:r>
            <a:endParaRPr lang="en-US" sz="2000" dirty="0"/>
          </a:p>
          <a:p>
            <a:pPr lvl="0"/>
            <a:r>
              <a:rPr lang="en-US" sz="2800" dirty="0"/>
              <a:t>Investing means putting your money to work for you.</a:t>
            </a:r>
            <a:endParaRPr lang="en-US" sz="2000" dirty="0"/>
          </a:p>
          <a:p>
            <a:pPr lvl="0"/>
            <a:r>
              <a:rPr lang="en-US" sz="2800" dirty="0"/>
              <a:t>Investing is the key to building wealth.  </a:t>
            </a:r>
            <a:endParaRPr lang="en-US" sz="2000" dirty="0"/>
          </a:p>
          <a:p>
            <a:pPr lvl="0"/>
            <a:r>
              <a:rPr lang="en-US" sz="2800" dirty="0"/>
              <a:t>You cant rely on pension plans or social security plans anymore, investment is becoming more and more of a necessity.  </a:t>
            </a:r>
            <a:endParaRPr lang="en-US" sz="2000" dirty="0"/>
          </a:p>
          <a:p>
            <a:pPr lvl="1"/>
            <a:r>
              <a:rPr lang="en-US" dirty="0"/>
              <a:t>People living longer, prepare for longer retirement, need bigger retirement fund</a:t>
            </a:r>
            <a:endParaRPr lang="en-US" sz="1800" dirty="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41134203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Who will have the most at retirement (65)? </a:t>
            </a:r>
          </a:p>
        </p:txBody>
      </p:sp>
      <p:sp>
        <p:nvSpPr>
          <p:cNvPr id="3" name="Content Placeholder 2"/>
          <p:cNvSpPr>
            <a:spLocks noGrp="1"/>
          </p:cNvSpPr>
          <p:nvPr>
            <p:ph idx="1"/>
          </p:nvPr>
        </p:nvSpPr>
        <p:spPr/>
        <p:txBody>
          <a:bodyPr/>
          <a:lstStyle/>
          <a:p>
            <a:pPr lvl="1"/>
            <a:r>
              <a:rPr lang="en-US" dirty="0"/>
              <a:t>Little Lisa:  Parents put $3000 into retirement account at birth with no additional contributions</a:t>
            </a:r>
            <a:endParaRPr lang="en-US" sz="1800" dirty="0"/>
          </a:p>
          <a:p>
            <a:pPr lvl="1"/>
            <a:r>
              <a:rPr lang="en-US" dirty="0"/>
              <a:t>Prudent Paul:  Starts investing $3000 a year at 18 making his last contribution at age 25</a:t>
            </a:r>
            <a:endParaRPr lang="en-US" sz="1800" dirty="0"/>
          </a:p>
          <a:p>
            <a:pPr lvl="1"/>
            <a:r>
              <a:rPr lang="en-US" dirty="0"/>
              <a:t>Procrastinating Pete:  Pete waits until age 26 to start putting away $3000 a year until age 65.  </a:t>
            </a:r>
            <a:endParaRPr lang="en-US" sz="1800" dirty="0"/>
          </a:p>
          <a:p>
            <a:pPr lvl="2"/>
            <a:r>
              <a:rPr lang="en-US" sz="2400" dirty="0"/>
              <a:t>Assume 10% tax deferred return on investments</a:t>
            </a:r>
            <a:endParaRPr lang="en-US" sz="1800" dirty="0"/>
          </a:p>
          <a:p>
            <a:pPr lvl="2"/>
            <a:r>
              <a:rPr lang="en-US" sz="2400" dirty="0"/>
              <a:t>What about at a 7% tax deferred return?</a:t>
            </a:r>
            <a:endParaRPr lang="en-US" sz="1800" dirty="0"/>
          </a:p>
          <a:p>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19431707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Investment Returns </a:t>
            </a:r>
            <a:endParaRPr lang="en-US" dirty="0"/>
          </a:p>
        </p:txBody>
      </p:sp>
      <p:sp>
        <p:nvSpPr>
          <p:cNvPr id="3" name="Content Placeholder 2"/>
          <p:cNvSpPr>
            <a:spLocks noGrp="1"/>
          </p:cNvSpPr>
          <p:nvPr>
            <p:ph idx="1"/>
          </p:nvPr>
        </p:nvSpPr>
        <p:spPr/>
        <p:txBody>
          <a:bodyPr/>
          <a:lstStyle/>
          <a:p>
            <a:pPr lvl="0"/>
            <a:r>
              <a:rPr lang="en-US" dirty="0"/>
              <a:t>Lisa receives 44x her investment back</a:t>
            </a:r>
          </a:p>
          <a:p>
            <a:pPr lvl="0"/>
            <a:r>
              <a:rPr lang="en-US" dirty="0"/>
              <a:t>Paul receives over 12x his investment back</a:t>
            </a:r>
          </a:p>
          <a:p>
            <a:pPr lvl="0"/>
            <a:r>
              <a:rPr lang="en-US" dirty="0"/>
              <a:t>Pete only receives 3.7x his investment back</a:t>
            </a:r>
          </a:p>
          <a:p>
            <a:endParaRPr lang="en-US" dirty="0"/>
          </a:p>
        </p:txBody>
      </p:sp>
      <p:graphicFrame>
        <p:nvGraphicFramePr>
          <p:cNvPr id="4" name="Chart 3"/>
          <p:cNvGraphicFramePr/>
          <p:nvPr>
            <p:extLst>
              <p:ext uri="{D42A27DB-BD31-4B8C-83A1-F6EECF244321}">
                <p14:modId xmlns:p14="http://schemas.microsoft.com/office/powerpoint/2010/main" val="3295355530"/>
              </p:ext>
            </p:extLst>
          </p:nvPr>
        </p:nvGraphicFramePr>
        <p:xfrm>
          <a:off x="6705601" y="2149157"/>
          <a:ext cx="5486400" cy="3404976"/>
        </p:xfrm>
        <a:graphic>
          <a:graphicData uri="http://schemas.openxmlformats.org/drawingml/2006/chart">
            <c:chart xmlns:c="http://schemas.openxmlformats.org/drawingml/2006/chart" xmlns:r="http://schemas.openxmlformats.org/officeDocument/2006/relationships" r:id="rId2"/>
          </a:graphicData>
        </a:graphic>
      </p:graphicFrame>
      <p:sp>
        <p:nvSpPr>
          <p:cNvPr id="5" name="Footer Placeholder 4"/>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28045596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 Cluster 1</a:t>
            </a:r>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2213518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Before you start:</a:t>
            </a:r>
            <a:endParaRPr lang="en-US" dirty="0"/>
          </a:p>
        </p:txBody>
      </p:sp>
      <p:sp>
        <p:nvSpPr>
          <p:cNvPr id="3" name="Content Placeholder 2"/>
          <p:cNvSpPr>
            <a:spLocks noGrp="1"/>
          </p:cNvSpPr>
          <p:nvPr>
            <p:ph idx="1"/>
          </p:nvPr>
        </p:nvSpPr>
        <p:spPr/>
        <p:txBody>
          <a:bodyPr/>
          <a:lstStyle/>
          <a:p>
            <a:pPr lvl="0"/>
            <a:r>
              <a:rPr lang="en-US" dirty="0"/>
              <a:t>Although it is important to begin investing as soon as possible as it will yield higher rewards it is also very important to make sure you are financial stable enough to begin. Keep this pre investment checklist in mind. </a:t>
            </a:r>
          </a:p>
          <a:p>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6928220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 Investment checklist</a:t>
            </a:r>
            <a:endParaRPr lang="en-US" dirty="0"/>
          </a:p>
        </p:txBody>
      </p:sp>
      <p:sp>
        <p:nvSpPr>
          <p:cNvPr id="3" name="Content Placeholder 2"/>
          <p:cNvSpPr>
            <a:spLocks noGrp="1"/>
          </p:cNvSpPr>
          <p:nvPr>
            <p:ph idx="1"/>
          </p:nvPr>
        </p:nvSpPr>
        <p:spPr/>
        <p:txBody>
          <a:bodyPr/>
          <a:lstStyle/>
          <a:p>
            <a:pPr lvl="0"/>
            <a:r>
              <a:rPr lang="en-US" sz="2800" dirty="0"/>
              <a:t>Pre investment checklist- What you should have started before you invest.  </a:t>
            </a:r>
            <a:endParaRPr lang="en-US" sz="2000" dirty="0"/>
          </a:p>
          <a:p>
            <a:pPr lvl="1"/>
            <a:r>
              <a:rPr lang="en-US" dirty="0"/>
              <a:t>Balanced Budget</a:t>
            </a:r>
            <a:endParaRPr lang="en-US" sz="1800" dirty="0"/>
          </a:p>
          <a:p>
            <a:pPr lvl="2"/>
            <a:r>
              <a:rPr lang="en-US" sz="2400" dirty="0"/>
              <a:t>Make more than you spend</a:t>
            </a:r>
            <a:endParaRPr lang="en-US" sz="1800" dirty="0"/>
          </a:p>
          <a:p>
            <a:pPr lvl="1"/>
            <a:r>
              <a:rPr lang="en-US" dirty="0"/>
              <a:t>Insurance</a:t>
            </a:r>
            <a:endParaRPr lang="en-US" sz="1800" dirty="0"/>
          </a:p>
          <a:p>
            <a:pPr lvl="1"/>
            <a:r>
              <a:rPr lang="en-US" dirty="0"/>
              <a:t>Rainy day fund</a:t>
            </a:r>
            <a:endParaRPr lang="en-US" sz="1800" dirty="0"/>
          </a:p>
          <a:p>
            <a:pPr lvl="1"/>
            <a:r>
              <a:rPr lang="en-US" dirty="0"/>
              <a:t>Pay </a:t>
            </a:r>
            <a:r>
              <a:rPr lang="en-US" dirty="0" smtClean="0"/>
              <a:t>off </a:t>
            </a:r>
            <a:r>
              <a:rPr lang="en-US" dirty="0"/>
              <a:t>debt, high interest rate stuff goes first.  Some experts recommend investing while paying off debt at the same time</a:t>
            </a:r>
            <a:r>
              <a:rPr lang="en-US" dirty="0" smtClean="0"/>
              <a:t>.</a:t>
            </a:r>
          </a:p>
          <a:p>
            <a:pPr lvl="1"/>
            <a:r>
              <a:rPr lang="en-US" sz="1800" dirty="0" smtClean="0"/>
              <a:t>401k first-  Especially if your employer offer matching funds.  This is FREE money.  </a:t>
            </a:r>
            <a:endParaRPr lang="en-US" sz="1800" dirty="0"/>
          </a:p>
          <a:p>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27194709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Ptheme">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extLst>
    <a:ext uri="{05A4C25C-085E-4340-85A3-A5531E510DB2}">
      <thm15:themeFamily xmlns:thm15="http://schemas.microsoft.com/office/thememl/2012/main" name="PPtheme" id="{BF2C51C7-3CE4-4EF4-907F-3CB9C407DA54}" vid="{5B7DF637-E998-43A2-A830-3F9DAC56DD0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PPtheme</Template>
  <TotalTime>326</TotalTime>
  <Words>1594</Words>
  <Application>Microsoft Office PowerPoint</Application>
  <PresentationFormat>Widescreen</PresentationFormat>
  <Paragraphs>169</Paragraphs>
  <Slides>28</Slides>
  <Notes>10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2</vt:i4>
      </vt:variant>
      <vt:variant>
        <vt:lpstr>Slide Titles</vt:lpstr>
      </vt:variant>
      <vt:variant>
        <vt:i4>28</vt:i4>
      </vt:variant>
    </vt:vector>
  </HeadingPairs>
  <TitlesOfParts>
    <vt:vector size="34" baseType="lpstr">
      <vt:lpstr>Calibri</vt:lpstr>
      <vt:lpstr>Constantia</vt:lpstr>
      <vt:lpstr>Wingdings 2</vt:lpstr>
      <vt:lpstr>PPtheme</vt:lpstr>
      <vt:lpstr>Bitmap Image</vt:lpstr>
      <vt:lpstr>Photo Editor Photo</vt:lpstr>
      <vt:lpstr>Investments: The Basics</vt:lpstr>
      <vt:lpstr> Learning Objectives</vt:lpstr>
      <vt:lpstr>Why invest?</vt:lpstr>
      <vt:lpstr>Why invest?</vt:lpstr>
      <vt:lpstr>Who will have the most at retirement (65)? </vt:lpstr>
      <vt:lpstr>Investment Returns </vt:lpstr>
      <vt:lpstr>Question Cluster 1</vt:lpstr>
      <vt:lpstr>Before you start:</vt:lpstr>
      <vt:lpstr>Pre- Investment checklist</vt:lpstr>
      <vt:lpstr>TO THINE OWNSELF BE TRUE: What are your investment goals?</vt:lpstr>
      <vt:lpstr>Your investment style: (must change)</vt:lpstr>
      <vt:lpstr>WHATS THE RISK???? </vt:lpstr>
      <vt:lpstr>What's the Risk?</vt:lpstr>
      <vt:lpstr>Investment Income</vt:lpstr>
      <vt:lpstr>Investment Growth</vt:lpstr>
      <vt:lpstr>Investment Liquidity</vt:lpstr>
      <vt:lpstr>Basic types of investments</vt:lpstr>
      <vt:lpstr>How can we reduce risk?- Asset Allocation</vt:lpstr>
      <vt:lpstr>PowerPoint Presentation</vt:lpstr>
      <vt:lpstr>How can we reduce risk?- Time</vt:lpstr>
      <vt:lpstr>How can we reduce risk?- Time</vt:lpstr>
      <vt:lpstr>How can we reduce risk?- Time</vt:lpstr>
      <vt:lpstr>How can we reduce risk?- Age</vt:lpstr>
      <vt:lpstr>What's my role in all of this?</vt:lpstr>
      <vt:lpstr>What's my role in all of this?</vt:lpstr>
      <vt:lpstr>What's my role in all of this?</vt:lpstr>
      <vt:lpstr>What's my role in all of this?</vt:lpstr>
      <vt:lpstr>What's my role in all of this?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Investments: The Basics</dc:title>
  <dc:creator>kinnison, charles</dc:creator>
  <cp:lastModifiedBy>Bo, Nhieu</cp:lastModifiedBy>
  <cp:revision>27</cp:revision>
  <cp:lastPrinted>2015-01-05T16:36:29Z</cp:lastPrinted>
  <dcterms:created xsi:type="dcterms:W3CDTF">2014-09-02T16:37:13Z</dcterms:created>
  <dcterms:modified xsi:type="dcterms:W3CDTF">2015-09-24T16:51:11Z</dcterms:modified>
</cp:coreProperties>
</file>