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8" r:id="rId10"/>
    <p:sldId id="284" r:id="rId11"/>
    <p:sldId id="262" r:id="rId12"/>
    <p:sldId id="281" r:id="rId13"/>
    <p:sldId id="266" r:id="rId14"/>
    <p:sldId id="280" r:id="rId15"/>
    <p:sldId id="279" r:id="rId16"/>
    <p:sldId id="285" r:id="rId17"/>
    <p:sldId id="267" r:id="rId18"/>
    <p:sldId id="269" r:id="rId19"/>
    <p:sldId id="271" r:id="rId20"/>
    <p:sldId id="272" r:id="rId21"/>
    <p:sldId id="278" r:id="rId22"/>
    <p:sldId id="273" r:id="rId23"/>
    <p:sldId id="274" r:id="rId24"/>
    <p:sldId id="275" r:id="rId25"/>
    <p:sldId id="282" r:id="rId26"/>
  </p:sldIdLst>
  <p:sldSz cx="12161838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83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2" y="576"/>
      </p:cViewPr>
      <p:guideLst>
        <p:guide orient="horz" pos="2160"/>
        <p:guide pos="2880"/>
        <p:guide pos="38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159F19-F536-4D3D-B7BE-33CB81058E3C}" type="datetimeFigureOut">
              <a:rPr lang="en-US" smtClean="0"/>
              <a:t>11/19/2015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90D90-9FFB-4439-ABF6-8DF85955D0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86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90D90-9FFB-4439-ABF6-8DF85955D0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59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93738" y="1143000"/>
            <a:ext cx="547052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90D90-9FFB-4439-ABF6-8DF85955D07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1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93738" y="1143000"/>
            <a:ext cx="547052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90D90-9FFB-4439-ABF6-8DF85955D07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037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09440" y="1371600"/>
            <a:ext cx="10442965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09440" y="3228536"/>
            <a:ext cx="10447019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66E7B-F318-466B-BB04-C84B6CAD2DCF}" type="datetime1">
              <a:rPr lang="en-US" smtClean="0"/>
              <a:t>11/19/2015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41773-17E2-4708-A4A4-7C9440114BAF}" type="datetime1">
              <a:rPr lang="en-US" smtClean="0"/>
              <a:t>11/19/2015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5387" y="1316736"/>
            <a:ext cx="10337562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5387" y="2704664"/>
            <a:ext cx="10337562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FBA82-0EAA-4F3C-8D84-68B3F0507C86}" type="datetime1">
              <a:rPr lang="en-US" smtClean="0"/>
              <a:t>11/19/2015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92" y="704088"/>
            <a:ext cx="10945654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8092" y="1920085"/>
            <a:ext cx="5371478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2268" y="1920085"/>
            <a:ext cx="5371478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631F5-053C-4816-98CD-9D664B1DD508}" type="datetime1">
              <a:rPr lang="en-US" smtClean="0"/>
              <a:t>11/19/2015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92" y="704088"/>
            <a:ext cx="10945654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092" y="1855248"/>
            <a:ext cx="5373591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78046" y="1859758"/>
            <a:ext cx="5375701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8092" y="2514600"/>
            <a:ext cx="5373591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8046" y="2514600"/>
            <a:ext cx="5375701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B212F-6A66-4878-A3B2-F384B32D3D84}" type="datetime1">
              <a:rPr lang="en-US" smtClean="0"/>
              <a:t>11/19/2015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92" y="704088"/>
            <a:ext cx="11047003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07E50-ADB2-49E8-A617-5104A5B1264A}" type="datetime1">
              <a:rPr lang="en-US" smtClean="0"/>
              <a:t>11/19/2015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58974-9600-496D-814F-7C2D278D3579}" type="datetime1">
              <a:rPr lang="en-US" smtClean="0"/>
              <a:t>11/19/2015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138" y="514352"/>
            <a:ext cx="3648551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2138" y="1676400"/>
            <a:ext cx="3648551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54941" y="1676400"/>
            <a:ext cx="6798805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8F4D6-CF2A-4FBA-AAD7-B6988BB5A779}" type="datetime1">
              <a:rPr lang="en-US" smtClean="0"/>
              <a:t>11/19/2015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10562" y="1108077"/>
            <a:ext cx="6993057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45777" y="5359769"/>
            <a:ext cx="206751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789" y="1176997"/>
            <a:ext cx="2943165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789" y="2828785"/>
            <a:ext cx="2939111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FC03-0074-4ADA-9630-BCAC83875E40}" type="datetime1">
              <a:rPr lang="en-US" smtClean="0"/>
              <a:t>11/19/2015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957" y="6356351"/>
            <a:ext cx="810789" cy="365125"/>
          </a:xfrm>
        </p:spPr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36226" y="1199517"/>
            <a:ext cx="6141728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669" y="5816600"/>
            <a:ext cx="12187175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27547" y="6219826"/>
            <a:ext cx="6334291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0EDB7-67C1-4345-9FB2-6994C9E3FE4A}" type="datetime1">
              <a:rPr lang="en-US" smtClean="0"/>
              <a:t>11/19/2015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7332" y="914402"/>
            <a:ext cx="2736414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92" y="914402"/>
            <a:ext cx="8006543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3F89-55BE-41CA-A4BB-D6D23665E8DC}" type="datetime1">
              <a:rPr lang="en-US" smtClean="0"/>
              <a:t>11/19/2015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669" y="-7144"/>
            <a:ext cx="12187175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27547" y="-7144"/>
            <a:ext cx="6334291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8092" y="704088"/>
            <a:ext cx="10945654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8092" y="1935480"/>
            <a:ext cx="10945654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8092" y="6356351"/>
            <a:ext cx="2837762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83D69D-D043-4C17-84FB-5CCA052BEECF}" type="datetime1">
              <a:rPr lang="en-US" smtClean="0"/>
              <a:t>11/19/2015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47203" y="6356351"/>
            <a:ext cx="4459341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 smtClean="0"/>
              <a:t>Copyright  © eNestEgg Press, LLC.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40259" y="6356351"/>
            <a:ext cx="1013487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26853A6-801A-4823-8702-4FEE26309852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293" y="202408"/>
            <a:ext cx="122104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yproductadvisor.com/mpa/carmax/inputSummary.do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usiness.time.com/2011/11/04/car-buying-help-5-smart-resources-to-get-the-right-car-at-the-right-price/" TargetMode="External"/><Relationship Id="rId4" Type="http://schemas.openxmlformats.org/officeDocument/2006/relationships/hyperlink" Target="http://www.caranddriver.com/features/whats-the-right-new-vehicle-for-me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WQZb2gG0Z0" TargetMode="External"/><Relationship Id="rId2" Type="http://schemas.openxmlformats.org/officeDocument/2006/relationships/hyperlink" Target="https://www.youtube.com/watch?v=kmpXoSGmSho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vLbOBzd_CI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money.howstuffworks.com/bank.htm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money.howstuffworks.com/personal-finance/personal-income-taxes/income-tax.htm" TargetMode="External"/><Relationship Id="rId2" Type="http://schemas.openxmlformats.org/officeDocument/2006/relationships/hyperlink" Target="http://money.howstuffworks.com/home-equity-loan.htm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it.toolbox.com/blogs/insidecrm/the-usedcar-salesmans-training-manual-25-tricks-they-use-to-charge-you-more-53511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s.chicagotribune.com/news_columnists_ezorn/2013/11/e-haggling-only-way-to-buy-a-car-in-the-digital-age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bankrate.com/finance/auto/online-used-car-pricing-where-the-haggling-begins-1.aspx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dmunds.com/tco.html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rsdirect.com/auto-loans/what-is-the-average-car-depreciation-rate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mv.org/how-to-guides/basic-car-care.php" TargetMode="External"/><Relationship Id="rId2" Type="http://schemas.openxmlformats.org/officeDocument/2006/relationships/hyperlink" Target="http://www.bankrate.com/finance/auto/true-cost-of-not-maintaining-your-car-1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nsurancefraud.org/scam-alerts-auto-repair.htm#.VNEl9T_LJgw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nsumerreports.org/cro/magazine/2014/04/extended-warranties-for-cars-are-an-expensive-game/index.htm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/>
            </a:r>
            <a:br>
              <a:rPr lang="en-US" smtClean="0"/>
            </a:br>
            <a:r>
              <a:rPr lang="en-US" sz="6600" smtClean="0"/>
              <a:t>Modules </a:t>
            </a:r>
            <a:r>
              <a:rPr lang="en-US" sz="6600" dirty="0" smtClean="0"/>
              <a:t>28:</a:t>
            </a:r>
            <a:r>
              <a:rPr lang="en-US" sz="6600" dirty="0" smtClean="0"/>
              <a:t/>
            </a:r>
            <a:br>
              <a:rPr lang="en-US" sz="6600" dirty="0" smtClean="0"/>
            </a:br>
            <a:r>
              <a:rPr lang="en-US" sz="6600" dirty="0" smtClean="0"/>
              <a:t>Purchasing a Car</a:t>
            </a: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i="1" dirty="0" smtClean="0"/>
              <a:t>“Everything </a:t>
            </a:r>
            <a:r>
              <a:rPr lang="en-US" i="1" dirty="0"/>
              <a:t>in life is somewhere else, and you get there in a </a:t>
            </a:r>
            <a:r>
              <a:rPr lang="en-US" i="1" dirty="0" smtClean="0"/>
              <a:t>car”</a:t>
            </a:r>
          </a:p>
          <a:p>
            <a:r>
              <a:rPr lang="en-US" i="1" dirty="0" smtClean="0"/>
              <a:t>- </a:t>
            </a:r>
            <a:r>
              <a:rPr lang="en-US" i="1" dirty="0"/>
              <a:t>EB </a:t>
            </a:r>
            <a:r>
              <a:rPr lang="en-US" i="1" dirty="0" smtClean="0"/>
              <a:t>White</a:t>
            </a:r>
            <a:endParaRPr lang="en-US" i="1" dirty="0"/>
          </a:p>
          <a:p>
            <a:endParaRPr lang="en-US" i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409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/>
              <a:t>Learning Objectives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Determining if you need a car</a:t>
            </a:r>
          </a:p>
          <a:p>
            <a:r>
              <a:rPr lang="en-US" sz="3200" dirty="0"/>
              <a:t>Determining the type of vehicle </a:t>
            </a:r>
            <a:r>
              <a:rPr lang="en-US" sz="3200" dirty="0" smtClean="0"/>
              <a:t>to purchase</a:t>
            </a:r>
            <a:endParaRPr lang="en-US" sz="3200" dirty="0"/>
          </a:p>
          <a:p>
            <a:r>
              <a:rPr lang="en-US" sz="3200" dirty="0" smtClean="0"/>
              <a:t>New or Used?/Lease or Own?</a:t>
            </a:r>
          </a:p>
          <a:p>
            <a:r>
              <a:rPr lang="en-US" sz="3200" dirty="0" smtClean="0"/>
              <a:t>How will I pay for the car?</a:t>
            </a:r>
          </a:p>
          <a:p>
            <a:r>
              <a:rPr lang="en-US" sz="3200" dirty="0" smtClean="0"/>
              <a:t>How to make your car last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219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919" y="415164"/>
            <a:ext cx="11264027" cy="896112"/>
          </a:xfrm>
        </p:spPr>
        <p:txBody>
          <a:bodyPr>
            <a:normAutofit/>
          </a:bodyPr>
          <a:lstStyle/>
          <a:p>
            <a:r>
              <a:rPr lang="en-US" sz="5400" b="1" dirty="0" smtClean="0"/>
              <a:t>Need Recognition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519" y="1128714"/>
            <a:ext cx="11810999" cy="541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Step 1: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000" dirty="0" smtClean="0"/>
              <a:t>Realizing that you need a car is the first step toward purchasing one.</a:t>
            </a:r>
          </a:p>
          <a:p>
            <a:pPr lvl="1"/>
            <a:r>
              <a:rPr lang="en-US" sz="2600" dirty="0" smtClean="0"/>
              <a:t>Be careful when you make the decision that you need a car.  Sometimes the problem is not that you need to purchase a car, but rather that you need transportation.</a:t>
            </a:r>
          </a:p>
          <a:p>
            <a:pPr lvl="2"/>
            <a:r>
              <a:rPr lang="en-US" sz="2200" dirty="0" smtClean="0"/>
              <a:t>For instance many people who live in high density urban areas can be well served by public transportation. </a:t>
            </a:r>
          </a:p>
          <a:p>
            <a:pPr lvl="3"/>
            <a:r>
              <a:rPr lang="en-US" dirty="0" smtClean="0"/>
              <a:t>The average </a:t>
            </a:r>
            <a:r>
              <a:rPr lang="en-US" dirty="0"/>
              <a:t>cost of NYC monthly parking is around </a:t>
            </a:r>
            <a:r>
              <a:rPr lang="en-US" i="1" dirty="0"/>
              <a:t>$430</a:t>
            </a:r>
            <a:r>
              <a:rPr lang="en-US" dirty="0" smtClean="0"/>
              <a:t>.</a:t>
            </a:r>
          </a:p>
          <a:p>
            <a:pPr lvl="1"/>
            <a:r>
              <a:rPr lang="en-US" sz="2600" dirty="0" smtClean="0"/>
              <a:t>Many young people attending university do not need a vehicle, at least at first.</a:t>
            </a:r>
          </a:p>
          <a:p>
            <a:pPr lvl="2"/>
            <a:r>
              <a:rPr lang="en-US" sz="2200" dirty="0" smtClean="0"/>
              <a:t>Keep in mind: depreciation, gas, maintenance, and insurance.</a:t>
            </a:r>
          </a:p>
          <a:p>
            <a:pPr lvl="3"/>
            <a:r>
              <a:rPr lang="en-US" dirty="0"/>
              <a:t>It </a:t>
            </a:r>
            <a:r>
              <a:rPr lang="en-US" dirty="0" smtClean="0"/>
              <a:t>costs </a:t>
            </a:r>
            <a:r>
              <a:rPr lang="en-US" dirty="0"/>
              <a:t>an average of </a:t>
            </a:r>
            <a:r>
              <a:rPr lang="en-US" b="1" dirty="0"/>
              <a:t>$8,876</a:t>
            </a:r>
            <a:r>
              <a:rPr lang="en-US" dirty="0"/>
              <a:t> </a:t>
            </a:r>
            <a:r>
              <a:rPr lang="en-US" dirty="0" smtClean="0"/>
              <a:t>annually to </a:t>
            </a:r>
            <a:r>
              <a:rPr lang="en-US" dirty="0"/>
              <a:t>own and drive a typical </a:t>
            </a:r>
            <a:r>
              <a:rPr lang="en-US" dirty="0" smtClean="0"/>
              <a:t>sedan.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271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719" y="228600"/>
            <a:ext cx="11264027" cy="972312"/>
          </a:xfrm>
        </p:spPr>
        <p:txBody>
          <a:bodyPr>
            <a:noAutofit/>
          </a:bodyPr>
          <a:lstStyle/>
          <a:p>
            <a:r>
              <a:rPr lang="en-US" sz="5400" b="1" dirty="0" smtClean="0"/>
              <a:t>Information Search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719" y="1181120"/>
            <a:ext cx="115824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Step 2: </a:t>
            </a:r>
          </a:p>
          <a:p>
            <a:r>
              <a:rPr lang="en-US" sz="3000" dirty="0" smtClean="0"/>
              <a:t>Determining the type of vehicle you should purchase. </a:t>
            </a:r>
          </a:p>
          <a:p>
            <a:pPr lvl="1"/>
            <a:r>
              <a:rPr lang="en-US" sz="2600" dirty="0" smtClean="0"/>
              <a:t>Think about:</a:t>
            </a:r>
          </a:p>
          <a:p>
            <a:pPr lvl="2"/>
            <a:r>
              <a:rPr lang="en-US" sz="2200" dirty="0" smtClean="0"/>
              <a:t>What's your lifestyle like?  </a:t>
            </a:r>
            <a:endParaRPr lang="en-US" sz="2200" dirty="0"/>
          </a:p>
          <a:p>
            <a:pPr lvl="3"/>
            <a:r>
              <a:rPr lang="en-US" dirty="0" smtClean="0"/>
              <a:t>If you have or plan to have children soon for instance you will likely want a car that seats at least four people, and probably wont want a two door vehicle. </a:t>
            </a:r>
          </a:p>
          <a:p>
            <a:pPr lvl="2"/>
            <a:r>
              <a:rPr lang="en-US" sz="2200" dirty="0" smtClean="0"/>
              <a:t>What car fits you?</a:t>
            </a:r>
          </a:p>
          <a:p>
            <a:pPr lvl="2"/>
            <a:r>
              <a:rPr lang="en-US" sz="2200" dirty="0" smtClean="0"/>
              <a:t>What car fits your budget?</a:t>
            </a:r>
          </a:p>
          <a:p>
            <a:pPr lvl="3"/>
            <a:r>
              <a:rPr lang="en-US" dirty="0" smtClean="0"/>
              <a:t>Make sure you can actually afford the car you plan to buy. </a:t>
            </a:r>
            <a:endParaRPr lang="en-US" dirty="0"/>
          </a:p>
          <a:p>
            <a:pPr lvl="5"/>
            <a:r>
              <a:rPr lang="en-US" sz="2000" dirty="0">
                <a:hlinkClick r:id="rId3"/>
              </a:rPr>
              <a:t>Vehicle Recommendation </a:t>
            </a:r>
            <a:r>
              <a:rPr lang="en-US" sz="2000" dirty="0" smtClean="0">
                <a:hlinkClick r:id="rId3"/>
              </a:rPr>
              <a:t>Tool  </a:t>
            </a:r>
            <a:r>
              <a:rPr lang="en-US" sz="2000" i="1" dirty="0" smtClean="0"/>
              <a:t>(Source: Carmax.com)</a:t>
            </a:r>
            <a:endParaRPr lang="en-US" sz="2000" i="1" dirty="0" smtClean="0"/>
          </a:p>
          <a:p>
            <a:pPr lvl="5"/>
            <a:r>
              <a:rPr lang="en-US" sz="2000" dirty="0">
                <a:hlinkClick r:id="rId4"/>
              </a:rPr>
              <a:t>What’s the Right New Vehicle for Me</a:t>
            </a:r>
            <a:r>
              <a:rPr lang="en-US" sz="2000" dirty="0" smtClean="0">
                <a:hlinkClick r:id="rId4"/>
              </a:rPr>
              <a:t>?</a:t>
            </a:r>
            <a:r>
              <a:rPr lang="en-US" sz="2000" dirty="0" smtClean="0"/>
              <a:t>  </a:t>
            </a:r>
            <a:r>
              <a:rPr lang="en-US" sz="2000" i="1" dirty="0" smtClean="0"/>
              <a:t>(Source: </a:t>
            </a:r>
            <a:r>
              <a:rPr lang="en-US" sz="2000" i="1" dirty="0" err="1" smtClean="0"/>
              <a:t>Carand</a:t>
            </a:r>
            <a:r>
              <a:rPr lang="en-US" sz="2000" i="1" dirty="0" smtClean="0"/>
              <a:t> driver.com</a:t>
            </a:r>
            <a:r>
              <a:rPr lang="en-US" sz="2000" dirty="0" smtClean="0"/>
              <a:t>)</a:t>
            </a:r>
            <a:endParaRPr lang="en-US" sz="2000" dirty="0" smtClean="0">
              <a:hlinkClick r:id="rId3"/>
            </a:endParaRPr>
          </a:p>
          <a:p>
            <a:pPr lvl="5"/>
            <a:r>
              <a:rPr lang="en-US" sz="2000" dirty="0" smtClean="0">
                <a:hlinkClick r:id="rId5"/>
              </a:rPr>
              <a:t>5 Smart Resources to Get the Right Car at the Right Price </a:t>
            </a:r>
            <a:r>
              <a:rPr lang="en-US" sz="2000" i="1" dirty="0" smtClean="0"/>
              <a:t>(Source: Business Time)</a:t>
            </a:r>
            <a:endParaRPr lang="en-US" sz="2000" i="1" dirty="0" smtClean="0">
              <a:hlinkClick r:id="rId3"/>
            </a:endParaRPr>
          </a:p>
          <a:p>
            <a:pPr lvl="5"/>
            <a:endParaRPr lang="en-US" sz="2000" u="sng" dirty="0" smtClean="0">
              <a:hlinkClick r:id="rId5"/>
            </a:endParaRPr>
          </a:p>
          <a:p>
            <a:endParaRPr lang="en-US" dirty="0"/>
          </a:p>
          <a:p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22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519" y="228600"/>
            <a:ext cx="11264027" cy="972312"/>
          </a:xfrm>
        </p:spPr>
        <p:txBody>
          <a:bodyPr>
            <a:normAutofit/>
          </a:bodyPr>
          <a:lstStyle/>
          <a:p>
            <a:r>
              <a:rPr lang="en-US" sz="5400" b="1" dirty="0" smtClean="0"/>
              <a:t>Evaluate Alternatives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519" y="1200912"/>
            <a:ext cx="11811000" cy="50292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3900" dirty="0" smtClean="0"/>
              <a:t>New vs. Used:</a:t>
            </a:r>
            <a:endParaRPr lang="en-US" sz="3900" dirty="0" smtClean="0">
              <a:hlinkClick r:id="rId2"/>
            </a:endParaRPr>
          </a:p>
          <a:p>
            <a:r>
              <a:rPr lang="en-US" sz="3000" dirty="0" smtClean="0"/>
              <a:t>There are advantages to each:</a:t>
            </a:r>
          </a:p>
          <a:p>
            <a:pPr lvl="1"/>
            <a:r>
              <a:rPr lang="en-US" sz="3000" dirty="0" smtClean="0"/>
              <a:t>New- </a:t>
            </a:r>
          </a:p>
          <a:p>
            <a:pPr lvl="2"/>
            <a:r>
              <a:rPr lang="en-US" sz="2600" dirty="0" smtClean="0"/>
              <a:t>Latest Styles and features</a:t>
            </a:r>
          </a:p>
          <a:p>
            <a:pPr lvl="2"/>
            <a:r>
              <a:rPr lang="en-US" sz="2600" dirty="0" smtClean="0"/>
              <a:t>Able to get exactly what you want</a:t>
            </a:r>
          </a:p>
          <a:p>
            <a:pPr lvl="2"/>
            <a:r>
              <a:rPr lang="en-US" sz="2600" dirty="0" smtClean="0"/>
              <a:t>May be more reliable</a:t>
            </a:r>
          </a:p>
          <a:p>
            <a:pPr lvl="1"/>
            <a:r>
              <a:rPr lang="en-US" sz="3000" dirty="0" smtClean="0"/>
              <a:t>Used- </a:t>
            </a:r>
          </a:p>
          <a:p>
            <a:pPr lvl="2"/>
            <a:r>
              <a:rPr lang="en-US" sz="2600" dirty="0" smtClean="0"/>
              <a:t>Used cars tend to be less expensive</a:t>
            </a:r>
          </a:p>
          <a:p>
            <a:pPr lvl="2"/>
            <a:r>
              <a:rPr lang="en-US" sz="2600" dirty="0" smtClean="0"/>
              <a:t>Even secondary expenses like insurance and registration fees tend to be less. </a:t>
            </a:r>
          </a:p>
          <a:p>
            <a:pPr lvl="2"/>
            <a:r>
              <a:rPr lang="en-US" sz="2600" dirty="0" smtClean="0"/>
              <a:t>If you do buy used get it inspected by an outside mechanic before you make the purchase.  </a:t>
            </a:r>
          </a:p>
          <a:p>
            <a:r>
              <a:rPr lang="en-US" sz="3000" dirty="0" smtClean="0"/>
              <a:t>On average, a new car loses 11% of its value just being driven off the lot, you can find recent model car for substantially less just buying used. </a:t>
            </a:r>
          </a:p>
          <a:p>
            <a:pPr lvl="2"/>
            <a:r>
              <a:rPr lang="en-US" sz="2200" dirty="0" smtClean="0">
                <a:hlinkClick r:id="rId3"/>
              </a:rPr>
              <a:t>The </a:t>
            </a:r>
            <a:r>
              <a:rPr lang="en-US" sz="2200" dirty="0">
                <a:hlinkClick r:id="rId3"/>
              </a:rPr>
              <a:t>True Cost of a New </a:t>
            </a:r>
            <a:r>
              <a:rPr lang="en-US" sz="2200" dirty="0" smtClean="0">
                <a:hlinkClick r:id="rId3"/>
              </a:rPr>
              <a:t>Car</a:t>
            </a:r>
            <a:r>
              <a:rPr lang="en-US" sz="2200" dirty="0" smtClean="0"/>
              <a:t> </a:t>
            </a:r>
            <a:r>
              <a:rPr lang="en-US" sz="2200" i="1" dirty="0" smtClean="0"/>
              <a:t>(Source: YouTube)</a:t>
            </a:r>
            <a:endParaRPr lang="en-US" sz="2200" i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090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/>
              <a:t>Evaluate Alternatives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Buy or Lease: </a:t>
            </a:r>
            <a:endParaRPr lang="en-US" sz="3600" dirty="0" smtClean="0">
              <a:hlinkClick r:id="rId2"/>
            </a:endParaRPr>
          </a:p>
          <a:p>
            <a:pPr lvl="1"/>
            <a:r>
              <a:rPr lang="en-US" sz="2800" dirty="0" smtClean="0"/>
              <a:t>When you lease a car, you pay monthly payments for a period of time for the use of a car.  </a:t>
            </a:r>
          </a:p>
          <a:p>
            <a:pPr lvl="3"/>
            <a:r>
              <a:rPr lang="en-US" sz="2400" dirty="0" smtClean="0"/>
              <a:t>You are essentially renting a car. </a:t>
            </a:r>
          </a:p>
          <a:p>
            <a:pPr lvl="3"/>
            <a:r>
              <a:rPr lang="en-US" sz="2400" dirty="0" smtClean="0"/>
              <a:t>Therefore you only </a:t>
            </a:r>
            <a:r>
              <a:rPr lang="en-US" sz="2400" dirty="0"/>
              <a:t>pay </a:t>
            </a:r>
            <a:r>
              <a:rPr lang="en-US" sz="2400" dirty="0" smtClean="0"/>
              <a:t>for </a:t>
            </a:r>
            <a:r>
              <a:rPr lang="en-US" sz="2400" dirty="0"/>
              <a:t>the use </a:t>
            </a:r>
            <a:r>
              <a:rPr lang="en-US" sz="2400" dirty="0" smtClean="0"/>
              <a:t>or depreciation </a:t>
            </a:r>
            <a:r>
              <a:rPr lang="en-US" sz="2400" dirty="0"/>
              <a:t>of the car for </a:t>
            </a:r>
            <a:r>
              <a:rPr lang="en-US" sz="2400" dirty="0" smtClean="0"/>
              <a:t>that time period. </a:t>
            </a:r>
            <a:endParaRPr lang="en-US" sz="2400" dirty="0"/>
          </a:p>
          <a:p>
            <a:pPr lvl="1"/>
            <a:r>
              <a:rPr lang="en-US" sz="2800" dirty="0" smtClean="0"/>
              <a:t>At the end of the lease you may either purchase the vehicle or return it to the leasing company.</a:t>
            </a:r>
            <a:endParaRPr lang="en-US" sz="2800" dirty="0"/>
          </a:p>
          <a:p>
            <a:pPr lvl="2"/>
            <a:r>
              <a:rPr lang="en-US" dirty="0">
                <a:hlinkClick r:id="rId2"/>
              </a:rPr>
              <a:t>Is It Cheaper to Buy or Lease a Car</a:t>
            </a:r>
            <a:r>
              <a:rPr lang="en-US" dirty="0" smtClean="0">
                <a:hlinkClick r:id="rId2"/>
              </a:rPr>
              <a:t>?</a:t>
            </a:r>
            <a:r>
              <a:rPr lang="en-US" dirty="0" smtClean="0"/>
              <a:t> </a:t>
            </a:r>
            <a:r>
              <a:rPr lang="en-US" i="1" dirty="0" smtClean="0"/>
              <a:t>(Source: YouTube)</a:t>
            </a:r>
            <a:endParaRPr lang="en-US" i="1" dirty="0"/>
          </a:p>
          <a:p>
            <a:endParaRPr lang="en-US" u="sng" dirty="0" smtClean="0">
              <a:hlinkClick r:id="rId2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569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230" y="152400"/>
            <a:ext cx="10945654" cy="1048512"/>
          </a:xfrm>
        </p:spPr>
        <p:txBody>
          <a:bodyPr>
            <a:noAutofit/>
          </a:bodyPr>
          <a:lstStyle/>
          <a:p>
            <a:r>
              <a:rPr lang="en-US" sz="5400" b="1" dirty="0"/>
              <a:t>Buy or Lease?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76861" y="1167265"/>
            <a:ext cx="11721228" cy="5105400"/>
          </a:xfrm>
        </p:spPr>
        <p:txBody>
          <a:bodyPr>
            <a:normAutofit fontScale="92500" lnSpcReduction="10000"/>
          </a:bodyPr>
          <a:lstStyle/>
          <a:p>
            <a:pPr marL="667512" lvl="2" indent="0">
              <a:buNone/>
            </a:pPr>
            <a:r>
              <a:rPr lang="en-US" sz="3000" dirty="0" smtClean="0"/>
              <a:t>Leasing Advantages:</a:t>
            </a:r>
            <a:endParaRPr lang="en-US" sz="3000" dirty="0"/>
          </a:p>
          <a:p>
            <a:pPr lvl="3"/>
            <a:r>
              <a:rPr lang="en-US" sz="2500" dirty="0" smtClean="0"/>
              <a:t>Lower </a:t>
            </a:r>
            <a:r>
              <a:rPr lang="en-US" sz="2500" dirty="0"/>
              <a:t>monthly payments than </a:t>
            </a:r>
            <a:r>
              <a:rPr lang="en-US" sz="2500" dirty="0" smtClean="0"/>
              <a:t>buying.</a:t>
            </a:r>
            <a:endParaRPr lang="en-US" sz="2500" dirty="0"/>
          </a:p>
          <a:p>
            <a:pPr lvl="3"/>
            <a:r>
              <a:rPr lang="en-US" sz="2500" dirty="0" smtClean="0"/>
              <a:t>Requires little or no down payment.</a:t>
            </a:r>
            <a:endParaRPr lang="en-US" sz="2500" dirty="0"/>
          </a:p>
          <a:p>
            <a:pPr lvl="3"/>
            <a:r>
              <a:rPr lang="en-US" sz="2500" dirty="0" smtClean="0"/>
              <a:t>May enable you </a:t>
            </a:r>
            <a:r>
              <a:rPr lang="en-US" sz="2500" dirty="0"/>
              <a:t>to obtain a more </a:t>
            </a:r>
            <a:r>
              <a:rPr lang="en-US" sz="2500" dirty="0" smtClean="0"/>
              <a:t>expensive or newer </a:t>
            </a:r>
            <a:r>
              <a:rPr lang="en-US" sz="2500" dirty="0"/>
              <a:t>car more </a:t>
            </a:r>
            <a:r>
              <a:rPr lang="en-US" sz="2500" dirty="0" smtClean="0"/>
              <a:t>often, as the payments are lower.</a:t>
            </a:r>
            <a:endParaRPr lang="en-US" sz="2500" dirty="0"/>
          </a:p>
          <a:p>
            <a:pPr marL="667512" lvl="2" indent="0">
              <a:buNone/>
            </a:pPr>
            <a:r>
              <a:rPr lang="en-US" sz="3000" dirty="0" smtClean="0"/>
              <a:t>Leasing Disadvantages:</a:t>
            </a:r>
            <a:endParaRPr lang="en-US" sz="3000" dirty="0"/>
          </a:p>
          <a:p>
            <a:pPr lvl="3"/>
            <a:r>
              <a:rPr lang="en-US" sz="2500" dirty="0"/>
              <a:t>No ownership </a:t>
            </a:r>
            <a:r>
              <a:rPr lang="en-US" sz="2500" dirty="0" smtClean="0"/>
              <a:t>interest.</a:t>
            </a:r>
            <a:endParaRPr lang="en-US" sz="2500" dirty="0"/>
          </a:p>
          <a:p>
            <a:pPr lvl="3"/>
            <a:r>
              <a:rPr lang="en-US" sz="2500" dirty="0"/>
              <a:t>Must meet </a:t>
            </a:r>
            <a:r>
              <a:rPr lang="en-US" sz="2500" dirty="0" smtClean="0"/>
              <a:t>requirements.</a:t>
            </a:r>
            <a:endParaRPr lang="en-US" sz="2500" dirty="0"/>
          </a:p>
          <a:p>
            <a:pPr lvl="3"/>
            <a:r>
              <a:rPr lang="en-US" sz="2500" dirty="0"/>
              <a:t>May have additional costs for extra mileage, turning the car in early, or for certain </a:t>
            </a:r>
            <a:r>
              <a:rPr lang="en-US" sz="2500" dirty="0" smtClean="0"/>
              <a:t>repairs.</a:t>
            </a:r>
          </a:p>
          <a:p>
            <a:pPr lvl="3"/>
            <a:r>
              <a:rPr lang="en-US" sz="2500" dirty="0"/>
              <a:t>I</a:t>
            </a:r>
            <a:r>
              <a:rPr lang="en-US" sz="2500" dirty="0" smtClean="0"/>
              <a:t>nsurers </a:t>
            </a:r>
            <a:r>
              <a:rPr lang="en-US" sz="2500" dirty="0"/>
              <a:t>usually charge higher coverage costs for leased </a:t>
            </a:r>
            <a:r>
              <a:rPr lang="en-US" sz="2500" dirty="0" smtClean="0"/>
              <a:t>vehicles.</a:t>
            </a:r>
          </a:p>
          <a:p>
            <a:pPr lvl="3"/>
            <a:r>
              <a:rPr lang="en-US" sz="2500" dirty="0" smtClean="0"/>
              <a:t>You essentially </a:t>
            </a:r>
            <a:r>
              <a:rPr lang="en-US" sz="2500" dirty="0"/>
              <a:t>pay for the most expensive years of a vehicle's life instead of the </a:t>
            </a:r>
            <a:r>
              <a:rPr lang="en-US" sz="2500" dirty="0" smtClean="0"/>
              <a:t>dealer, and will ways have a car payment as long as you lease. </a:t>
            </a:r>
            <a:endParaRPr lang="en-US" sz="25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643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919" y="152400"/>
            <a:ext cx="10945654" cy="972312"/>
          </a:xfrm>
        </p:spPr>
        <p:txBody>
          <a:bodyPr>
            <a:noAutofit/>
          </a:bodyPr>
          <a:lstStyle/>
          <a:p>
            <a:r>
              <a:rPr lang="en-US" sz="5400" b="1" dirty="0"/>
              <a:t>Buy or Lease?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2148" y="1225931"/>
            <a:ext cx="10945654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Buying Advantages:</a:t>
            </a:r>
          </a:p>
          <a:p>
            <a:pPr lvl="1"/>
            <a:r>
              <a:rPr lang="en-US" dirty="0"/>
              <a:t>Eventual ownership, freeing you from </a:t>
            </a:r>
            <a:r>
              <a:rPr lang="en-US" dirty="0" smtClean="0"/>
              <a:t>payments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After the vehicle is paid off, you're free to sell it at any time.</a:t>
            </a:r>
          </a:p>
          <a:p>
            <a:pPr lvl="1"/>
            <a:r>
              <a:rPr lang="en-US" dirty="0" smtClean="0"/>
              <a:t>No mileage limits.</a:t>
            </a:r>
            <a:endParaRPr lang="en-US" dirty="0"/>
          </a:p>
          <a:p>
            <a:pPr lvl="1"/>
            <a:r>
              <a:rPr lang="en-US" dirty="0" smtClean="0"/>
              <a:t>You're </a:t>
            </a:r>
            <a:r>
              <a:rPr lang="en-US" dirty="0"/>
              <a:t>free to modify and/or accessorize.</a:t>
            </a:r>
          </a:p>
          <a:p>
            <a:pPr lvl="1"/>
            <a:r>
              <a:rPr lang="en-US" dirty="0"/>
              <a:t>Insurance costs are generally lower than leased vehicles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sz="3200" dirty="0" smtClean="0"/>
              <a:t>Buying Disadvantages:</a:t>
            </a:r>
            <a:endParaRPr lang="en-US" sz="2800" dirty="0" smtClean="0"/>
          </a:p>
          <a:p>
            <a:pPr lvl="1"/>
            <a:r>
              <a:rPr lang="en-US" dirty="0"/>
              <a:t>Monthly payments are higher than those of a leased vehicle.</a:t>
            </a:r>
          </a:p>
          <a:p>
            <a:pPr lvl="1"/>
            <a:r>
              <a:rPr lang="en-US" dirty="0" smtClean="0"/>
              <a:t>Large down payments are generally required.  </a:t>
            </a:r>
            <a:endParaRPr lang="en-US" dirty="0"/>
          </a:p>
          <a:p>
            <a:pPr lvl="1"/>
            <a:r>
              <a:rPr lang="en-US" dirty="0"/>
              <a:t>D</a:t>
            </a:r>
            <a:r>
              <a:rPr lang="en-US" dirty="0" smtClean="0"/>
              <a:t>epreciation</a:t>
            </a:r>
            <a:r>
              <a:rPr lang="en-US" dirty="0"/>
              <a:t>, </a:t>
            </a:r>
            <a:r>
              <a:rPr lang="en-US" dirty="0" smtClean="0"/>
              <a:t>cars lose their value very quickly.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720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92" y="704088"/>
            <a:ext cx="10945654" cy="1048512"/>
          </a:xfrm>
        </p:spPr>
        <p:txBody>
          <a:bodyPr>
            <a:normAutofit/>
          </a:bodyPr>
          <a:lstStyle/>
          <a:p>
            <a:r>
              <a:rPr lang="en-US" sz="5400" b="1" dirty="0" smtClean="0"/>
              <a:t>Terms to Know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091" y="1752600"/>
            <a:ext cx="11340227" cy="502920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Capitalized Cost:</a:t>
            </a:r>
            <a:endParaRPr lang="en-US" sz="2800" dirty="0"/>
          </a:p>
          <a:p>
            <a:pPr lvl="1"/>
            <a:r>
              <a:rPr lang="en-US" dirty="0" smtClean="0"/>
              <a:t>the price of the vehicle.</a:t>
            </a:r>
            <a:endParaRPr lang="en-US" dirty="0"/>
          </a:p>
          <a:p>
            <a:r>
              <a:rPr lang="en-US" sz="2800" dirty="0" smtClean="0"/>
              <a:t>Money Factor:</a:t>
            </a:r>
          </a:p>
          <a:p>
            <a:pPr lvl="1"/>
            <a:r>
              <a:rPr lang="en-US" b="1" dirty="0" smtClean="0"/>
              <a:t> </a:t>
            </a:r>
            <a:r>
              <a:rPr lang="en-US" dirty="0" smtClean="0"/>
              <a:t>the interest rate you are paying on the Capitalized Cost.    </a:t>
            </a:r>
          </a:p>
          <a:p>
            <a:r>
              <a:rPr lang="en-US" sz="2800" dirty="0" smtClean="0"/>
              <a:t>The Payment Schedule:</a:t>
            </a:r>
          </a:p>
          <a:p>
            <a:pPr lvl="1"/>
            <a:r>
              <a:rPr lang="en-US" b="1" dirty="0" smtClean="0"/>
              <a:t> </a:t>
            </a:r>
            <a:r>
              <a:rPr lang="en-US" dirty="0" smtClean="0"/>
              <a:t>the monthly payment and the amount of monthly payments.  </a:t>
            </a:r>
          </a:p>
          <a:p>
            <a:r>
              <a:rPr lang="en-US" sz="2800" dirty="0" smtClean="0"/>
              <a:t>The Residual Value:</a:t>
            </a:r>
          </a:p>
          <a:p>
            <a:pPr lvl="1"/>
            <a:r>
              <a:rPr lang="en-US" b="1" dirty="0" smtClean="0"/>
              <a:t> </a:t>
            </a:r>
            <a:r>
              <a:rPr lang="en-US" dirty="0" smtClean="0"/>
              <a:t>how much the leased vehicle is worth at the end of the lease.  </a:t>
            </a:r>
          </a:p>
          <a:p>
            <a:r>
              <a:rPr lang="en-US" sz="2800" dirty="0" smtClean="0"/>
              <a:t>At the end of the lease you may either return, keep, or sell the vehicle.  </a:t>
            </a:r>
          </a:p>
          <a:p>
            <a:pPr lvl="1"/>
            <a:r>
              <a:rPr lang="en-US" dirty="0" smtClean="0"/>
              <a:t>Current Market Vehicle &gt; Residual Value:  You can sell for profit!</a:t>
            </a:r>
          </a:p>
          <a:p>
            <a:pPr lvl="1"/>
            <a:r>
              <a:rPr lang="en-US" dirty="0" smtClean="0"/>
              <a:t>Current Market Value&lt; Residual Value:  Return it!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114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/>
              <a:t>Question Cluster 1 </a:t>
            </a:r>
            <a:endParaRPr lang="en-US" sz="54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3049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92" y="704088"/>
            <a:ext cx="10945654" cy="896112"/>
          </a:xfrm>
        </p:spPr>
        <p:txBody>
          <a:bodyPr>
            <a:noAutofit/>
          </a:bodyPr>
          <a:lstStyle/>
          <a:p>
            <a:r>
              <a:rPr lang="en-US" sz="5400" b="1" dirty="0" smtClean="0"/>
              <a:t>Financing a Car 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919" y="1447800"/>
            <a:ext cx="116586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dirty="0" smtClean="0"/>
              <a:t>Step 3:</a:t>
            </a:r>
          </a:p>
          <a:p>
            <a:r>
              <a:rPr lang="en-US" sz="2800" dirty="0" smtClean="0"/>
              <a:t>The next step to purchasing a car is determining how to finance it.</a:t>
            </a:r>
          </a:p>
          <a:p>
            <a:r>
              <a:rPr lang="en-US" sz="2800" dirty="0" smtClean="0"/>
              <a:t>Buying a vehicle is a hefty purchase, most people cannot pay for vehicle with cash, therefore they take out an auto loan.</a:t>
            </a:r>
          </a:p>
          <a:p>
            <a:r>
              <a:rPr lang="en-US" sz="2800" dirty="0"/>
              <a:t>There are several different ways to finance a car:</a:t>
            </a:r>
          </a:p>
          <a:p>
            <a:pPr lvl="2"/>
            <a:r>
              <a:rPr lang="en-US" sz="2400" dirty="0"/>
              <a:t>Dealership </a:t>
            </a:r>
            <a:endParaRPr lang="en-US" sz="2400" dirty="0" smtClean="0"/>
          </a:p>
          <a:p>
            <a:pPr lvl="2"/>
            <a:r>
              <a:rPr lang="en-US" sz="2400" dirty="0" smtClean="0"/>
              <a:t>Bank or Credit Union </a:t>
            </a:r>
          </a:p>
          <a:p>
            <a:pPr lvl="2"/>
            <a:r>
              <a:rPr lang="en-US" sz="2400" dirty="0"/>
              <a:t>Online financial institution </a:t>
            </a:r>
            <a:endParaRPr lang="en-US" sz="2400" dirty="0" smtClean="0"/>
          </a:p>
          <a:p>
            <a:pPr lvl="2"/>
            <a:r>
              <a:rPr lang="en-US" sz="2400" dirty="0" smtClean="0"/>
              <a:t>Home equity loan </a:t>
            </a:r>
          </a:p>
          <a:p>
            <a:pPr lvl="2"/>
            <a:r>
              <a:rPr lang="en-US" sz="2400" dirty="0"/>
              <a:t>Family member or </a:t>
            </a:r>
            <a:r>
              <a:rPr lang="en-US" sz="2400" dirty="0" smtClean="0"/>
              <a:t>friend</a:t>
            </a:r>
            <a:endParaRPr lang="en-US" sz="2400" dirty="0"/>
          </a:p>
          <a:p>
            <a:pPr marL="393192" lvl="1" indent="0">
              <a:buNone/>
            </a:pPr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370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/>
              <a:t>Financing a Car 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319" y="1981200"/>
            <a:ext cx="11416427" cy="4693920"/>
          </a:xfrm>
        </p:spPr>
        <p:txBody>
          <a:bodyPr>
            <a:normAutofit lnSpcReduction="10000"/>
          </a:bodyPr>
          <a:lstStyle/>
          <a:p>
            <a:pPr lvl="1"/>
            <a:r>
              <a:rPr lang="en-US" sz="3200" dirty="0"/>
              <a:t>Dealership </a:t>
            </a:r>
          </a:p>
          <a:p>
            <a:pPr lvl="2"/>
            <a:r>
              <a:rPr lang="en-US" sz="2800" dirty="0"/>
              <a:t>Pros: </a:t>
            </a:r>
          </a:p>
          <a:p>
            <a:pPr lvl="3"/>
            <a:r>
              <a:rPr lang="en-US" sz="2400" dirty="0"/>
              <a:t>Convenient</a:t>
            </a:r>
          </a:p>
          <a:p>
            <a:pPr lvl="3"/>
            <a:r>
              <a:rPr lang="en-US" sz="2400" dirty="0"/>
              <a:t>Fast</a:t>
            </a:r>
          </a:p>
          <a:p>
            <a:pPr lvl="2"/>
            <a:r>
              <a:rPr lang="en-US" sz="2800" dirty="0"/>
              <a:t>Cons: </a:t>
            </a:r>
          </a:p>
          <a:p>
            <a:pPr lvl="3"/>
            <a:r>
              <a:rPr lang="en-US" sz="2400" dirty="0"/>
              <a:t>High pressure</a:t>
            </a:r>
          </a:p>
          <a:p>
            <a:pPr lvl="3"/>
            <a:r>
              <a:rPr lang="en-US" sz="2400" dirty="0"/>
              <a:t>Usually not competitive</a:t>
            </a:r>
          </a:p>
          <a:p>
            <a:pPr lvl="3"/>
            <a:r>
              <a:rPr lang="en-US" sz="2400" dirty="0"/>
              <a:t>Generally try to pressure you into add-ons</a:t>
            </a:r>
          </a:p>
          <a:p>
            <a:pPr lvl="3"/>
            <a:r>
              <a:rPr lang="en-US" sz="2400" dirty="0"/>
              <a:t>Loans are often front-loaded: </a:t>
            </a:r>
            <a:endParaRPr lang="en-US" sz="2400" dirty="0" smtClean="0"/>
          </a:p>
          <a:p>
            <a:pPr lvl="4"/>
            <a:r>
              <a:rPr lang="en-US" sz="2400" dirty="0" smtClean="0"/>
              <a:t>Payments </a:t>
            </a:r>
            <a:r>
              <a:rPr lang="en-US" sz="2400" dirty="0"/>
              <a:t>are made up of more interest in the beginning of the loan than toward the end, this is bad if you might pay the loan off early</a:t>
            </a:r>
            <a:r>
              <a:rPr lang="en-US" sz="2400" dirty="0" smtClean="0"/>
              <a:t>.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906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719" y="704088"/>
            <a:ext cx="11658600" cy="972312"/>
          </a:xfrm>
        </p:spPr>
        <p:txBody>
          <a:bodyPr>
            <a:noAutofit/>
          </a:bodyPr>
          <a:lstStyle/>
          <a:p>
            <a:r>
              <a:rPr lang="en-US" sz="5400" b="1" dirty="0" smtClean="0"/>
              <a:t>Financing a car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519" y="1676400"/>
            <a:ext cx="11734799" cy="5181600"/>
          </a:xfrm>
        </p:spPr>
        <p:txBody>
          <a:bodyPr>
            <a:noAutofit/>
          </a:bodyPr>
          <a:lstStyle/>
          <a:p>
            <a:r>
              <a:rPr lang="en-US" sz="3200" u="sng" dirty="0">
                <a:hlinkClick r:id="rId2"/>
              </a:rPr>
              <a:t>Bank</a:t>
            </a:r>
            <a:r>
              <a:rPr lang="en-US" sz="3200" dirty="0"/>
              <a:t> or credit </a:t>
            </a:r>
            <a:r>
              <a:rPr lang="en-US" sz="3200" dirty="0" smtClean="0"/>
              <a:t>union:</a:t>
            </a:r>
            <a:endParaRPr lang="en-US" sz="3200" dirty="0"/>
          </a:p>
          <a:p>
            <a:pPr lvl="2"/>
            <a:r>
              <a:rPr lang="en-US" sz="2800" dirty="0"/>
              <a:t>Pros: </a:t>
            </a:r>
            <a:endParaRPr lang="en-US" sz="2800" dirty="0" smtClean="0"/>
          </a:p>
          <a:p>
            <a:pPr lvl="3"/>
            <a:r>
              <a:rPr lang="en-US" sz="2400" dirty="0" smtClean="0"/>
              <a:t>Competitive rates</a:t>
            </a:r>
          </a:p>
          <a:p>
            <a:pPr lvl="3"/>
            <a:r>
              <a:rPr lang="en-US" sz="2400" dirty="0"/>
              <a:t>P</a:t>
            </a:r>
            <a:r>
              <a:rPr lang="en-US" sz="2400" dirty="0" smtClean="0"/>
              <a:t>ersonal service</a:t>
            </a:r>
          </a:p>
          <a:p>
            <a:pPr lvl="3"/>
            <a:r>
              <a:rPr lang="en-US" sz="2400" dirty="0"/>
              <a:t>N</a:t>
            </a:r>
            <a:r>
              <a:rPr lang="en-US" sz="2400" dirty="0" smtClean="0"/>
              <a:t>o </a:t>
            </a:r>
            <a:r>
              <a:rPr lang="en-US" sz="2400" dirty="0"/>
              <a:t>sales pitch for </a:t>
            </a:r>
            <a:r>
              <a:rPr lang="en-US" sz="2400" dirty="0" smtClean="0"/>
              <a:t>add-ons</a:t>
            </a:r>
          </a:p>
          <a:p>
            <a:pPr lvl="3"/>
            <a:r>
              <a:rPr lang="en-US" sz="2400" dirty="0"/>
              <a:t>O</a:t>
            </a:r>
            <a:r>
              <a:rPr lang="en-US" sz="2400" dirty="0" smtClean="0"/>
              <a:t>ften </a:t>
            </a:r>
            <a:r>
              <a:rPr lang="en-US" sz="2400" dirty="0"/>
              <a:t>provide free life insurance or disability insurance with </a:t>
            </a:r>
            <a:r>
              <a:rPr lang="en-US" sz="2400" dirty="0" smtClean="0"/>
              <a:t>loans</a:t>
            </a:r>
          </a:p>
          <a:p>
            <a:pPr lvl="3"/>
            <a:r>
              <a:rPr lang="en-US" sz="2400" dirty="0"/>
              <a:t>L</a:t>
            </a:r>
            <a:r>
              <a:rPr lang="en-US" sz="2400" dirty="0" smtClean="0"/>
              <a:t>oans </a:t>
            </a:r>
            <a:r>
              <a:rPr lang="en-US" sz="2400" dirty="0"/>
              <a:t>are usually simple interest </a:t>
            </a:r>
            <a:r>
              <a:rPr lang="en-US" sz="2400" dirty="0" smtClean="0"/>
              <a:t>loans:</a:t>
            </a:r>
            <a:endParaRPr lang="en-US" sz="2400" dirty="0"/>
          </a:p>
          <a:p>
            <a:pPr lvl="5"/>
            <a:r>
              <a:rPr lang="en-US" sz="2000" dirty="0"/>
              <a:t>I</a:t>
            </a:r>
            <a:r>
              <a:rPr lang="en-US" sz="2000" dirty="0" smtClean="0"/>
              <a:t>nterest is spread </a:t>
            </a:r>
            <a:r>
              <a:rPr lang="en-US" sz="2000" dirty="0"/>
              <a:t>evenly throughout the term of the </a:t>
            </a:r>
            <a:r>
              <a:rPr lang="en-US" sz="2000" dirty="0" smtClean="0"/>
              <a:t>loan. </a:t>
            </a:r>
            <a:endParaRPr lang="en-US" sz="2000" dirty="0"/>
          </a:p>
          <a:p>
            <a:pPr lvl="2"/>
            <a:r>
              <a:rPr lang="en-US" sz="2800" dirty="0"/>
              <a:t>Cons: </a:t>
            </a:r>
            <a:endParaRPr lang="en-US" sz="2800" dirty="0" smtClean="0"/>
          </a:p>
          <a:p>
            <a:pPr lvl="3"/>
            <a:r>
              <a:rPr lang="en-US" sz="2400" dirty="0" smtClean="0"/>
              <a:t>Not </a:t>
            </a:r>
            <a:r>
              <a:rPr lang="en-US" sz="2400" dirty="0"/>
              <a:t>as convenient as dealership </a:t>
            </a:r>
            <a:r>
              <a:rPr lang="en-US" sz="2400" dirty="0" smtClean="0"/>
              <a:t>financing.</a:t>
            </a:r>
            <a:endParaRPr lang="en-US" sz="2400" dirty="0"/>
          </a:p>
          <a:p>
            <a:pPr lvl="5"/>
            <a:r>
              <a:rPr lang="en-US" sz="2000" dirty="0" smtClean="0"/>
              <a:t>Can not </a:t>
            </a:r>
            <a:r>
              <a:rPr lang="en-US" sz="2000" dirty="0"/>
              <a:t>be set up at night or on the weekend</a:t>
            </a:r>
            <a:r>
              <a:rPr lang="en-US" dirty="0" smtClean="0"/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420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92" y="704088"/>
            <a:ext cx="10945654" cy="1124712"/>
          </a:xfrm>
        </p:spPr>
        <p:txBody>
          <a:bodyPr>
            <a:normAutofit/>
          </a:bodyPr>
          <a:lstStyle/>
          <a:p>
            <a:r>
              <a:rPr lang="en-US" sz="5400" b="1" dirty="0"/>
              <a:t>Financing a </a:t>
            </a:r>
            <a:r>
              <a:rPr lang="en-US" sz="5400" b="1" dirty="0" smtClean="0"/>
              <a:t>car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919" y="1905000"/>
            <a:ext cx="11187827" cy="4419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Online </a:t>
            </a:r>
            <a:r>
              <a:rPr lang="en-US" sz="3200" dirty="0"/>
              <a:t>financial institution </a:t>
            </a:r>
          </a:p>
          <a:p>
            <a:pPr lvl="2"/>
            <a:r>
              <a:rPr lang="en-US" sz="2800" dirty="0"/>
              <a:t>Pros: </a:t>
            </a:r>
          </a:p>
          <a:p>
            <a:pPr lvl="3"/>
            <a:r>
              <a:rPr lang="en-US" dirty="0"/>
              <a:t>Usually competitive rates</a:t>
            </a:r>
          </a:p>
          <a:p>
            <a:pPr lvl="3"/>
            <a:r>
              <a:rPr lang="en-US" dirty="0"/>
              <a:t>Quick &amp; Easy </a:t>
            </a:r>
          </a:p>
          <a:p>
            <a:pPr lvl="2"/>
            <a:r>
              <a:rPr lang="en-US" sz="2800" dirty="0"/>
              <a:t>Cons: </a:t>
            </a:r>
          </a:p>
          <a:p>
            <a:pPr lvl="3"/>
            <a:r>
              <a:rPr lang="en-US" dirty="0"/>
              <a:t>Not a personal service</a:t>
            </a:r>
          </a:p>
          <a:p>
            <a:pPr lvl="3"/>
            <a:r>
              <a:rPr lang="en-US" dirty="0"/>
              <a:t>Dealing with an unknown</a:t>
            </a:r>
          </a:p>
          <a:p>
            <a:pPr lvl="3"/>
            <a:r>
              <a:rPr lang="en-US" dirty="0"/>
              <a:t>You must watch out for </a:t>
            </a:r>
            <a:r>
              <a:rPr lang="en-US" dirty="0" smtClean="0"/>
              <a:t>scams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195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92" y="704088"/>
            <a:ext cx="10945654" cy="1048512"/>
          </a:xfrm>
        </p:spPr>
        <p:txBody>
          <a:bodyPr>
            <a:normAutofit/>
          </a:bodyPr>
          <a:lstStyle/>
          <a:p>
            <a:r>
              <a:rPr lang="en-US" sz="5400" b="1" dirty="0"/>
              <a:t>Financing a car</a:t>
            </a:r>
            <a:endParaRPr lang="en-US" sz="54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776119" y="2133600"/>
            <a:ext cx="6019800" cy="3810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u="sng" dirty="0" smtClean="0">
                <a:hlinkClick r:id="rId2"/>
              </a:rPr>
              <a:t>Home equity loan:</a:t>
            </a:r>
            <a:r>
              <a:rPr lang="en-US" sz="3200" dirty="0" smtClean="0"/>
              <a:t> </a:t>
            </a:r>
          </a:p>
          <a:p>
            <a:pPr lvl="1"/>
            <a:r>
              <a:rPr lang="en-US" sz="2800" dirty="0" smtClean="0"/>
              <a:t>Pros: </a:t>
            </a:r>
          </a:p>
          <a:p>
            <a:pPr lvl="2"/>
            <a:r>
              <a:rPr lang="en-US" dirty="0" smtClean="0"/>
              <a:t>Some interest is </a:t>
            </a:r>
            <a:r>
              <a:rPr lang="en-US" dirty="0" smtClean="0">
                <a:hlinkClick r:id="rId3"/>
              </a:rPr>
              <a:t>tax </a:t>
            </a:r>
            <a:r>
              <a:rPr lang="en-US" dirty="0" smtClean="0"/>
              <a:t>deductible </a:t>
            </a:r>
          </a:p>
          <a:p>
            <a:pPr lvl="2"/>
            <a:r>
              <a:rPr lang="en-US" dirty="0" smtClean="0"/>
              <a:t>Competitive rates </a:t>
            </a:r>
          </a:p>
          <a:p>
            <a:pPr lvl="1"/>
            <a:r>
              <a:rPr lang="en-US" sz="2800" dirty="0" smtClean="0"/>
              <a:t>Cons: </a:t>
            </a:r>
          </a:p>
          <a:p>
            <a:pPr lvl="2"/>
            <a:r>
              <a:rPr lang="en-US" dirty="0" smtClean="0"/>
              <a:t>May be risky as you are tying your car to your home</a:t>
            </a:r>
          </a:p>
          <a:p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42119" y="1981200"/>
            <a:ext cx="5244227" cy="3703320"/>
          </a:xfrm>
        </p:spPr>
        <p:txBody>
          <a:bodyPr/>
          <a:lstStyle/>
          <a:p>
            <a:r>
              <a:rPr lang="en-US" sz="3200" dirty="0"/>
              <a:t>Family member or friend: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800" dirty="0"/>
              <a:t>Pros: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Personal service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Easy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Sometimes flexible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Usually competitive rates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800" dirty="0"/>
              <a:t>Cons: </a:t>
            </a:r>
          </a:p>
          <a:p>
            <a:pPr lvl="2"/>
            <a:r>
              <a:rPr lang="en-US" sz="2000" dirty="0"/>
              <a:t>Could jeopardize a relationship</a:t>
            </a:r>
          </a:p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4604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/>
              <a:t>Question Cluster 2 </a:t>
            </a:r>
            <a:endParaRPr lang="en-US" sz="54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5328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91" y="152400"/>
            <a:ext cx="10945654" cy="1124712"/>
          </a:xfrm>
        </p:spPr>
        <p:txBody>
          <a:bodyPr>
            <a:normAutofit/>
          </a:bodyPr>
          <a:lstStyle/>
          <a:p>
            <a:r>
              <a:rPr lang="en-US" sz="5400" b="1" dirty="0" smtClean="0"/>
              <a:t>Getting the Best Price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091" y="1340231"/>
            <a:ext cx="11264027" cy="4953000"/>
          </a:xfrm>
        </p:spPr>
        <p:txBody>
          <a:bodyPr>
            <a:normAutofit/>
          </a:bodyPr>
          <a:lstStyle/>
          <a:p>
            <a:r>
              <a:rPr lang="en-US" sz="3000" dirty="0" smtClean="0"/>
              <a:t>Car Salesman are professional hagglers.  They will use many techniques to rope you in. </a:t>
            </a:r>
            <a:endParaRPr lang="en-US" sz="3000" dirty="0" smtClean="0"/>
          </a:p>
          <a:p>
            <a:pPr lvl="1"/>
            <a:r>
              <a:rPr lang="en-US" dirty="0" smtClean="0">
                <a:hlinkClick r:id="rId2"/>
              </a:rPr>
              <a:t>25 </a:t>
            </a:r>
            <a:r>
              <a:rPr lang="en-US" dirty="0">
                <a:hlinkClick r:id="rId2"/>
              </a:rPr>
              <a:t>Tricks They Use to Charge You </a:t>
            </a:r>
            <a:r>
              <a:rPr lang="en-US" dirty="0" smtClean="0">
                <a:hlinkClick r:id="rId2"/>
              </a:rPr>
              <a:t>More </a:t>
            </a:r>
            <a:r>
              <a:rPr lang="en-US" i="1" dirty="0"/>
              <a:t>(Source: Toolbox.com</a:t>
            </a:r>
            <a:r>
              <a:rPr lang="en-US" i="1" dirty="0" smtClean="0"/>
              <a:t>)</a:t>
            </a:r>
            <a:endParaRPr lang="en-US" i="1" dirty="0" smtClean="0">
              <a:hlinkClick r:id="rId2"/>
            </a:endParaRPr>
          </a:p>
          <a:p>
            <a:r>
              <a:rPr lang="en-US" sz="3000" dirty="0" smtClean="0"/>
              <a:t>When purchasing a car, the best tactic is to come completely prepared:</a:t>
            </a:r>
          </a:p>
          <a:p>
            <a:pPr lvl="2"/>
            <a:r>
              <a:rPr lang="en-US" sz="2400" dirty="0" smtClean="0"/>
              <a:t>Test drive the vehicle you want.  </a:t>
            </a:r>
          </a:p>
          <a:p>
            <a:pPr lvl="2"/>
            <a:r>
              <a:rPr lang="en-US" sz="2400" dirty="0" smtClean="0"/>
              <a:t>Determine the specs you want.  </a:t>
            </a:r>
          </a:p>
          <a:p>
            <a:pPr lvl="2"/>
            <a:r>
              <a:rPr lang="en-US" sz="2400" dirty="0" smtClean="0"/>
              <a:t>Contact as many dealers as you can to get the best deal possible.  </a:t>
            </a:r>
          </a:p>
          <a:p>
            <a:r>
              <a:rPr lang="en-US" sz="3000" dirty="0" smtClean="0"/>
              <a:t>The internet is your friend. 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1199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91" y="152400"/>
            <a:ext cx="1094565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6000" b="1" dirty="0" smtClean="0"/>
              <a:t>Using the internet  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718" y="1395788"/>
            <a:ext cx="11734799" cy="4846320"/>
          </a:xfrm>
        </p:spPr>
        <p:txBody>
          <a:bodyPr>
            <a:normAutofit/>
          </a:bodyPr>
          <a:lstStyle/>
          <a:p>
            <a:r>
              <a:rPr lang="en-US" sz="3000" dirty="0" smtClean="0"/>
              <a:t>The internet is the greatest resource you now have at your disposal.  </a:t>
            </a:r>
          </a:p>
          <a:p>
            <a:pPr lvl="1"/>
            <a:r>
              <a:rPr lang="en-US" sz="2500" dirty="0" smtClean="0"/>
              <a:t>No salesman</a:t>
            </a:r>
          </a:p>
          <a:p>
            <a:pPr lvl="1"/>
            <a:r>
              <a:rPr lang="en-US" sz="2500" dirty="0" smtClean="0"/>
              <a:t>You can take your time, no pressure to make a purchase right away.</a:t>
            </a:r>
            <a:endParaRPr lang="en-US" sz="2500" dirty="0"/>
          </a:p>
          <a:p>
            <a:pPr lvl="1"/>
            <a:r>
              <a:rPr lang="en-US" sz="2500" dirty="0" smtClean="0"/>
              <a:t>Ability </a:t>
            </a:r>
            <a:r>
              <a:rPr lang="en-US" sz="2500" dirty="0"/>
              <a:t>to scan numerous dealerships within minutes.</a:t>
            </a:r>
          </a:p>
          <a:p>
            <a:pPr lvl="1"/>
            <a:r>
              <a:rPr lang="en-US" sz="2500" dirty="0" smtClean="0"/>
              <a:t>Easy to do comparative shopping, </a:t>
            </a:r>
            <a:r>
              <a:rPr lang="en-US" sz="2500" dirty="0"/>
              <a:t>giving you more price, make, model, and color options.</a:t>
            </a:r>
          </a:p>
          <a:p>
            <a:pPr lvl="1"/>
            <a:r>
              <a:rPr lang="en-US" sz="2500" dirty="0" smtClean="0"/>
              <a:t>Less </a:t>
            </a:r>
            <a:r>
              <a:rPr lang="en-US" sz="2500" dirty="0"/>
              <a:t>time spent haggling over price</a:t>
            </a:r>
            <a:r>
              <a:rPr lang="en-US" sz="2500" dirty="0" smtClean="0"/>
              <a:t>.</a:t>
            </a:r>
          </a:p>
          <a:p>
            <a:r>
              <a:rPr lang="en-US" sz="3000" dirty="0" smtClean="0"/>
              <a:t>Can be used to research, or buy the car directly (</a:t>
            </a:r>
            <a:r>
              <a:rPr lang="en-US" sz="3000" dirty="0" err="1" smtClean="0"/>
              <a:t>Ebay</a:t>
            </a:r>
            <a:r>
              <a:rPr lang="en-US" sz="3000" dirty="0" smtClean="0"/>
              <a:t>).  </a:t>
            </a:r>
          </a:p>
          <a:p>
            <a:pPr lvl="2"/>
            <a:r>
              <a:rPr lang="en-US" sz="2400" dirty="0" smtClean="0">
                <a:hlinkClick r:id="rId3"/>
              </a:rPr>
              <a:t>About </a:t>
            </a:r>
            <a:r>
              <a:rPr lang="en-US" sz="2400" dirty="0" smtClean="0">
                <a:hlinkClick r:id="rId3"/>
              </a:rPr>
              <a:t>E-haggling</a:t>
            </a:r>
            <a:r>
              <a:rPr lang="en-US" sz="2400" dirty="0" smtClean="0"/>
              <a:t> </a:t>
            </a:r>
            <a:r>
              <a:rPr lang="en-US" sz="2400" i="1" dirty="0" smtClean="0"/>
              <a:t>(Source: Chicago Tribune)</a:t>
            </a:r>
            <a:endParaRPr lang="en-US" sz="2400" i="1" dirty="0" smtClean="0"/>
          </a:p>
          <a:p>
            <a:pPr lvl="2"/>
            <a:r>
              <a:rPr lang="en-US" sz="2400" dirty="0">
                <a:hlinkClick r:id="rId4"/>
              </a:rPr>
              <a:t>Online used-car pricing: where the haggling </a:t>
            </a:r>
            <a:r>
              <a:rPr lang="en-US" sz="2400" dirty="0" smtClean="0">
                <a:hlinkClick r:id="rId4"/>
              </a:rPr>
              <a:t>begins</a:t>
            </a:r>
            <a:r>
              <a:rPr lang="en-US" sz="2400" dirty="0" smtClean="0"/>
              <a:t> </a:t>
            </a:r>
            <a:r>
              <a:rPr lang="en-US" sz="2400" i="1" dirty="0" smtClean="0"/>
              <a:t>(Source: Bankrate</a:t>
            </a:r>
            <a:r>
              <a:rPr lang="en-US" sz="2400" i="1" dirty="0" smtClean="0"/>
              <a:t>.com)</a:t>
            </a:r>
            <a:endParaRPr lang="en-US" sz="2400" i="1" dirty="0"/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648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/>
              <a:t>Operating Costs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Your purchasing isn't finished when you pay that car off.  There are many costs connected to owning and maintain a vehicle.</a:t>
            </a:r>
          </a:p>
          <a:p>
            <a:pPr lvl="1"/>
            <a:r>
              <a:rPr lang="en-US" sz="3200" dirty="0" smtClean="0">
                <a:hlinkClick r:id="rId2"/>
              </a:rPr>
              <a:t>Use this calculator to estimate </a:t>
            </a:r>
            <a:endParaRPr lang="en-US" sz="32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268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92" y="152400"/>
            <a:ext cx="10945654" cy="1143000"/>
          </a:xfrm>
        </p:spPr>
        <p:txBody>
          <a:bodyPr>
            <a:normAutofit/>
          </a:bodyPr>
          <a:lstStyle/>
          <a:p>
            <a:r>
              <a:rPr lang="en-US" sz="5400" b="1" dirty="0" smtClean="0"/>
              <a:t>Operating costs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710" y="1312223"/>
            <a:ext cx="10945654" cy="4693920"/>
          </a:xfrm>
        </p:spPr>
        <p:txBody>
          <a:bodyPr>
            <a:normAutofit lnSpcReduction="10000"/>
          </a:bodyPr>
          <a:lstStyle/>
          <a:p>
            <a:r>
              <a:rPr lang="en-US" sz="3600" dirty="0"/>
              <a:t>Fixed </a:t>
            </a:r>
            <a:r>
              <a:rPr lang="en-US" sz="3600" dirty="0" smtClean="0"/>
              <a:t>Costs-  </a:t>
            </a:r>
          </a:p>
          <a:p>
            <a:pPr lvl="1"/>
            <a:r>
              <a:rPr lang="en-US" sz="2800" dirty="0" smtClean="0"/>
              <a:t>These costs will normally stay the same month to month.  </a:t>
            </a:r>
            <a:endParaRPr lang="en-US" sz="2800" dirty="0"/>
          </a:p>
          <a:p>
            <a:pPr lvl="2"/>
            <a:r>
              <a:rPr lang="en-US" sz="2800" dirty="0"/>
              <a:t>Interest on loan</a:t>
            </a:r>
          </a:p>
          <a:p>
            <a:pPr lvl="2"/>
            <a:r>
              <a:rPr lang="en-US" sz="2800" dirty="0"/>
              <a:t>Insurance</a:t>
            </a:r>
          </a:p>
          <a:p>
            <a:pPr lvl="2"/>
            <a:r>
              <a:rPr lang="en-US" sz="2800" dirty="0"/>
              <a:t>License, registration and taxes</a:t>
            </a:r>
          </a:p>
          <a:p>
            <a:pPr lvl="2"/>
            <a:r>
              <a:rPr lang="en-US" sz="2800" dirty="0" smtClean="0"/>
              <a:t>Depreciation:</a:t>
            </a:r>
          </a:p>
          <a:p>
            <a:pPr lvl="3"/>
            <a:r>
              <a:rPr lang="en-US" sz="2400" dirty="0" smtClean="0"/>
              <a:t>Your car’s lose value. </a:t>
            </a:r>
          </a:p>
          <a:p>
            <a:pPr lvl="4"/>
            <a:r>
              <a:rPr lang="en-US" sz="2400" dirty="0" smtClean="0"/>
              <a:t>A new car can lose up to 20% its value when </a:t>
            </a:r>
            <a:r>
              <a:rPr lang="en-US" sz="2400" dirty="0"/>
              <a:t>its driven off the </a:t>
            </a:r>
            <a:r>
              <a:rPr lang="en-US" sz="2400" dirty="0" smtClean="0"/>
              <a:t>lot.</a:t>
            </a:r>
          </a:p>
          <a:p>
            <a:pPr lvl="4"/>
            <a:r>
              <a:rPr lang="en-US" sz="2400" b="1" dirty="0">
                <a:hlinkClick r:id="rId2"/>
              </a:rPr>
              <a:t>What is the Average Car Depreciation Rate</a:t>
            </a:r>
            <a:r>
              <a:rPr lang="en-US" sz="2400" b="1" dirty="0" smtClean="0">
                <a:hlinkClick r:id="rId2"/>
              </a:rPr>
              <a:t>?</a:t>
            </a:r>
            <a:r>
              <a:rPr lang="en-US" sz="2400" b="1" dirty="0" smtClean="0"/>
              <a:t> </a:t>
            </a:r>
            <a:r>
              <a:rPr lang="en-US" sz="2400" i="1" dirty="0" smtClean="0"/>
              <a:t>(Source: Cardirect.com)</a:t>
            </a:r>
            <a:endParaRPr lang="en-US" sz="2400" i="1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9164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/>
              <a:t>Insurance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092" y="1752600"/>
            <a:ext cx="10945654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Keeping your vehicle insured will be a large part of your auto operating costs, especially for new drivers.  There are several ways to keep the costs low:</a:t>
            </a:r>
          </a:p>
          <a:p>
            <a:pPr lvl="1"/>
            <a:r>
              <a:rPr lang="en-US" sz="2800" dirty="0" smtClean="0"/>
              <a:t>Have a good driving record</a:t>
            </a:r>
          </a:p>
          <a:p>
            <a:pPr lvl="1"/>
            <a:r>
              <a:rPr lang="en-US" sz="2800" dirty="0" smtClean="0"/>
              <a:t>Taking a higher deductible </a:t>
            </a:r>
          </a:p>
          <a:p>
            <a:pPr lvl="1"/>
            <a:r>
              <a:rPr lang="en-US" sz="2800" dirty="0" smtClean="0"/>
              <a:t>Selecting a certain type of car </a:t>
            </a:r>
          </a:p>
          <a:p>
            <a:pPr lvl="2"/>
            <a:r>
              <a:rPr lang="en-US" sz="2400" dirty="0" smtClean="0"/>
              <a:t>A modest sedan will be less than a high performance sports car.</a:t>
            </a:r>
          </a:p>
          <a:p>
            <a:pPr lvl="1"/>
            <a:r>
              <a:rPr lang="en-US" sz="2800" dirty="0" smtClean="0"/>
              <a:t>Shop around.  The internet is your friend.  </a:t>
            </a:r>
          </a:p>
          <a:p>
            <a:pPr lvl="2"/>
            <a:r>
              <a:rPr lang="en-US" sz="2400" dirty="0" smtClean="0"/>
              <a:t>Putting in just a little bit of time can save you big bucks in the long run. 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025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/>
              <a:t>Costs of owning a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Variable </a:t>
            </a:r>
            <a:r>
              <a:rPr lang="en-US" sz="3600" dirty="0" smtClean="0"/>
              <a:t>Costs- </a:t>
            </a:r>
            <a:endParaRPr lang="en-US" sz="3600" dirty="0"/>
          </a:p>
          <a:p>
            <a:pPr lvl="1"/>
            <a:r>
              <a:rPr lang="en-US" sz="3200" dirty="0" smtClean="0"/>
              <a:t>Fluctuate depending on amount and type of use.  </a:t>
            </a:r>
            <a:endParaRPr lang="en-US" sz="3200" dirty="0"/>
          </a:p>
          <a:p>
            <a:pPr lvl="2"/>
            <a:r>
              <a:rPr lang="en-US" sz="2800" dirty="0"/>
              <a:t>Gas and oil</a:t>
            </a:r>
          </a:p>
          <a:p>
            <a:pPr lvl="2"/>
            <a:r>
              <a:rPr lang="en-US" sz="2800" dirty="0"/>
              <a:t>Tires</a:t>
            </a:r>
          </a:p>
          <a:p>
            <a:pPr lvl="2"/>
            <a:r>
              <a:rPr lang="en-US" sz="2800" dirty="0"/>
              <a:t>Maintenance </a:t>
            </a:r>
          </a:p>
          <a:p>
            <a:pPr lvl="2"/>
            <a:r>
              <a:rPr lang="en-US" sz="2800" dirty="0" smtClean="0"/>
              <a:t>Repairs</a:t>
            </a:r>
            <a:endParaRPr lang="en-US" sz="2800" dirty="0"/>
          </a:p>
          <a:p>
            <a:pPr lvl="2"/>
            <a:r>
              <a:rPr lang="en-US" sz="2800" dirty="0"/>
              <a:t>Parking and tolls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3213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92" y="242710"/>
            <a:ext cx="10945654" cy="1143000"/>
          </a:xfrm>
        </p:spPr>
        <p:txBody>
          <a:bodyPr>
            <a:normAutofit/>
          </a:bodyPr>
          <a:lstStyle/>
          <a:p>
            <a:r>
              <a:rPr lang="en-US" sz="5400" b="1" dirty="0" smtClean="0"/>
              <a:t>Maintaining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/>
              <a:t>Its crucial that you keep up with your maintenance.</a:t>
            </a:r>
          </a:p>
          <a:p>
            <a:pPr lvl="1"/>
            <a:r>
              <a:rPr lang="en-US" dirty="0" smtClean="0">
                <a:hlinkClick r:id="rId2"/>
              </a:rPr>
              <a:t>The true </a:t>
            </a:r>
            <a:r>
              <a:rPr lang="en-US" dirty="0">
                <a:hlinkClick r:id="rId2"/>
              </a:rPr>
              <a:t>c</a:t>
            </a:r>
            <a:r>
              <a:rPr lang="en-US" dirty="0" smtClean="0">
                <a:hlinkClick r:id="rId2"/>
              </a:rPr>
              <a:t>ost of not maintain your </a:t>
            </a:r>
            <a:r>
              <a:rPr lang="en-US" dirty="0" smtClean="0">
                <a:hlinkClick r:id="rId2"/>
              </a:rPr>
              <a:t>car</a:t>
            </a:r>
            <a:r>
              <a:rPr lang="en-US" dirty="0" smtClean="0"/>
              <a:t> </a:t>
            </a:r>
            <a:r>
              <a:rPr lang="en-US" i="1" dirty="0" smtClean="0"/>
              <a:t>(Source: Bankrate.com)</a:t>
            </a:r>
            <a:endParaRPr lang="en-US" i="1" dirty="0" smtClean="0"/>
          </a:p>
          <a:p>
            <a:pPr lvl="1"/>
            <a:r>
              <a:rPr lang="en-US" dirty="0">
                <a:hlinkClick r:id="rId3"/>
              </a:rPr>
              <a:t>Know Your Basic Car </a:t>
            </a:r>
            <a:r>
              <a:rPr lang="en-US" dirty="0" smtClean="0">
                <a:hlinkClick r:id="rId3"/>
              </a:rPr>
              <a:t>Care</a:t>
            </a:r>
            <a:r>
              <a:rPr lang="en-US" dirty="0" smtClean="0"/>
              <a:t> </a:t>
            </a:r>
            <a:r>
              <a:rPr lang="en-US" i="1" dirty="0" smtClean="0"/>
              <a:t>(Source: DMV.org)</a:t>
            </a:r>
            <a:endParaRPr lang="en-US" i="1" dirty="0"/>
          </a:p>
          <a:p>
            <a:pPr marL="393192" lvl="1" indent="0">
              <a:buNone/>
            </a:pPr>
            <a:endParaRPr lang="en-US" dirty="0"/>
          </a:p>
          <a:p>
            <a:r>
              <a:rPr lang="en-US" dirty="0" smtClean="0"/>
              <a:t> </a:t>
            </a:r>
            <a:r>
              <a:rPr lang="en-US" sz="3200" dirty="0" smtClean="0"/>
              <a:t>Watch out for unscrupulous businesses</a:t>
            </a:r>
          </a:p>
          <a:p>
            <a:pPr lvl="1"/>
            <a:r>
              <a:rPr lang="en-US" dirty="0" smtClean="0">
                <a:hlinkClick r:id="rId4"/>
              </a:rPr>
              <a:t>Auto repair </a:t>
            </a:r>
            <a:r>
              <a:rPr lang="en-US" dirty="0" smtClean="0">
                <a:hlinkClick r:id="rId4"/>
              </a:rPr>
              <a:t>scams</a:t>
            </a:r>
            <a:r>
              <a:rPr lang="en-US" dirty="0" smtClean="0"/>
              <a:t> </a:t>
            </a:r>
            <a:r>
              <a:rPr lang="en-US" i="1" dirty="0" smtClean="0"/>
              <a:t>(Source: Insurnancefraud</a:t>
            </a:r>
            <a:r>
              <a:rPr lang="en-US" i="1" dirty="0" smtClean="0"/>
              <a:t>.com)</a:t>
            </a:r>
            <a:endParaRPr lang="en-US" i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4215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/>
              <a:t>Car Warranties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/>
              <a:t>A warranty is a written guarantee from the maker or seller of a product that promises to replace or repair the product if something goes wrong.  </a:t>
            </a:r>
          </a:p>
          <a:p>
            <a:pPr lvl="1"/>
            <a:r>
              <a:rPr lang="en-US" sz="2800" dirty="0" smtClean="0"/>
              <a:t>Many vehicles come with a type of warranty when purchased.  You will often be offered an extended warranty as well.  </a:t>
            </a:r>
          </a:p>
          <a:p>
            <a:pPr lvl="3"/>
            <a:r>
              <a:rPr lang="en-US" dirty="0">
                <a:hlinkClick r:id="rId2"/>
              </a:rPr>
              <a:t>Extended car warranties: An expensive </a:t>
            </a:r>
            <a:r>
              <a:rPr lang="en-US" dirty="0" smtClean="0">
                <a:hlinkClick r:id="rId2"/>
              </a:rPr>
              <a:t>gamble</a:t>
            </a:r>
            <a:r>
              <a:rPr lang="en-US" dirty="0" smtClean="0"/>
              <a:t> </a:t>
            </a:r>
            <a:r>
              <a:rPr lang="en-US" i="1" dirty="0" smtClean="0"/>
              <a:t>(Source: Consumer Report)</a:t>
            </a:r>
            <a:endParaRPr lang="en-US" i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626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/>
              <a:t>Question Cluster 3 </a:t>
            </a:r>
            <a:endParaRPr lang="en-US" sz="54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 © eNestEgg Press, LLC.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550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1035</TotalTime>
  <Words>1752</Words>
  <Application>Microsoft Office PowerPoint</Application>
  <PresentationFormat>Custom</PresentationFormat>
  <Paragraphs>234</Paragraphs>
  <Slides>25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Constantia</vt:lpstr>
      <vt:lpstr>Wingdings 2</vt:lpstr>
      <vt:lpstr>Flow</vt:lpstr>
      <vt:lpstr> Modules 28: Purchasing a Car</vt:lpstr>
      <vt:lpstr>Learning Objectives</vt:lpstr>
      <vt:lpstr>Need Recognition</vt:lpstr>
      <vt:lpstr>Information Search</vt:lpstr>
      <vt:lpstr>Evaluate Alternatives</vt:lpstr>
      <vt:lpstr>Evaluate Alternatives</vt:lpstr>
      <vt:lpstr>Buy or Lease? </vt:lpstr>
      <vt:lpstr>Buy or Lease? </vt:lpstr>
      <vt:lpstr>Terms to Know</vt:lpstr>
      <vt:lpstr>Question Cluster 1 </vt:lpstr>
      <vt:lpstr>Financing a Car </vt:lpstr>
      <vt:lpstr>Financing a Car </vt:lpstr>
      <vt:lpstr>Financing a car</vt:lpstr>
      <vt:lpstr>Financing a car</vt:lpstr>
      <vt:lpstr>Financing a car</vt:lpstr>
      <vt:lpstr>Question Cluster 2 </vt:lpstr>
      <vt:lpstr>Getting the Best Price</vt:lpstr>
      <vt:lpstr> Using the internet  </vt:lpstr>
      <vt:lpstr>Operating Costs</vt:lpstr>
      <vt:lpstr>Operating costs</vt:lpstr>
      <vt:lpstr>Insurance</vt:lpstr>
      <vt:lpstr>Costs of owning a vehicle</vt:lpstr>
      <vt:lpstr>Maintaining</vt:lpstr>
      <vt:lpstr>Car Warranties</vt:lpstr>
      <vt:lpstr>Question Cluster 3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Purchasing a Car</dc:title>
  <dc:creator>karaver</dc:creator>
  <cp:lastModifiedBy>Bo, Nhieu</cp:lastModifiedBy>
  <cp:revision>68</cp:revision>
  <dcterms:created xsi:type="dcterms:W3CDTF">2014-08-18T18:20:42Z</dcterms:created>
  <dcterms:modified xsi:type="dcterms:W3CDTF">2015-11-19T19:30:43Z</dcterms:modified>
</cp:coreProperties>
</file>