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4"/>
  </p:notesMasterIdLst>
  <p:sldIdLst>
    <p:sldId id="256" r:id="rId2"/>
    <p:sldId id="258" r:id="rId3"/>
    <p:sldId id="259" r:id="rId4"/>
    <p:sldId id="274" r:id="rId5"/>
    <p:sldId id="279" r:id="rId6"/>
    <p:sldId id="264" r:id="rId7"/>
    <p:sldId id="273" r:id="rId8"/>
    <p:sldId id="266" r:id="rId9"/>
    <p:sldId id="277" r:id="rId10"/>
    <p:sldId id="267" r:id="rId11"/>
    <p:sldId id="268" r:id="rId12"/>
    <p:sldId id="269" r:id="rId13"/>
    <p:sldId id="270" r:id="rId14"/>
    <p:sldId id="281" r:id="rId15"/>
    <p:sldId id="271" r:id="rId16"/>
    <p:sldId id="278" r:id="rId17"/>
    <p:sldId id="285" r:id="rId18"/>
    <p:sldId id="272" r:id="rId19"/>
    <p:sldId id="282" r:id="rId20"/>
    <p:sldId id="286" r:id="rId21"/>
    <p:sldId id="289" r:id="rId22"/>
    <p:sldId id="292" r:id="rId2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88810" autoAdjust="0"/>
  </p:normalViewPr>
  <p:slideViewPr>
    <p:cSldViewPr snapToGrid="0">
      <p:cViewPr varScale="1">
        <p:scale>
          <a:sx n="82" d="100"/>
          <a:sy n="82" d="100"/>
        </p:scale>
        <p:origin x="66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88F65-7BE4-4766-BA5A-CD01ED69B023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11B5A-B426-4B8F-9DFE-10C5AF85E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52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11B5A-B426-4B8F-9DFE-10C5AF85E8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21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7E9502-5BE1-47A5-93F4-7980DED681EB}" type="datetimeFigureOut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6252" y="951978"/>
            <a:ext cx="10468864" cy="2425924"/>
          </a:xfrm>
        </p:spPr>
        <p:txBody>
          <a:bodyPr>
            <a:noAutofit/>
          </a:bodyPr>
          <a:lstStyle/>
          <a:p>
            <a:r>
              <a:rPr lang="en-US" sz="5400" dirty="0" smtClean="0"/>
              <a:t>Module 22:</a:t>
            </a:r>
            <a:br>
              <a:rPr lang="en-US" sz="5400" dirty="0" smtClean="0"/>
            </a:br>
            <a:r>
              <a:rPr lang="en-US" sz="5400" dirty="0" smtClean="0"/>
              <a:t>Credit Advantages, Disadvantages, Sources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8674" y="3767155"/>
            <a:ext cx="10472928" cy="1752600"/>
          </a:xfrm>
        </p:spPr>
        <p:txBody>
          <a:bodyPr>
            <a:normAutofit/>
          </a:bodyPr>
          <a:lstStyle/>
          <a:p>
            <a:r>
              <a:rPr lang="en-US" i="1" dirty="0" smtClean="0"/>
              <a:t>“When I was young, people lived from paycheck to paycheck. Today, it seems like they live from credit card payment to credit card payment.”</a:t>
            </a:r>
          </a:p>
          <a:p>
            <a:r>
              <a:rPr lang="en-US" i="1" dirty="0" smtClean="0"/>
              <a:t>- Robert </a:t>
            </a:r>
            <a:r>
              <a:rPr lang="en-US" i="1" dirty="0" err="1" smtClean="0"/>
              <a:t>Kiyosaki</a:t>
            </a:r>
            <a:r>
              <a:rPr lang="en-US" i="1" dirty="0" smtClean="0"/>
              <a:t>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25888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857" y="704088"/>
            <a:ext cx="11219543" cy="103703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Two Types of Consumer Credit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57" y="1843314"/>
            <a:ext cx="11625943" cy="4847772"/>
          </a:xfrm>
        </p:spPr>
        <p:txBody>
          <a:bodyPr/>
          <a:lstStyle/>
          <a:p>
            <a:pPr marL="0" lvl="0" indent="0">
              <a:buNone/>
            </a:pPr>
            <a:r>
              <a:rPr lang="en-US" sz="4000" dirty="0"/>
              <a:t>Open End </a:t>
            </a:r>
            <a:r>
              <a:rPr lang="en-US" sz="4000" dirty="0" smtClean="0"/>
              <a:t>credit-</a:t>
            </a:r>
          </a:p>
          <a:p>
            <a:r>
              <a:rPr lang="en-US" sz="3600" dirty="0" smtClean="0"/>
              <a:t>Not </a:t>
            </a:r>
            <a:r>
              <a:rPr lang="en-US" sz="3600" dirty="0"/>
              <a:t>used for a single item.  Rather is it used as needed until line of credit max reached.  You will often have to pay interest and other charges.  </a:t>
            </a:r>
          </a:p>
          <a:p>
            <a:pPr lvl="1"/>
            <a:r>
              <a:rPr lang="en-US" sz="3200" dirty="0"/>
              <a:t>Examples: </a:t>
            </a:r>
            <a:r>
              <a:rPr lang="en-US" sz="3200" dirty="0" smtClean="0"/>
              <a:t>credit cards, </a:t>
            </a:r>
            <a:r>
              <a:rPr lang="en-US" sz="3200" dirty="0"/>
              <a:t>Department store cards (Macys Card), Home Equity </a:t>
            </a:r>
            <a:r>
              <a:rPr lang="en-US" sz="3200" dirty="0" smtClean="0"/>
              <a:t>loans</a:t>
            </a:r>
            <a:endParaRPr lang="en-US" sz="3600" dirty="0"/>
          </a:p>
          <a:p>
            <a:pPr lvl="1"/>
            <a:r>
              <a:rPr lang="en-US" sz="3200" dirty="0"/>
              <a:t>Revolving Check Credit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138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371" y="704088"/>
            <a:ext cx="11205029" cy="1008598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Sources of Consumer Credit- Loans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371" y="1712687"/>
            <a:ext cx="11669485" cy="503645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4000" dirty="0" smtClean="0"/>
              <a:t>Loans- </a:t>
            </a:r>
          </a:p>
          <a:p>
            <a:pPr lvl="0"/>
            <a:r>
              <a:rPr lang="en-US" sz="3200" dirty="0" smtClean="0"/>
              <a:t>Borrowing </a:t>
            </a:r>
            <a:r>
              <a:rPr lang="en-US" sz="3200" dirty="0"/>
              <a:t>money with an agreement to repay in full along with interest within a certain amount of time.</a:t>
            </a:r>
            <a:r>
              <a:rPr lang="en-US" sz="3200" b="1" dirty="0"/>
              <a:t>  </a:t>
            </a:r>
            <a:r>
              <a:rPr lang="en-US" sz="3200" dirty="0"/>
              <a:t>Loans can vary in how expensive they ultimately are.  </a:t>
            </a:r>
          </a:p>
          <a:p>
            <a:pPr lvl="1"/>
            <a:r>
              <a:rPr lang="en-US" sz="2800" dirty="0"/>
              <a:t>The least expensive loans are borrowing from friends or family.  Borrowing from loved ones can come with many disadvantages however.  </a:t>
            </a:r>
          </a:p>
          <a:p>
            <a:pPr lvl="1"/>
            <a:r>
              <a:rPr lang="en-US" sz="2800" dirty="0"/>
              <a:t>Loans from commercial banks, savings and loan associations, and credit unions usually come with moderate interest.</a:t>
            </a:r>
          </a:p>
          <a:p>
            <a:pPr lvl="3"/>
            <a:r>
              <a:rPr lang="en-US" sz="2700" dirty="0" smtClean="0"/>
              <a:t>Credit unions sometimes </a:t>
            </a:r>
            <a:r>
              <a:rPr lang="en-US" sz="2700" dirty="0"/>
              <a:t>charge much lower rates than banks.  You must be a member of the credit union to take out a loan</a:t>
            </a:r>
            <a:r>
              <a:rPr lang="en-US" sz="2700" dirty="0" smtClean="0"/>
              <a:t>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633214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965055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Sources of Consumer Credit- Loans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229" y="1770743"/>
            <a:ext cx="11350171" cy="4553857"/>
          </a:xfrm>
        </p:spPr>
        <p:txBody>
          <a:bodyPr>
            <a:normAutofit/>
          </a:bodyPr>
          <a:lstStyle/>
          <a:p>
            <a:pPr lvl="1"/>
            <a:r>
              <a:rPr lang="en-US" sz="3600" dirty="0"/>
              <a:t>Try to stay away from Finance Companies, Financing from retailers (auto &amp; appliances), or credit cards and cash advances from your bank.  </a:t>
            </a:r>
            <a:endParaRPr lang="en-US" sz="3600" dirty="0" smtClean="0"/>
          </a:p>
          <a:p>
            <a:pPr lvl="3"/>
            <a:r>
              <a:rPr lang="en-US" sz="3200" dirty="0" smtClean="0"/>
              <a:t>Be especially aware of payday loans. </a:t>
            </a:r>
            <a:endParaRPr lang="en-US" sz="3200" dirty="0"/>
          </a:p>
          <a:p>
            <a:pPr marL="1252728" lvl="4" indent="0">
              <a:buNone/>
            </a:pP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9743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979569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Sources of Consumer Credit- Loans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45143" y="1683657"/>
            <a:ext cx="12148457" cy="5036457"/>
          </a:xfrm>
        </p:spPr>
        <p:txBody>
          <a:bodyPr>
            <a:normAutofit/>
          </a:bodyPr>
          <a:lstStyle/>
          <a:p>
            <a:pPr marL="393192" lvl="1" indent="0">
              <a:buNone/>
            </a:pPr>
            <a:r>
              <a:rPr lang="en-US" sz="3600" dirty="0"/>
              <a:t>H</a:t>
            </a:r>
            <a:r>
              <a:rPr lang="en-US" sz="3600" dirty="0" smtClean="0"/>
              <a:t>ome </a:t>
            </a:r>
            <a:r>
              <a:rPr lang="en-US" sz="3600" dirty="0"/>
              <a:t>equity loan (or home equity line of credit</a:t>
            </a:r>
            <a:r>
              <a:rPr lang="en-US" sz="3600" dirty="0" smtClean="0"/>
              <a:t>)-</a:t>
            </a:r>
          </a:p>
          <a:p>
            <a:pPr lvl="1"/>
            <a:r>
              <a:rPr lang="en-US" sz="2800" dirty="0" smtClean="0"/>
              <a:t>Is based </a:t>
            </a:r>
            <a:r>
              <a:rPr lang="en-US" sz="2800" dirty="0"/>
              <a:t>on your home equity (Current market value of home </a:t>
            </a:r>
            <a:r>
              <a:rPr lang="en-US" sz="2800" dirty="0" smtClean="0"/>
              <a:t>or the </a:t>
            </a:r>
            <a:r>
              <a:rPr lang="en-US" sz="2800" dirty="0"/>
              <a:t>amount you still owe of home).  The interest you pay on this loan is tax deductible.  </a:t>
            </a:r>
            <a:endParaRPr lang="en-US" sz="2800" dirty="0" smtClean="0"/>
          </a:p>
          <a:p>
            <a:pPr lvl="2"/>
            <a:r>
              <a:rPr lang="en-US" sz="2400" dirty="0" smtClean="0"/>
              <a:t>These kind of loans must be used vary carefully. </a:t>
            </a:r>
          </a:p>
          <a:p>
            <a:pPr lvl="3"/>
            <a:r>
              <a:rPr lang="en-US" sz="2400" dirty="0" smtClean="0"/>
              <a:t>If </a:t>
            </a:r>
            <a:r>
              <a:rPr lang="en-US" sz="2400" dirty="0"/>
              <a:t>you miss payments on a home equity loan the lender may </a:t>
            </a:r>
            <a:r>
              <a:rPr lang="en-US" sz="2400" dirty="0" smtClean="0"/>
              <a:t>take your home.  </a:t>
            </a:r>
          </a:p>
          <a:p>
            <a:pPr lvl="3"/>
            <a:r>
              <a:rPr lang="en-US" sz="2400" dirty="0" smtClean="0"/>
              <a:t>These </a:t>
            </a:r>
            <a:r>
              <a:rPr lang="en-US" sz="2400" dirty="0"/>
              <a:t>should only be used for necessary, major purchases, such as education or medical bills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95320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Question Cluster </a:t>
            </a:r>
            <a:r>
              <a:rPr lang="en-US" sz="5400" b="1" dirty="0" smtClean="0"/>
              <a:t>2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7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857" y="704088"/>
            <a:ext cx="11219543" cy="877969"/>
          </a:xfrm>
        </p:spPr>
        <p:txBody>
          <a:bodyPr>
            <a:normAutofit/>
          </a:bodyPr>
          <a:lstStyle/>
          <a:p>
            <a:r>
              <a:rPr lang="en-US" b="1" dirty="0" smtClean="0"/>
              <a:t>Sources of Consumer Credit- Credit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03200" y="1480457"/>
            <a:ext cx="12264571" cy="5377543"/>
          </a:xfrm>
        </p:spPr>
        <p:txBody>
          <a:bodyPr>
            <a:normAutofit/>
          </a:bodyPr>
          <a:lstStyle/>
          <a:p>
            <a:pPr marL="393192" lvl="1" indent="0">
              <a:buNone/>
            </a:pPr>
            <a:r>
              <a:rPr lang="en-US" sz="3900" dirty="0"/>
              <a:t>Credit Cards- </a:t>
            </a:r>
            <a:endParaRPr lang="en-US" sz="3900" dirty="0" smtClean="0"/>
          </a:p>
          <a:p>
            <a:pPr lvl="1"/>
            <a:r>
              <a:rPr lang="en-US" sz="2800" dirty="0" smtClean="0"/>
              <a:t>Credit </a:t>
            </a:r>
            <a:r>
              <a:rPr lang="en-US" sz="2800" dirty="0"/>
              <a:t>Cards are very </a:t>
            </a:r>
            <a:r>
              <a:rPr lang="en-US" sz="2800" dirty="0" smtClean="0"/>
              <a:t>popular, they are one of the largest sources of debt in America. </a:t>
            </a:r>
          </a:p>
          <a:p>
            <a:pPr lvl="1"/>
            <a:r>
              <a:rPr lang="en-US" sz="3100" dirty="0" smtClean="0"/>
              <a:t>Credit </a:t>
            </a:r>
            <a:r>
              <a:rPr lang="en-US" sz="3100" dirty="0"/>
              <a:t>Card Users are divided into </a:t>
            </a:r>
            <a:r>
              <a:rPr lang="en-US" sz="3100" dirty="0" smtClean="0"/>
              <a:t>convenience </a:t>
            </a:r>
            <a:r>
              <a:rPr lang="en-US" sz="3100" dirty="0"/>
              <a:t>users and </a:t>
            </a:r>
            <a:r>
              <a:rPr lang="en-US" sz="3100" dirty="0" smtClean="0"/>
              <a:t>borrowers.  </a:t>
            </a:r>
            <a:endParaRPr lang="en-US" sz="3100" dirty="0"/>
          </a:p>
          <a:p>
            <a:pPr lvl="4"/>
            <a:r>
              <a:rPr lang="en-US" sz="2400" dirty="0"/>
              <a:t>Convenience </a:t>
            </a:r>
            <a:r>
              <a:rPr lang="en-US" sz="2400" dirty="0" smtClean="0"/>
              <a:t>users - </a:t>
            </a:r>
            <a:r>
              <a:rPr lang="en-US" sz="2200" dirty="0" smtClean="0"/>
              <a:t>Pay </a:t>
            </a:r>
            <a:r>
              <a:rPr lang="en-US" sz="2200" dirty="0"/>
              <a:t>off their balances in full every month.</a:t>
            </a:r>
          </a:p>
          <a:p>
            <a:pPr lvl="4"/>
            <a:r>
              <a:rPr lang="en-US" sz="2400" dirty="0" smtClean="0"/>
              <a:t>Borrowers - </a:t>
            </a:r>
            <a:r>
              <a:rPr lang="en-US" sz="2200" dirty="0" smtClean="0"/>
              <a:t>Do </a:t>
            </a:r>
            <a:r>
              <a:rPr lang="en-US" sz="2200" dirty="0"/>
              <a:t>not pay of their balances in full every month.  They carry the balance and must pay charges.  </a:t>
            </a:r>
          </a:p>
          <a:p>
            <a:pPr lvl="2"/>
            <a:r>
              <a:rPr lang="en-US" sz="2800" dirty="0"/>
              <a:t>The cost of a credit card is due </a:t>
            </a:r>
            <a:r>
              <a:rPr lang="en-US" sz="2800" dirty="0" smtClean="0"/>
              <a:t>to </a:t>
            </a:r>
            <a:r>
              <a:rPr lang="en-US" sz="2800" b="1" dirty="0" smtClean="0"/>
              <a:t>f</a:t>
            </a:r>
            <a:r>
              <a:rPr lang="en-US" sz="2400" b="1" dirty="0" smtClean="0"/>
              <a:t>inance charges</a:t>
            </a:r>
            <a:r>
              <a:rPr lang="en-US" sz="2400" dirty="0" smtClean="0"/>
              <a:t> - the </a:t>
            </a:r>
            <a:r>
              <a:rPr lang="en-US" sz="2400" dirty="0"/>
              <a:t>total dollar amount you use to pay credit. 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63909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255" y="704088"/>
            <a:ext cx="11219145" cy="1011978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Considerations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521" y="1741118"/>
            <a:ext cx="11761939" cy="50104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When choosing a credit card it is important to take a variety of things into consideration: </a:t>
            </a:r>
          </a:p>
          <a:p>
            <a:pPr lvl="1"/>
            <a:r>
              <a:rPr lang="en-US" sz="3200" dirty="0" smtClean="0"/>
              <a:t>Shop around. It is important to compare rates at different banks.</a:t>
            </a:r>
          </a:p>
          <a:p>
            <a:pPr lvl="2"/>
            <a:r>
              <a:rPr lang="en-US" sz="2400" dirty="0" smtClean="0"/>
              <a:t>Think about what's most important to you when doing so:</a:t>
            </a:r>
          </a:p>
          <a:p>
            <a:pPr lvl="3"/>
            <a:r>
              <a:rPr lang="en-US" sz="2400" dirty="0" smtClean="0"/>
              <a:t>If you are going to pay your balance off in full each month the interest rate my not matter, but the rewards and fees will. </a:t>
            </a:r>
          </a:p>
          <a:p>
            <a:pPr lvl="3"/>
            <a:r>
              <a:rPr lang="en-US" sz="2400" dirty="0" smtClean="0"/>
              <a:t>However, if you don’t plan to or are unable to pay off your card in full each month the most important aspect will likely be the rate. </a:t>
            </a:r>
          </a:p>
          <a:p>
            <a:pPr marL="978408" lvl="3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46843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515" y="704088"/>
            <a:ext cx="11093885" cy="999452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Considerations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6066"/>
            <a:ext cx="10972800" cy="51419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900" dirty="0"/>
              <a:t>Questions to ask: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Is there an introductory rate? What is it and how long does it last?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After that, what will my rate be?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there processing fees?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Is there an annual fee?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Is there a late fee?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Is there an over-the-limit fee?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May I pay my bill online</a:t>
            </a:r>
            <a:r>
              <a:rPr lang="en-US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and how can a variable rate be changed?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is the grace period before interest is applied?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Will the company inform me if I am about to go over my limit?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I go over my limit, what happens?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is the company policy if I have trouble paying my bill?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079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Sources of Consumer </a:t>
            </a:r>
            <a:r>
              <a:rPr lang="en-US" sz="5400" b="1" dirty="0" smtClean="0"/>
              <a:t>Credit - </a:t>
            </a:r>
            <a:r>
              <a:rPr lang="en-US" sz="5400" b="1" dirty="0" smtClean="0"/>
              <a:t>Cards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1935480"/>
            <a:ext cx="11234057" cy="4389120"/>
          </a:xfrm>
        </p:spPr>
        <p:txBody>
          <a:bodyPr/>
          <a:lstStyle/>
          <a:p>
            <a:pPr marL="393192" lvl="1" indent="0">
              <a:buNone/>
            </a:pPr>
            <a:r>
              <a:rPr lang="en-US" sz="4000" dirty="0" smtClean="0"/>
              <a:t>Debit </a:t>
            </a:r>
            <a:r>
              <a:rPr lang="en-US" sz="4000" dirty="0" smtClean="0"/>
              <a:t>Cards - </a:t>
            </a:r>
            <a:endParaRPr lang="en-US" sz="4000" dirty="0" smtClean="0"/>
          </a:p>
          <a:p>
            <a:pPr lvl="2"/>
            <a:r>
              <a:rPr lang="en-US" sz="3200" dirty="0" smtClean="0"/>
              <a:t>Electronically </a:t>
            </a:r>
            <a:r>
              <a:rPr lang="en-US" sz="3200" dirty="0"/>
              <a:t>subtracts money from your bank accounts.  </a:t>
            </a:r>
            <a:endParaRPr lang="en-US" sz="3200" dirty="0" smtClean="0"/>
          </a:p>
          <a:p>
            <a:pPr lvl="2"/>
            <a:r>
              <a:rPr lang="en-US" sz="3200" dirty="0"/>
              <a:t>Very different from credit cards. </a:t>
            </a:r>
          </a:p>
          <a:p>
            <a:pPr lvl="2"/>
            <a:r>
              <a:rPr lang="en-US" sz="3200" dirty="0" smtClean="0"/>
              <a:t>Convenient </a:t>
            </a:r>
            <a:r>
              <a:rPr lang="en-US" sz="3200" dirty="0"/>
              <a:t>and safe for purchases and ATMs.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203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/>
              <a:t>Question Cluster </a:t>
            </a:r>
            <a:r>
              <a:rPr lang="en-US" sz="5400" b="1" dirty="0" smtClean="0"/>
              <a:t>3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1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Learning Objectives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dirty="0" smtClean="0"/>
              <a:t>Understand what credit</a:t>
            </a:r>
            <a:r>
              <a:rPr lang="en-US" sz="3600" dirty="0"/>
              <a:t> </a:t>
            </a:r>
            <a:r>
              <a:rPr lang="en-US" sz="3600" dirty="0" smtClean="0"/>
              <a:t>is </a:t>
            </a:r>
            <a:endParaRPr lang="en-US" sz="3600" dirty="0"/>
          </a:p>
          <a:p>
            <a:pPr lvl="0"/>
            <a:r>
              <a:rPr lang="en-US" sz="3600" dirty="0"/>
              <a:t>Types and sources of consumer </a:t>
            </a:r>
            <a:r>
              <a:rPr lang="en-US" sz="3600" dirty="0" smtClean="0"/>
              <a:t>credit</a:t>
            </a:r>
          </a:p>
          <a:p>
            <a:pPr lvl="0"/>
            <a:r>
              <a:rPr lang="en-US" sz="3600" dirty="0" smtClean="0"/>
              <a:t>Advantages </a:t>
            </a:r>
            <a:r>
              <a:rPr lang="en-US" sz="3600" dirty="0"/>
              <a:t>and disadvantages of </a:t>
            </a:r>
            <a:r>
              <a:rPr lang="en-US" sz="3600" dirty="0" smtClean="0"/>
              <a:t>credit</a:t>
            </a:r>
            <a:endParaRPr lang="en-US" sz="3600" dirty="0"/>
          </a:p>
          <a:p>
            <a:pPr lvl="0"/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4847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989" y="704088"/>
            <a:ext cx="11106411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Advantages of Using Credit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255" y="1935480"/>
            <a:ext cx="11498893" cy="492252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3600" dirty="0"/>
              <a:t>Allows you to buy things you might need for current use.  </a:t>
            </a:r>
            <a:endParaRPr lang="en-US" sz="3600" dirty="0" smtClean="0"/>
          </a:p>
          <a:p>
            <a:r>
              <a:rPr lang="en-US" sz="3600" dirty="0" smtClean="0"/>
              <a:t>Allows </a:t>
            </a:r>
            <a:r>
              <a:rPr lang="en-US" sz="3600" dirty="0"/>
              <a:t>you to make purchases when your funds are low.  </a:t>
            </a:r>
          </a:p>
          <a:p>
            <a:pPr lvl="0"/>
            <a:r>
              <a:rPr lang="en-US" sz="3600" dirty="0"/>
              <a:t>Good in case of emergencies. </a:t>
            </a:r>
            <a:endParaRPr lang="en-US" sz="3600" dirty="0" smtClean="0"/>
          </a:p>
          <a:p>
            <a:pPr lvl="0"/>
            <a:r>
              <a:rPr lang="en-US" sz="3600" dirty="0"/>
              <a:t>Credit cards are convenient.  </a:t>
            </a:r>
          </a:p>
          <a:p>
            <a:pPr lvl="0"/>
            <a:r>
              <a:rPr lang="en-US" sz="3600" dirty="0"/>
              <a:t>Credit cards are essential for many purchases, such as renting a car, making a hotel reservation, and shopping on the internet.</a:t>
            </a:r>
          </a:p>
          <a:p>
            <a:pPr lvl="0"/>
            <a:r>
              <a:rPr lang="en-US" sz="3600" dirty="0"/>
              <a:t>Many credit cards offer freebies when you use them, like cash back or airline miles.  </a:t>
            </a:r>
          </a:p>
          <a:p>
            <a:pPr lvl="0"/>
            <a:r>
              <a:rPr lang="en-US" sz="3600" dirty="0"/>
              <a:t>Safely using a credit card can indicate financial stability</a:t>
            </a:r>
            <a:r>
              <a:rPr lang="en-US" sz="3600" dirty="0" smtClean="0"/>
              <a:t>.</a:t>
            </a:r>
            <a:r>
              <a:rPr lang="en-US" sz="3600" dirty="0" smtClean="0"/>
              <a:t> </a:t>
            </a:r>
            <a:endParaRPr lang="en-US" sz="36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272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Disadvantages of using </a:t>
            </a:r>
            <a:r>
              <a:rPr lang="en-US" sz="5400" b="1" dirty="0" smtClean="0"/>
              <a:t>Credit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5479"/>
            <a:ext cx="11364686" cy="4813663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600" dirty="0" smtClean="0"/>
              <a:t>Provide temptation to overspend, especially </a:t>
            </a:r>
            <a:r>
              <a:rPr lang="en-US" sz="3600" dirty="0"/>
              <a:t>by buying non-essential items.  </a:t>
            </a:r>
          </a:p>
          <a:p>
            <a:r>
              <a:rPr lang="en-US" sz="3600" dirty="0" smtClean="0"/>
              <a:t>Credit </a:t>
            </a:r>
            <a:r>
              <a:rPr lang="en-US" sz="3600" dirty="0" smtClean="0"/>
              <a:t>costs </a:t>
            </a:r>
            <a:r>
              <a:rPr lang="en-US" sz="3600" dirty="0" smtClean="0"/>
              <a:t>money.</a:t>
            </a:r>
            <a:endParaRPr lang="en-US" sz="3600" dirty="0" smtClean="0"/>
          </a:p>
          <a:p>
            <a:pPr lvl="0"/>
            <a:r>
              <a:rPr lang="en-US" sz="3600" dirty="0"/>
              <a:t>Using credit now ties up future income later. </a:t>
            </a:r>
          </a:p>
          <a:p>
            <a:pPr lvl="0"/>
            <a:r>
              <a:rPr lang="en-US" sz="3600" dirty="0"/>
              <a:t>Late or non-payment may result in loss of merchandise, bankruptcy, even court </a:t>
            </a:r>
            <a:r>
              <a:rPr lang="en-US" sz="3600" dirty="0" smtClean="0"/>
              <a:t>action.</a:t>
            </a:r>
            <a:endParaRPr lang="en-US" sz="3600" dirty="0"/>
          </a:p>
          <a:p>
            <a:pPr lvl="0"/>
            <a:r>
              <a:rPr lang="en-US" sz="3600" dirty="0"/>
              <a:t>Poor use of credit can destroy your future borrowing abilities. </a:t>
            </a:r>
          </a:p>
          <a:p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2389706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Question Cluster </a:t>
            </a:r>
            <a:r>
              <a:rPr lang="en-US" sz="5400" b="1" dirty="0" smtClean="0"/>
              <a:t>4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72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14" y="704088"/>
            <a:ext cx="11263086" cy="103703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What is Credit?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416" y="1728592"/>
            <a:ext cx="11887200" cy="51294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300" dirty="0" smtClean="0"/>
              <a:t>Credit- </a:t>
            </a:r>
          </a:p>
          <a:p>
            <a:r>
              <a:rPr lang="en-US" sz="3500" dirty="0" smtClean="0"/>
              <a:t>Amount </a:t>
            </a:r>
            <a:r>
              <a:rPr lang="en-US" sz="3500" dirty="0"/>
              <a:t>of money you are able to borrow.  You will have to pay it back at some point in the future.  </a:t>
            </a:r>
            <a:endParaRPr lang="en-US" sz="3500" dirty="0" smtClean="0"/>
          </a:p>
          <a:p>
            <a:r>
              <a:rPr lang="en-US" sz="3500" dirty="0" smtClean="0"/>
              <a:t>If </a:t>
            </a:r>
            <a:r>
              <a:rPr lang="en-US" sz="3500" dirty="0"/>
              <a:t>you were to make a purchase at your local grocery store with a credit card you are using </a:t>
            </a:r>
            <a:r>
              <a:rPr lang="en-US" sz="3500" dirty="0" smtClean="0"/>
              <a:t>credit.  You </a:t>
            </a:r>
            <a:r>
              <a:rPr lang="en-US" sz="3500" dirty="0"/>
              <a:t>are buying those groceries with the understanding that you will have to pay for them at some point</a:t>
            </a:r>
            <a:r>
              <a:rPr lang="en-US" sz="3500" dirty="0" smtClean="0"/>
              <a:t>.  </a:t>
            </a:r>
          </a:p>
          <a:p>
            <a:r>
              <a:rPr lang="en-US" sz="3500" dirty="0" smtClean="0"/>
              <a:t>If used effectively and responsibly, credit can result in a better lifestyle.  </a:t>
            </a:r>
          </a:p>
        </p:txBody>
      </p:sp>
    </p:spTree>
    <p:extLst>
      <p:ext uri="{BB962C8B-B14F-4D97-AF65-F5344CB8AC3E}">
        <p14:creationId xmlns:p14="http://schemas.microsoft.com/office/powerpoint/2010/main" val="3449591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008598"/>
          </a:xfrm>
        </p:spPr>
        <p:txBody>
          <a:bodyPr>
            <a:normAutofit/>
          </a:bodyPr>
          <a:lstStyle/>
          <a:p>
            <a:r>
              <a:rPr lang="en-US" sz="5400" b="1" dirty="0"/>
              <a:t>What is Credit?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2686"/>
            <a:ext cx="10972800" cy="51453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Consumer Credit- </a:t>
            </a:r>
          </a:p>
          <a:p>
            <a:r>
              <a:rPr lang="en-US" sz="3200" dirty="0"/>
              <a:t>c</a:t>
            </a:r>
            <a:r>
              <a:rPr lang="en-US" sz="3200" dirty="0" smtClean="0"/>
              <a:t>redit </a:t>
            </a:r>
            <a:r>
              <a:rPr lang="en-US" sz="3200" dirty="0"/>
              <a:t>used for personal (as opposed to business) needs.  </a:t>
            </a:r>
            <a:endParaRPr lang="en-US" sz="3200" dirty="0" smtClean="0"/>
          </a:p>
          <a:p>
            <a:pPr lvl="1"/>
            <a:r>
              <a:rPr lang="en-US" sz="3200" dirty="0" smtClean="0"/>
              <a:t>It </a:t>
            </a:r>
            <a:r>
              <a:rPr lang="en-US" sz="3200" dirty="0"/>
              <a:t>includes stuff like automobiles, </a:t>
            </a:r>
            <a:r>
              <a:rPr lang="en-US" sz="3200" dirty="0" smtClean="0"/>
              <a:t>household goods, and education</a:t>
            </a:r>
            <a:r>
              <a:rPr lang="en-US" sz="3200" dirty="0"/>
              <a:t>, but excludes things like home mortgages.  </a:t>
            </a:r>
            <a:endParaRPr lang="en-US" sz="3200" dirty="0" smtClean="0"/>
          </a:p>
          <a:p>
            <a:pPr lvl="1"/>
            <a:r>
              <a:rPr lang="en-US" sz="3200" dirty="0" smtClean="0"/>
              <a:t>Consumer Credit is a major force in our economy.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37046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Question Cluster 1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975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728" y="215572"/>
            <a:ext cx="11841271" cy="1538072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Before </a:t>
            </a:r>
            <a:r>
              <a:rPr lang="en-US" sz="5400" b="1" dirty="0"/>
              <a:t>you use credit </a:t>
            </a:r>
            <a:r>
              <a:rPr lang="en-US" sz="5400" b="1" dirty="0" smtClean="0"/>
              <a:t>consider: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766170"/>
            <a:ext cx="12191999" cy="5223353"/>
          </a:xfrm>
        </p:spPr>
        <p:txBody>
          <a:bodyPr>
            <a:normAutofit/>
          </a:bodyPr>
          <a:lstStyle/>
          <a:p>
            <a:pPr lvl="1"/>
            <a:r>
              <a:rPr lang="en-US" sz="3500" dirty="0"/>
              <a:t>Do I have the cash for the down payment? </a:t>
            </a:r>
          </a:p>
          <a:p>
            <a:pPr lvl="1"/>
            <a:r>
              <a:rPr lang="en-US" sz="3500" dirty="0"/>
              <a:t>Do I want to use my savings for this purchase?</a:t>
            </a:r>
          </a:p>
          <a:p>
            <a:pPr lvl="1"/>
            <a:r>
              <a:rPr lang="en-US" sz="3500" dirty="0" smtClean="0"/>
              <a:t>Does </a:t>
            </a:r>
            <a:r>
              <a:rPr lang="en-US" sz="3500" dirty="0"/>
              <a:t>the purchase fit my budget?</a:t>
            </a:r>
          </a:p>
          <a:p>
            <a:pPr lvl="1"/>
            <a:r>
              <a:rPr lang="en-US" sz="3500" dirty="0" smtClean="0"/>
              <a:t>Could </a:t>
            </a:r>
            <a:r>
              <a:rPr lang="en-US" sz="3500" dirty="0"/>
              <a:t>I use the credit I’ll need in some better way</a:t>
            </a:r>
            <a:r>
              <a:rPr lang="en-US" sz="3500" dirty="0" smtClean="0"/>
              <a:t>?</a:t>
            </a:r>
          </a:p>
          <a:p>
            <a:pPr lvl="1"/>
            <a:r>
              <a:rPr lang="en-US" sz="3200" dirty="0"/>
              <a:t>Can I postpone this purchase?</a:t>
            </a:r>
          </a:p>
          <a:p>
            <a:pPr lvl="1"/>
            <a:endParaRPr lang="en-US" sz="3500" dirty="0" smtClean="0"/>
          </a:p>
        </p:txBody>
      </p:sp>
    </p:spTree>
    <p:extLst>
      <p:ext uri="{BB962C8B-B14F-4D97-AF65-F5344CB8AC3E}">
        <p14:creationId xmlns:p14="http://schemas.microsoft.com/office/powerpoint/2010/main" val="542777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Before you use credit </a:t>
            </a:r>
            <a:r>
              <a:rPr lang="en-US" sz="5400" b="1" dirty="0" smtClean="0"/>
              <a:t>consider</a:t>
            </a:r>
            <a:r>
              <a:rPr lang="en-US" sz="5400" b="1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400" dirty="0"/>
              <a:t>What are the opportunity costs of postponing this purchase?</a:t>
            </a:r>
          </a:p>
          <a:p>
            <a:r>
              <a:rPr lang="en-US" sz="3400" dirty="0"/>
              <a:t>What are the dollar and psychological costs of using credit for this purchase?</a:t>
            </a:r>
          </a:p>
          <a:p>
            <a:r>
              <a:rPr lang="en-US" sz="3600" dirty="0" smtClean="0"/>
              <a:t>All </a:t>
            </a:r>
            <a:r>
              <a:rPr lang="en-US" sz="3600" dirty="0" smtClean="0"/>
              <a:t>in all do the benefits of using credit outweigh the costs?</a:t>
            </a:r>
          </a:p>
          <a:p>
            <a:r>
              <a:rPr lang="en-US" sz="3600" dirty="0" smtClean="0"/>
              <a:t>Credit </a:t>
            </a:r>
            <a:r>
              <a:rPr lang="en-US" sz="3600" dirty="0"/>
              <a:t>can enhance your life when used safely and effectively.  </a:t>
            </a:r>
            <a:endParaRPr 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99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704088"/>
            <a:ext cx="11175999" cy="906998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Two Types of Consumer Credit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286" y="1611086"/>
            <a:ext cx="11756571" cy="524691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000" dirty="0"/>
              <a:t>Closed end credit-  </a:t>
            </a:r>
            <a:endParaRPr lang="en-US" sz="4000" dirty="0" smtClean="0"/>
          </a:p>
          <a:p>
            <a:pPr lvl="0"/>
            <a:r>
              <a:rPr lang="en-US" sz="3600" dirty="0" smtClean="0"/>
              <a:t>One-time </a:t>
            </a:r>
            <a:r>
              <a:rPr lang="en-US" sz="3600" dirty="0"/>
              <a:t>loans for a specific purpose paid back in a specified period of time</a:t>
            </a:r>
          </a:p>
          <a:p>
            <a:pPr lvl="1"/>
            <a:r>
              <a:rPr lang="en-US" sz="3200" dirty="0" smtClean="0"/>
              <a:t>Examples: automobile </a:t>
            </a:r>
            <a:r>
              <a:rPr lang="en-US" sz="3200" dirty="0"/>
              <a:t>loan, </a:t>
            </a:r>
            <a:r>
              <a:rPr lang="en-US" sz="3200" dirty="0" smtClean="0"/>
              <a:t>home </a:t>
            </a:r>
            <a:r>
              <a:rPr lang="en-US" sz="3200" dirty="0"/>
              <a:t>mortgage, and installment loans for furniture and electronics.  </a:t>
            </a:r>
            <a:endParaRPr lang="en-US" sz="3200" dirty="0" smtClean="0"/>
          </a:p>
          <a:p>
            <a:pPr lvl="2"/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566293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51" y="704088"/>
            <a:ext cx="11269249" cy="950541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Two Types of Consumer Credit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51" y="1654629"/>
            <a:ext cx="11724361" cy="5203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Types of Close End Credit</a:t>
            </a:r>
          </a:p>
          <a:p>
            <a:pPr lvl="1"/>
            <a:r>
              <a:rPr lang="en-US" sz="2800" dirty="0"/>
              <a:t>Installment Sales </a:t>
            </a:r>
            <a:r>
              <a:rPr lang="en-US" sz="2800" dirty="0" smtClean="0"/>
              <a:t>Credit-</a:t>
            </a:r>
          </a:p>
          <a:p>
            <a:pPr lvl="2"/>
            <a:r>
              <a:rPr lang="en-US" sz="2500" dirty="0"/>
              <a:t>A</a:t>
            </a:r>
            <a:r>
              <a:rPr lang="en-US" sz="2500" dirty="0" smtClean="0"/>
              <a:t>llows </a:t>
            </a:r>
            <a:r>
              <a:rPr lang="en-US" sz="2500" dirty="0"/>
              <a:t>you receive merchandise now.  You will make a down payment and a promise to repay the balance, along with service and finance charges, over a certain period of time</a:t>
            </a:r>
          </a:p>
          <a:p>
            <a:pPr lvl="1"/>
            <a:r>
              <a:rPr lang="en-US" sz="2800" dirty="0"/>
              <a:t>Installment Cash </a:t>
            </a:r>
            <a:r>
              <a:rPr lang="en-US" sz="2800" dirty="0" smtClean="0"/>
              <a:t>Credit-</a:t>
            </a:r>
          </a:p>
          <a:p>
            <a:pPr lvl="2"/>
            <a:r>
              <a:rPr lang="en-US" sz="2500" dirty="0"/>
              <a:t>A</a:t>
            </a:r>
            <a:r>
              <a:rPr lang="en-US" sz="2500" dirty="0" smtClean="0"/>
              <a:t>llows </a:t>
            </a:r>
            <a:r>
              <a:rPr lang="en-US" sz="2500" dirty="0"/>
              <a:t>you to receive </a:t>
            </a:r>
            <a:r>
              <a:rPr lang="en-US" sz="2500" dirty="0" smtClean="0"/>
              <a:t>cash. There </a:t>
            </a:r>
            <a:r>
              <a:rPr lang="en-US" sz="2500" dirty="0"/>
              <a:t>is usually no down payment and payments are made over a specific period of time.     </a:t>
            </a:r>
          </a:p>
          <a:p>
            <a:pPr lvl="1"/>
            <a:r>
              <a:rPr lang="en-US" sz="2800" dirty="0"/>
              <a:t>Single Lump Sum </a:t>
            </a:r>
            <a:r>
              <a:rPr lang="en-US" sz="2800" dirty="0" smtClean="0"/>
              <a:t>Credit-</a:t>
            </a:r>
          </a:p>
          <a:p>
            <a:pPr lvl="2"/>
            <a:r>
              <a:rPr lang="en-US" sz="2500" dirty="0" smtClean="0"/>
              <a:t>Generally </a:t>
            </a:r>
            <a:r>
              <a:rPr lang="en-US" sz="2500" dirty="0"/>
              <a:t>used to purchase a single item.  It is usually short term and must be paid back by a specific day.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0699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heme" id="{BF2C51C7-3CE4-4EF4-907F-3CB9C407DA54}" vid="{5B7DF637-E998-43A2-A830-3F9DAC56DD0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PPtheme</Template>
  <TotalTime>5584</TotalTime>
  <Words>1211</Words>
  <Application>Microsoft Office PowerPoint</Application>
  <PresentationFormat>Widescreen</PresentationFormat>
  <Paragraphs>112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Constantia</vt:lpstr>
      <vt:lpstr>Wingdings 2</vt:lpstr>
      <vt:lpstr>PPtheme</vt:lpstr>
      <vt:lpstr>Module 22: Credit Advantages, Disadvantages, Sources</vt:lpstr>
      <vt:lpstr>Learning Objectives</vt:lpstr>
      <vt:lpstr>What is Credit?</vt:lpstr>
      <vt:lpstr>What is Credit?</vt:lpstr>
      <vt:lpstr>Question Cluster 1</vt:lpstr>
      <vt:lpstr>Before you use credit consider:</vt:lpstr>
      <vt:lpstr>Before you use credit consider:</vt:lpstr>
      <vt:lpstr>Two Types of Consumer Credit</vt:lpstr>
      <vt:lpstr>Two Types of Consumer Credit</vt:lpstr>
      <vt:lpstr>Two Types of Consumer Credit</vt:lpstr>
      <vt:lpstr>Sources of Consumer Credit- Loans</vt:lpstr>
      <vt:lpstr>Sources of Consumer Credit- Loans</vt:lpstr>
      <vt:lpstr>Sources of Consumer Credit- Loans</vt:lpstr>
      <vt:lpstr>Question Cluster 2</vt:lpstr>
      <vt:lpstr>Sources of Consumer Credit- Credit Cards</vt:lpstr>
      <vt:lpstr>Considerations</vt:lpstr>
      <vt:lpstr>Considerations</vt:lpstr>
      <vt:lpstr>Sources of Consumer Credit - Cards</vt:lpstr>
      <vt:lpstr>Question Cluster 3</vt:lpstr>
      <vt:lpstr>Advantages of Using Credit</vt:lpstr>
      <vt:lpstr>Disadvantages of using Credit</vt:lpstr>
      <vt:lpstr>Question Cluster 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12</dc:title>
  <dc:creator>kinnison, charles</dc:creator>
  <cp:lastModifiedBy>Ginger DeLatte</cp:lastModifiedBy>
  <cp:revision>64</cp:revision>
  <dcterms:created xsi:type="dcterms:W3CDTF">2014-09-02T15:56:19Z</dcterms:created>
  <dcterms:modified xsi:type="dcterms:W3CDTF">2015-07-19T21:06:01Z</dcterms:modified>
</cp:coreProperties>
</file>