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60" r:id="rId3"/>
    <p:sldId id="257" r:id="rId4"/>
    <p:sldId id="258" r:id="rId5"/>
    <p:sldId id="292" r:id="rId6"/>
    <p:sldId id="280" r:id="rId7"/>
    <p:sldId id="259" r:id="rId8"/>
    <p:sldId id="261" r:id="rId9"/>
    <p:sldId id="262" r:id="rId10"/>
    <p:sldId id="293" r:id="rId11"/>
    <p:sldId id="264" r:id="rId12"/>
    <p:sldId id="265" r:id="rId13"/>
    <p:sldId id="294" r:id="rId14"/>
    <p:sldId id="290" r:id="rId15"/>
    <p:sldId id="266" r:id="rId16"/>
    <p:sldId id="287" r:id="rId17"/>
    <p:sldId id="267" r:id="rId18"/>
    <p:sldId id="268" r:id="rId19"/>
    <p:sldId id="295" r:id="rId20"/>
    <p:sldId id="297" r:id="rId21"/>
    <p:sldId id="270" r:id="rId22"/>
    <p:sldId id="272" r:id="rId23"/>
    <p:sldId id="296" r:id="rId24"/>
  </p:sldIdLst>
  <p:sldSz cx="12192000" cy="6858000"/>
  <p:notesSz cx="9353550" cy="70691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94660"/>
  </p:normalViewPr>
  <p:slideViewPr>
    <p:cSldViewPr snapToGrid="0">
      <p:cViewPr varScale="1">
        <p:scale>
          <a:sx n="80" d="100"/>
          <a:sy n="80" d="100"/>
        </p:scale>
        <p:origin x="102" y="7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54052" cy="354905"/>
          </a:xfrm>
          <a:prstGeom prst="rect">
            <a:avLst/>
          </a:prstGeom>
        </p:spPr>
        <p:txBody>
          <a:bodyPr vert="horz" lIns="92089" tIns="46045" rIns="92089" bIns="46045" rtlCol="0"/>
          <a:lstStyle>
            <a:lvl1pPr algn="l">
              <a:defRPr sz="1200"/>
            </a:lvl1pPr>
          </a:lstStyle>
          <a:p>
            <a:endParaRPr lang="en-US" dirty="0"/>
          </a:p>
        </p:txBody>
      </p:sp>
      <p:sp>
        <p:nvSpPr>
          <p:cNvPr id="3" name="Date Placeholder 2"/>
          <p:cNvSpPr>
            <a:spLocks noGrp="1"/>
          </p:cNvSpPr>
          <p:nvPr>
            <p:ph type="dt" sz="quarter" idx="1"/>
          </p:nvPr>
        </p:nvSpPr>
        <p:spPr>
          <a:xfrm>
            <a:off x="5297382" y="1"/>
            <a:ext cx="4054052" cy="354905"/>
          </a:xfrm>
          <a:prstGeom prst="rect">
            <a:avLst/>
          </a:prstGeom>
        </p:spPr>
        <p:txBody>
          <a:bodyPr vert="horz" lIns="92089" tIns="46045" rIns="92089" bIns="46045" rtlCol="0"/>
          <a:lstStyle>
            <a:lvl1pPr algn="r">
              <a:defRPr sz="1200"/>
            </a:lvl1pPr>
          </a:lstStyle>
          <a:p>
            <a:fld id="{92A943EC-C2D4-4E03-A040-EA20AC94DD7A}" type="datetimeFigureOut">
              <a:rPr lang="en-US" smtClean="0"/>
              <a:t>9/17/2015</a:t>
            </a:fld>
            <a:endParaRPr lang="en-US" dirty="0"/>
          </a:p>
        </p:txBody>
      </p:sp>
      <p:sp>
        <p:nvSpPr>
          <p:cNvPr id="4" name="Footer Placeholder 3"/>
          <p:cNvSpPr>
            <a:spLocks noGrp="1"/>
          </p:cNvSpPr>
          <p:nvPr>
            <p:ph type="ftr" sz="quarter" idx="2"/>
          </p:nvPr>
        </p:nvSpPr>
        <p:spPr>
          <a:xfrm>
            <a:off x="2" y="6714233"/>
            <a:ext cx="4054052" cy="354905"/>
          </a:xfrm>
          <a:prstGeom prst="rect">
            <a:avLst/>
          </a:prstGeom>
        </p:spPr>
        <p:txBody>
          <a:bodyPr vert="horz" lIns="92089" tIns="46045" rIns="92089" bIns="4604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97382" y="6714233"/>
            <a:ext cx="4054052" cy="354905"/>
          </a:xfrm>
          <a:prstGeom prst="rect">
            <a:avLst/>
          </a:prstGeom>
        </p:spPr>
        <p:txBody>
          <a:bodyPr vert="horz" lIns="92089" tIns="46045" rIns="92089" bIns="46045" rtlCol="0" anchor="b"/>
          <a:lstStyle>
            <a:lvl1pPr algn="r">
              <a:defRPr sz="1200"/>
            </a:lvl1pPr>
          </a:lstStyle>
          <a:p>
            <a:fld id="{56E0DA84-AD3A-4CCD-B2F0-F81EF3AC3A4E}" type="slidenum">
              <a:rPr lang="en-US" smtClean="0"/>
              <a:t>‹#›</a:t>
            </a:fld>
            <a:endParaRPr lang="en-US" dirty="0"/>
          </a:p>
        </p:txBody>
      </p:sp>
    </p:spTree>
    <p:extLst>
      <p:ext uri="{BB962C8B-B14F-4D97-AF65-F5344CB8AC3E}">
        <p14:creationId xmlns:p14="http://schemas.microsoft.com/office/powerpoint/2010/main" val="2772359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54052" cy="354905"/>
          </a:xfrm>
          <a:prstGeom prst="rect">
            <a:avLst/>
          </a:prstGeom>
        </p:spPr>
        <p:txBody>
          <a:bodyPr vert="horz" lIns="92089" tIns="46045" rIns="92089" bIns="46045" rtlCol="0"/>
          <a:lstStyle>
            <a:lvl1pPr algn="l">
              <a:defRPr sz="1200"/>
            </a:lvl1pPr>
          </a:lstStyle>
          <a:p>
            <a:endParaRPr lang="en-US" dirty="0"/>
          </a:p>
        </p:txBody>
      </p:sp>
      <p:sp>
        <p:nvSpPr>
          <p:cNvPr id="3" name="Date Placeholder 2"/>
          <p:cNvSpPr>
            <a:spLocks noGrp="1"/>
          </p:cNvSpPr>
          <p:nvPr>
            <p:ph type="dt" idx="1"/>
          </p:nvPr>
        </p:nvSpPr>
        <p:spPr>
          <a:xfrm>
            <a:off x="5297382" y="1"/>
            <a:ext cx="4054052" cy="354905"/>
          </a:xfrm>
          <a:prstGeom prst="rect">
            <a:avLst/>
          </a:prstGeom>
        </p:spPr>
        <p:txBody>
          <a:bodyPr vert="horz" lIns="92089" tIns="46045" rIns="92089" bIns="46045" rtlCol="0"/>
          <a:lstStyle>
            <a:lvl1pPr algn="r">
              <a:defRPr sz="1200"/>
            </a:lvl1pPr>
          </a:lstStyle>
          <a:p>
            <a:fld id="{E5BBC0C0-81C5-4CB5-8617-7CFC16609B89}" type="datetimeFigureOut">
              <a:rPr lang="en-US" smtClean="0"/>
              <a:t>9/17/2015</a:t>
            </a:fld>
            <a:endParaRPr lang="en-US" dirty="0"/>
          </a:p>
        </p:txBody>
      </p:sp>
      <p:sp>
        <p:nvSpPr>
          <p:cNvPr id="4" name="Slide Image Placeholder 3"/>
          <p:cNvSpPr>
            <a:spLocks noGrp="1" noRot="1" noChangeAspect="1"/>
          </p:cNvSpPr>
          <p:nvPr>
            <p:ph type="sldImg" idx="2"/>
          </p:nvPr>
        </p:nvSpPr>
        <p:spPr>
          <a:xfrm>
            <a:off x="2557463" y="884238"/>
            <a:ext cx="4238625" cy="2384425"/>
          </a:xfrm>
          <a:prstGeom prst="rect">
            <a:avLst/>
          </a:prstGeom>
          <a:noFill/>
          <a:ln w="12700">
            <a:solidFill>
              <a:prstClr val="black"/>
            </a:solidFill>
          </a:ln>
        </p:spPr>
        <p:txBody>
          <a:bodyPr vert="horz" lIns="92089" tIns="46045" rIns="92089" bIns="46045" rtlCol="0" anchor="ctr"/>
          <a:lstStyle/>
          <a:p>
            <a:endParaRPr lang="en-US" dirty="0"/>
          </a:p>
        </p:txBody>
      </p:sp>
      <p:sp>
        <p:nvSpPr>
          <p:cNvPr id="5" name="Notes Placeholder 4"/>
          <p:cNvSpPr>
            <a:spLocks noGrp="1"/>
          </p:cNvSpPr>
          <p:nvPr>
            <p:ph type="body" sz="quarter" idx="3"/>
          </p:nvPr>
        </p:nvSpPr>
        <p:spPr>
          <a:xfrm>
            <a:off x="936202" y="3401781"/>
            <a:ext cx="7481146" cy="2783715"/>
          </a:xfrm>
          <a:prstGeom prst="rect">
            <a:avLst/>
          </a:prstGeom>
        </p:spPr>
        <p:txBody>
          <a:bodyPr vert="horz" lIns="92089" tIns="46045" rIns="92089" bIns="460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6714233"/>
            <a:ext cx="4054052" cy="354905"/>
          </a:xfrm>
          <a:prstGeom prst="rect">
            <a:avLst/>
          </a:prstGeom>
        </p:spPr>
        <p:txBody>
          <a:bodyPr vert="horz" lIns="92089" tIns="46045" rIns="92089" bIns="460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97382" y="6714233"/>
            <a:ext cx="4054052" cy="354905"/>
          </a:xfrm>
          <a:prstGeom prst="rect">
            <a:avLst/>
          </a:prstGeom>
        </p:spPr>
        <p:txBody>
          <a:bodyPr vert="horz" lIns="92089" tIns="46045" rIns="92089" bIns="46045" rtlCol="0" anchor="b"/>
          <a:lstStyle>
            <a:lvl1pPr algn="r">
              <a:defRPr sz="1200"/>
            </a:lvl1pPr>
          </a:lstStyle>
          <a:p>
            <a:fld id="{DE4E8FBA-3394-4D43-8A5D-531267A97C03}" type="slidenum">
              <a:rPr lang="en-US" smtClean="0"/>
              <a:t>‹#›</a:t>
            </a:fld>
            <a:endParaRPr lang="en-US" dirty="0"/>
          </a:p>
        </p:txBody>
      </p:sp>
    </p:spTree>
    <p:extLst>
      <p:ext uri="{BB962C8B-B14F-4D97-AF65-F5344CB8AC3E}">
        <p14:creationId xmlns:p14="http://schemas.microsoft.com/office/powerpoint/2010/main" val="51189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E8FBA-3394-4D43-8A5D-531267A97C03}" type="slidenum">
              <a:rPr lang="en-US" smtClean="0"/>
              <a:t>16</a:t>
            </a:fld>
            <a:endParaRPr lang="en-US" dirty="0"/>
          </a:p>
        </p:txBody>
      </p:sp>
    </p:spTree>
    <p:extLst>
      <p:ext uri="{BB962C8B-B14F-4D97-AF65-F5344CB8AC3E}">
        <p14:creationId xmlns:p14="http://schemas.microsoft.com/office/powerpoint/2010/main" val="268774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124A68E-BD9E-4985-B634-B5B3D6329E21}" type="datetime1">
              <a:rPr lang="en-US" smtClean="0"/>
              <a:t>9/17/2015</a:t>
            </a:fld>
            <a:endParaRPr lang="en-US" dirty="0"/>
          </a:p>
        </p:txBody>
      </p:sp>
      <p:sp>
        <p:nvSpPr>
          <p:cNvPr id="19" name="Footer Placeholder 18"/>
          <p:cNvSpPr>
            <a:spLocks noGrp="1"/>
          </p:cNvSpPr>
          <p:nvPr>
            <p:ph type="ftr" sz="quarter" idx="11"/>
          </p:nvPr>
        </p:nvSpPr>
        <p:spPr/>
        <p:txBody>
          <a:bodyPr/>
          <a:lstStyle/>
          <a:p>
            <a:r>
              <a:rPr lang="en-US" smtClean="0"/>
              <a:t>Copyright  © eNestEgg Press, LLC.</a:t>
            </a:r>
            <a:endParaRPr lang="en-US" dirty="0"/>
          </a:p>
        </p:txBody>
      </p:sp>
      <p:sp>
        <p:nvSpPr>
          <p:cNvPr id="27" name="Slide Number Placeholder 26"/>
          <p:cNvSpPr>
            <a:spLocks noGrp="1"/>
          </p:cNvSpPr>
          <p:nvPr>
            <p:ph type="sldNum" sz="quarter" idx="12"/>
          </p:nvPr>
        </p:nvSpPr>
        <p:spPr/>
        <p:txBody>
          <a:bodyPr/>
          <a:lstStyle/>
          <a:p>
            <a:fld id="{D1F6B879-8B62-44F7-AB5D-8263C8E17847}" type="slidenum">
              <a:rPr lang="en-US" smtClean="0"/>
              <a:t>‹#›</a:t>
            </a:fld>
            <a:endParaRPr lang="en-US" dirty="0"/>
          </a:p>
        </p:txBody>
      </p:sp>
    </p:spTree>
    <p:extLst>
      <p:ext uri="{BB962C8B-B14F-4D97-AF65-F5344CB8AC3E}">
        <p14:creationId xmlns:p14="http://schemas.microsoft.com/office/powerpoint/2010/main" val="41465861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5377D2-7761-43DF-8477-DC3F38695F27}" type="datetime1">
              <a:rPr lang="en-US" smtClean="0"/>
              <a:t>9/17/2015</a:t>
            </a:fld>
            <a:endParaRPr lang="en-US" dirty="0"/>
          </a:p>
        </p:txBody>
      </p:sp>
      <p:sp>
        <p:nvSpPr>
          <p:cNvPr id="5" name="Footer Placeholder 4"/>
          <p:cNvSpPr>
            <a:spLocks noGrp="1"/>
          </p:cNvSpPr>
          <p:nvPr>
            <p:ph type="ftr" sz="quarter" idx="11"/>
          </p:nvPr>
        </p:nvSpPr>
        <p:spPr/>
        <p:txBody>
          <a:bodyPr/>
          <a:lstStyle/>
          <a:p>
            <a:r>
              <a:rPr lang="en-US" smtClean="0"/>
              <a:t>Copyright  © eNestEgg Press, LLC.</a:t>
            </a:r>
            <a:endParaRPr lang="en-US" dirty="0"/>
          </a:p>
        </p:txBody>
      </p:sp>
      <p:sp>
        <p:nvSpPr>
          <p:cNvPr id="6" name="Slide Number Placeholder 5"/>
          <p:cNvSpPr>
            <a:spLocks noGrp="1"/>
          </p:cNvSpPr>
          <p:nvPr>
            <p:ph type="sldNum" sz="quarter" idx="12"/>
          </p:nvPr>
        </p:nvSpPr>
        <p:spPr/>
        <p:txBody>
          <a:bodyPr/>
          <a:lstStyle/>
          <a:p>
            <a:fld id="{D1F6B879-8B62-44F7-AB5D-8263C8E17847}" type="slidenum">
              <a:rPr lang="en-US" smtClean="0"/>
              <a:t>‹#›</a:t>
            </a:fld>
            <a:endParaRPr lang="en-US" dirty="0"/>
          </a:p>
        </p:txBody>
      </p:sp>
    </p:spTree>
    <p:extLst>
      <p:ext uri="{BB962C8B-B14F-4D97-AF65-F5344CB8AC3E}">
        <p14:creationId xmlns:p14="http://schemas.microsoft.com/office/powerpoint/2010/main" val="295184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3014C0-2C4B-40AB-8CE7-22F8BF71B307}" type="datetime1">
              <a:rPr lang="en-US" smtClean="0"/>
              <a:t>9/17/2015</a:t>
            </a:fld>
            <a:endParaRPr lang="en-US" dirty="0"/>
          </a:p>
        </p:txBody>
      </p:sp>
      <p:sp>
        <p:nvSpPr>
          <p:cNvPr id="5" name="Footer Placeholder 4"/>
          <p:cNvSpPr>
            <a:spLocks noGrp="1"/>
          </p:cNvSpPr>
          <p:nvPr>
            <p:ph type="ftr" sz="quarter" idx="11"/>
          </p:nvPr>
        </p:nvSpPr>
        <p:spPr/>
        <p:txBody>
          <a:bodyPr/>
          <a:lstStyle/>
          <a:p>
            <a:r>
              <a:rPr lang="en-US" smtClean="0"/>
              <a:t>Copyright  © eNestEgg Press, LLC.</a:t>
            </a:r>
            <a:endParaRPr lang="en-US" dirty="0"/>
          </a:p>
        </p:txBody>
      </p:sp>
      <p:sp>
        <p:nvSpPr>
          <p:cNvPr id="6" name="Slide Number Placeholder 5"/>
          <p:cNvSpPr>
            <a:spLocks noGrp="1"/>
          </p:cNvSpPr>
          <p:nvPr>
            <p:ph type="sldNum" sz="quarter" idx="12"/>
          </p:nvPr>
        </p:nvSpPr>
        <p:spPr/>
        <p:txBody>
          <a:bodyPr/>
          <a:lstStyle/>
          <a:p>
            <a:fld id="{D1F6B879-8B62-44F7-AB5D-8263C8E17847}" type="slidenum">
              <a:rPr lang="en-US" smtClean="0"/>
              <a:t>‹#›</a:t>
            </a:fld>
            <a:endParaRPr lang="en-US" dirty="0"/>
          </a:p>
        </p:txBody>
      </p:sp>
    </p:spTree>
    <p:extLst>
      <p:ext uri="{BB962C8B-B14F-4D97-AF65-F5344CB8AC3E}">
        <p14:creationId xmlns:p14="http://schemas.microsoft.com/office/powerpoint/2010/main" val="335013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F42FA9-9943-4EBD-ABEA-47BB11FC542C}" type="datetime1">
              <a:rPr lang="en-US" smtClean="0"/>
              <a:t>9/17/2015</a:t>
            </a:fld>
            <a:endParaRPr lang="en-US" dirty="0"/>
          </a:p>
        </p:txBody>
      </p:sp>
      <p:sp>
        <p:nvSpPr>
          <p:cNvPr id="5" name="Footer Placeholder 4"/>
          <p:cNvSpPr>
            <a:spLocks noGrp="1"/>
          </p:cNvSpPr>
          <p:nvPr>
            <p:ph type="ftr" sz="quarter" idx="11"/>
          </p:nvPr>
        </p:nvSpPr>
        <p:spPr/>
        <p:txBody>
          <a:bodyPr/>
          <a:lstStyle/>
          <a:p>
            <a:r>
              <a:rPr lang="en-US" smtClean="0"/>
              <a:t>Copyright  © eNestEgg Press, LLC.</a:t>
            </a:r>
            <a:endParaRPr lang="en-US" dirty="0"/>
          </a:p>
        </p:txBody>
      </p:sp>
      <p:sp>
        <p:nvSpPr>
          <p:cNvPr id="6" name="Slide Number Placeholder 5"/>
          <p:cNvSpPr>
            <a:spLocks noGrp="1"/>
          </p:cNvSpPr>
          <p:nvPr>
            <p:ph type="sldNum" sz="quarter" idx="12"/>
          </p:nvPr>
        </p:nvSpPr>
        <p:spPr/>
        <p:txBody>
          <a:bodyPr/>
          <a:lstStyle/>
          <a:p>
            <a:fld id="{D1F6B879-8B62-44F7-AB5D-8263C8E17847}" type="slidenum">
              <a:rPr lang="en-US" smtClean="0"/>
              <a:t>‹#›</a:t>
            </a:fld>
            <a:endParaRPr lang="en-US" dirty="0"/>
          </a:p>
        </p:txBody>
      </p:sp>
    </p:spTree>
    <p:extLst>
      <p:ext uri="{BB962C8B-B14F-4D97-AF65-F5344CB8AC3E}">
        <p14:creationId xmlns:p14="http://schemas.microsoft.com/office/powerpoint/2010/main" val="293523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2717C04-70FB-4483-B202-DEE3B37F30F1}" type="datetime1">
              <a:rPr lang="en-US" smtClean="0"/>
              <a:t>9/17/2015</a:t>
            </a:fld>
            <a:endParaRPr lang="en-US" dirty="0"/>
          </a:p>
        </p:txBody>
      </p:sp>
      <p:sp>
        <p:nvSpPr>
          <p:cNvPr id="5" name="Footer Placeholder 4"/>
          <p:cNvSpPr>
            <a:spLocks noGrp="1"/>
          </p:cNvSpPr>
          <p:nvPr>
            <p:ph type="ftr" sz="quarter" idx="11"/>
          </p:nvPr>
        </p:nvSpPr>
        <p:spPr/>
        <p:txBody>
          <a:bodyPr/>
          <a:lstStyle/>
          <a:p>
            <a:r>
              <a:rPr lang="en-US" smtClean="0"/>
              <a:t>Copyright  © eNestEgg Press, LLC.</a:t>
            </a:r>
            <a:endParaRPr lang="en-US" dirty="0"/>
          </a:p>
        </p:txBody>
      </p:sp>
      <p:sp>
        <p:nvSpPr>
          <p:cNvPr id="6" name="Slide Number Placeholder 5"/>
          <p:cNvSpPr>
            <a:spLocks noGrp="1"/>
          </p:cNvSpPr>
          <p:nvPr>
            <p:ph type="sldNum" sz="quarter" idx="12"/>
          </p:nvPr>
        </p:nvSpPr>
        <p:spPr/>
        <p:txBody>
          <a:bodyPr/>
          <a:lstStyle/>
          <a:p>
            <a:fld id="{D1F6B879-8B62-44F7-AB5D-8263C8E17847}" type="slidenum">
              <a:rPr lang="en-US" smtClean="0"/>
              <a:t>‹#›</a:t>
            </a:fld>
            <a:endParaRPr lang="en-US" dirty="0"/>
          </a:p>
        </p:txBody>
      </p:sp>
    </p:spTree>
    <p:extLst>
      <p:ext uri="{BB962C8B-B14F-4D97-AF65-F5344CB8AC3E}">
        <p14:creationId xmlns:p14="http://schemas.microsoft.com/office/powerpoint/2010/main" val="28660802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AD63EE-3E29-4E46-912E-498334A593B9}" type="datetime1">
              <a:rPr lang="en-US" smtClean="0"/>
              <a:t>9/17/2015</a:t>
            </a:fld>
            <a:endParaRPr lang="en-US" dirty="0"/>
          </a:p>
        </p:txBody>
      </p:sp>
      <p:sp>
        <p:nvSpPr>
          <p:cNvPr id="6" name="Footer Placeholder 5"/>
          <p:cNvSpPr>
            <a:spLocks noGrp="1"/>
          </p:cNvSpPr>
          <p:nvPr>
            <p:ph type="ftr" sz="quarter" idx="11"/>
          </p:nvPr>
        </p:nvSpPr>
        <p:spPr/>
        <p:txBody>
          <a:bodyPr/>
          <a:lstStyle/>
          <a:p>
            <a:r>
              <a:rPr lang="en-US" smtClean="0"/>
              <a:t>Copyright  © eNestEgg Press, LLC.</a:t>
            </a:r>
            <a:endParaRPr lang="en-US" dirty="0"/>
          </a:p>
        </p:txBody>
      </p:sp>
      <p:sp>
        <p:nvSpPr>
          <p:cNvPr id="7" name="Slide Number Placeholder 6"/>
          <p:cNvSpPr>
            <a:spLocks noGrp="1"/>
          </p:cNvSpPr>
          <p:nvPr>
            <p:ph type="sldNum" sz="quarter" idx="12"/>
          </p:nvPr>
        </p:nvSpPr>
        <p:spPr/>
        <p:txBody>
          <a:bodyPr/>
          <a:lstStyle/>
          <a:p>
            <a:fld id="{D1F6B879-8B62-44F7-AB5D-8263C8E17847}" type="slidenum">
              <a:rPr lang="en-US" smtClean="0"/>
              <a:t>‹#›</a:t>
            </a:fld>
            <a:endParaRPr lang="en-US" dirty="0"/>
          </a:p>
        </p:txBody>
      </p:sp>
    </p:spTree>
    <p:extLst>
      <p:ext uri="{BB962C8B-B14F-4D97-AF65-F5344CB8AC3E}">
        <p14:creationId xmlns:p14="http://schemas.microsoft.com/office/powerpoint/2010/main" val="259631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7DFA24A-AF78-4A02-BE56-84B51B88EB42}" type="datetime1">
              <a:rPr lang="en-US" smtClean="0"/>
              <a:t>9/17/2015</a:t>
            </a:fld>
            <a:endParaRPr lang="en-US" dirty="0"/>
          </a:p>
        </p:txBody>
      </p:sp>
      <p:sp>
        <p:nvSpPr>
          <p:cNvPr id="8" name="Footer Placeholder 7"/>
          <p:cNvSpPr>
            <a:spLocks noGrp="1"/>
          </p:cNvSpPr>
          <p:nvPr>
            <p:ph type="ftr" sz="quarter" idx="11"/>
          </p:nvPr>
        </p:nvSpPr>
        <p:spPr/>
        <p:txBody>
          <a:bodyPr/>
          <a:lstStyle/>
          <a:p>
            <a:r>
              <a:rPr lang="en-US" smtClean="0"/>
              <a:t>Copyright  © eNestEgg Press, LLC.</a:t>
            </a:r>
            <a:endParaRPr lang="en-US" dirty="0"/>
          </a:p>
        </p:txBody>
      </p:sp>
      <p:sp>
        <p:nvSpPr>
          <p:cNvPr id="9" name="Slide Number Placeholder 8"/>
          <p:cNvSpPr>
            <a:spLocks noGrp="1"/>
          </p:cNvSpPr>
          <p:nvPr>
            <p:ph type="sldNum" sz="quarter" idx="12"/>
          </p:nvPr>
        </p:nvSpPr>
        <p:spPr/>
        <p:txBody>
          <a:bodyPr/>
          <a:lstStyle/>
          <a:p>
            <a:fld id="{D1F6B879-8B62-44F7-AB5D-8263C8E17847}" type="slidenum">
              <a:rPr lang="en-US" smtClean="0"/>
              <a:t>‹#›</a:t>
            </a:fld>
            <a:endParaRPr lang="en-US" dirty="0"/>
          </a:p>
        </p:txBody>
      </p:sp>
    </p:spTree>
    <p:extLst>
      <p:ext uri="{BB962C8B-B14F-4D97-AF65-F5344CB8AC3E}">
        <p14:creationId xmlns:p14="http://schemas.microsoft.com/office/powerpoint/2010/main" val="21048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2FBC268-66CB-4629-B119-A8DECDB55DEF}" type="datetime1">
              <a:rPr lang="en-US" smtClean="0"/>
              <a:t>9/17/2015</a:t>
            </a:fld>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
        <p:nvSpPr>
          <p:cNvPr id="5" name="Slide Number Placeholder 4"/>
          <p:cNvSpPr>
            <a:spLocks noGrp="1"/>
          </p:cNvSpPr>
          <p:nvPr>
            <p:ph type="sldNum" sz="quarter" idx="12"/>
          </p:nvPr>
        </p:nvSpPr>
        <p:spPr/>
        <p:txBody>
          <a:bodyPr/>
          <a:lstStyle/>
          <a:p>
            <a:fld id="{D1F6B879-8B62-44F7-AB5D-8263C8E17847}" type="slidenum">
              <a:rPr lang="en-US" smtClean="0"/>
              <a:t>‹#›</a:t>
            </a:fld>
            <a:endParaRPr lang="en-US" dirty="0"/>
          </a:p>
        </p:txBody>
      </p:sp>
    </p:spTree>
    <p:extLst>
      <p:ext uri="{BB962C8B-B14F-4D97-AF65-F5344CB8AC3E}">
        <p14:creationId xmlns:p14="http://schemas.microsoft.com/office/powerpoint/2010/main" val="174188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42C69-C688-4092-896B-9CD9570916B1}" type="datetime1">
              <a:rPr lang="en-US" smtClean="0"/>
              <a:t>9/17/2015</a:t>
            </a:fld>
            <a:endParaRPr lang="en-US" dirty="0"/>
          </a:p>
        </p:txBody>
      </p:sp>
      <p:sp>
        <p:nvSpPr>
          <p:cNvPr id="3" name="Footer Placeholder 2"/>
          <p:cNvSpPr>
            <a:spLocks noGrp="1"/>
          </p:cNvSpPr>
          <p:nvPr>
            <p:ph type="ftr" sz="quarter" idx="11"/>
          </p:nvPr>
        </p:nvSpPr>
        <p:spPr/>
        <p:txBody>
          <a:bodyPr/>
          <a:lstStyle/>
          <a:p>
            <a:r>
              <a:rPr lang="en-US" smtClean="0"/>
              <a:t>Copyright  © eNestEgg Press, LLC.</a:t>
            </a:r>
            <a:endParaRPr lang="en-US" dirty="0"/>
          </a:p>
        </p:txBody>
      </p:sp>
      <p:sp>
        <p:nvSpPr>
          <p:cNvPr id="4" name="Slide Number Placeholder 3"/>
          <p:cNvSpPr>
            <a:spLocks noGrp="1"/>
          </p:cNvSpPr>
          <p:nvPr>
            <p:ph type="sldNum" sz="quarter" idx="12"/>
          </p:nvPr>
        </p:nvSpPr>
        <p:spPr/>
        <p:txBody>
          <a:bodyPr/>
          <a:lstStyle/>
          <a:p>
            <a:fld id="{D1F6B879-8B62-44F7-AB5D-8263C8E17847}" type="slidenum">
              <a:rPr lang="en-US" smtClean="0"/>
              <a:t>‹#›</a:t>
            </a:fld>
            <a:endParaRPr lang="en-US" dirty="0"/>
          </a:p>
        </p:txBody>
      </p:sp>
    </p:spTree>
    <p:extLst>
      <p:ext uri="{BB962C8B-B14F-4D97-AF65-F5344CB8AC3E}">
        <p14:creationId xmlns:p14="http://schemas.microsoft.com/office/powerpoint/2010/main" val="3219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FAF89D-3597-45FE-AEF9-73167F0F9BB3}" type="datetime1">
              <a:rPr lang="en-US" smtClean="0"/>
              <a:t>9/17/2015</a:t>
            </a:fld>
            <a:endParaRPr lang="en-US" dirty="0"/>
          </a:p>
        </p:txBody>
      </p:sp>
      <p:sp>
        <p:nvSpPr>
          <p:cNvPr id="6" name="Footer Placeholder 5"/>
          <p:cNvSpPr>
            <a:spLocks noGrp="1"/>
          </p:cNvSpPr>
          <p:nvPr>
            <p:ph type="ftr" sz="quarter" idx="11"/>
          </p:nvPr>
        </p:nvSpPr>
        <p:spPr/>
        <p:txBody>
          <a:bodyPr/>
          <a:lstStyle/>
          <a:p>
            <a:r>
              <a:rPr lang="en-US" smtClean="0"/>
              <a:t>Copyright  © eNestEgg Press, LLC.</a:t>
            </a:r>
            <a:endParaRPr lang="en-US" dirty="0"/>
          </a:p>
        </p:txBody>
      </p:sp>
      <p:sp>
        <p:nvSpPr>
          <p:cNvPr id="7" name="Slide Number Placeholder 6"/>
          <p:cNvSpPr>
            <a:spLocks noGrp="1"/>
          </p:cNvSpPr>
          <p:nvPr>
            <p:ph type="sldNum" sz="quarter" idx="12"/>
          </p:nvPr>
        </p:nvSpPr>
        <p:spPr/>
        <p:txBody>
          <a:bodyPr/>
          <a:lstStyle/>
          <a:p>
            <a:fld id="{D1F6B879-8B62-44F7-AB5D-8263C8E17847}" type="slidenum">
              <a:rPr lang="en-US" smtClean="0"/>
              <a:t>‹#›</a:t>
            </a:fld>
            <a:endParaRPr lang="en-US" dirty="0"/>
          </a:p>
        </p:txBody>
      </p:sp>
    </p:spTree>
    <p:extLst>
      <p:ext uri="{BB962C8B-B14F-4D97-AF65-F5344CB8AC3E}">
        <p14:creationId xmlns:p14="http://schemas.microsoft.com/office/powerpoint/2010/main" val="3097812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28BF91A-AE15-4894-82CB-674F5C9C595D}" type="datetime1">
              <a:rPr lang="en-US" smtClean="0"/>
              <a:t>9/17/2015</a:t>
            </a:fld>
            <a:endParaRPr lang="en-US" dirty="0"/>
          </a:p>
        </p:txBody>
      </p:sp>
      <p:sp>
        <p:nvSpPr>
          <p:cNvPr id="6" name="Footer Placeholder 5"/>
          <p:cNvSpPr>
            <a:spLocks noGrp="1"/>
          </p:cNvSpPr>
          <p:nvPr>
            <p:ph type="ftr" sz="quarter" idx="11"/>
          </p:nvPr>
        </p:nvSpPr>
        <p:spPr/>
        <p:txBody>
          <a:bodyPr/>
          <a:lstStyle/>
          <a:p>
            <a:r>
              <a:rPr lang="en-US" smtClean="0"/>
              <a:t>Copyright  © eNestEgg Press, LLC.</a:t>
            </a:r>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D1F6B879-8B62-44F7-AB5D-8263C8E17847}" type="slidenum">
              <a:rPr lang="en-US" smtClean="0"/>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extLst>
      <p:ext uri="{BB962C8B-B14F-4D97-AF65-F5344CB8AC3E}">
        <p14:creationId xmlns:p14="http://schemas.microsoft.com/office/powerpoint/2010/main" val="24964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EFD652F-F661-4B94-93B8-FD6EF9794F97}" type="datetime1">
              <a:rPr lang="en-US" smtClean="0"/>
              <a:t>9/17/2015</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Copyright  © eNestEgg Press, LLC.</a:t>
            </a:r>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1F6B879-8B62-44F7-AB5D-8263C8E17847}" type="slidenum">
              <a:rPr lang="en-US" smtClean="0"/>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3195591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ocialstudiesforkids.com/articles/economics/inflation1.htm" TargetMode="External"/><Relationship Id="rId2" Type="http://schemas.openxmlformats.org/officeDocument/2006/relationships/hyperlink" Target="http://www.youtube.com/watch?v=Rx-8NkKO0tw"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yahEP620480" TargetMode="External"/><Relationship Id="rId2" Type="http://schemas.openxmlformats.org/officeDocument/2006/relationships/hyperlink" Target="http://www.investopedia.com/video/play/what-is-the-consumer-price-index-cp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innews.net/tools/cpi-inflation-calculato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investopedia.com/video/play/rule-of-7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investopedia.com/video/play/understanding-simple-interes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nvestopedia.com/video/play/what-is-compound-interest/?rp=i" TargetMode="External"/><Relationship Id="rId2" Type="http://schemas.openxmlformats.org/officeDocument/2006/relationships/hyperlink" Target="http://www.investopedia.com/terms/f/futurevalue.as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investopedia.com/terms/p/presentvalue.as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NJQNjUb6oqk" TargetMode="External"/><Relationship Id="rId2" Type="http://schemas.openxmlformats.org/officeDocument/2006/relationships/hyperlink" Target="http://www.wisebread.com/why-the-time-value-of-money-matters-and-10-ways-it-affects-yo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17NmAls16E4DyM&amp;tbnid=hvr4oG2OGHkKrM:&amp;ved=0CAUQjRw&amp;url=http://www.inboundsales.net/blog/bid/50251/Best-Practices-for-B2B-Marketers-to-Save-Time-Money-and-Resources&amp;ei=oHioU-6uLo2kqAbXzYHgDg&amp;bvm=bv.69411363,d.b2k&amp;psig=AFQjCNHbfRxvHEGBCXH-mRyz2--Kj4nnoA&amp;ust=1403636254826470" TargetMode="External"/><Relationship Id="rId2" Type="http://schemas.openxmlformats.org/officeDocument/2006/relationships/hyperlink" Target="https://www.youtube.com/watch?v=MdK-A1VQJl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Rx-8NkKO0tw" TargetMode="External"/><Relationship Id="rId2" Type="http://schemas.openxmlformats.org/officeDocument/2006/relationships/hyperlink" Target="http://www.bankrate.com/finance/mortgages/how-do-interest-rates-affect-you.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Module 3</a:t>
            </a:r>
            <a:br>
              <a:rPr lang="en-US" dirty="0" smtClean="0"/>
            </a:br>
            <a:r>
              <a:rPr lang="en-US" dirty="0" smtClean="0"/>
              <a:t>Time Value of Money</a:t>
            </a:r>
            <a:endParaRPr lang="en-US" dirty="0"/>
          </a:p>
        </p:txBody>
      </p:sp>
      <p:sp>
        <p:nvSpPr>
          <p:cNvPr id="3" name="Subtitle 2"/>
          <p:cNvSpPr>
            <a:spLocks noGrp="1"/>
          </p:cNvSpPr>
          <p:nvPr>
            <p:ph type="subTitle" idx="1"/>
          </p:nvPr>
        </p:nvSpPr>
        <p:spPr>
          <a:xfrm>
            <a:off x="2923504" y="3308439"/>
            <a:ext cx="8256560" cy="1498600"/>
          </a:xfrm>
        </p:spPr>
        <p:txBody>
          <a:bodyPr/>
          <a:lstStyle/>
          <a:p>
            <a:r>
              <a:rPr lang="en-US" i="1" dirty="0"/>
              <a:t>“If you would know the value of money, go and try to borrow some.” </a:t>
            </a:r>
            <a:endParaRPr lang="en-US" i="1" dirty="0" smtClean="0"/>
          </a:p>
          <a:p>
            <a:r>
              <a:rPr lang="en-US" i="1" dirty="0" smtClean="0"/>
              <a:t>– </a:t>
            </a:r>
            <a:r>
              <a:rPr lang="en-US" i="1" dirty="0"/>
              <a:t>Benjamin Franklin </a:t>
            </a:r>
          </a:p>
          <a:p>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148609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Cluster 2</a:t>
            </a:r>
            <a:endParaRPr lang="en-US" sz="5400" b="1"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297713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05" y="0"/>
            <a:ext cx="10515600" cy="1406431"/>
          </a:xfrm>
        </p:spPr>
        <p:txBody>
          <a:bodyPr>
            <a:normAutofit/>
          </a:bodyPr>
          <a:lstStyle/>
          <a:p>
            <a:r>
              <a:rPr lang="en-US" sz="5400" b="1" dirty="0" smtClean="0"/>
              <a:t>Inflation</a:t>
            </a:r>
            <a:endParaRPr lang="en-US" sz="5400" b="1" dirty="0"/>
          </a:p>
        </p:txBody>
      </p:sp>
      <p:sp>
        <p:nvSpPr>
          <p:cNvPr id="3" name="Content Placeholder 2"/>
          <p:cNvSpPr>
            <a:spLocks noGrp="1"/>
          </p:cNvSpPr>
          <p:nvPr>
            <p:ph idx="1"/>
          </p:nvPr>
        </p:nvSpPr>
        <p:spPr>
          <a:xfrm>
            <a:off x="182479" y="2958615"/>
            <a:ext cx="7404100" cy="3168376"/>
          </a:xfrm>
        </p:spPr>
        <p:txBody>
          <a:bodyPr>
            <a:normAutofit fontScale="92500" lnSpcReduction="20000"/>
          </a:bodyPr>
          <a:lstStyle/>
          <a:p>
            <a:pPr marL="0" lvl="0" indent="0">
              <a:buNone/>
            </a:pPr>
            <a:r>
              <a:rPr lang="en-US" sz="4000" dirty="0" smtClean="0">
                <a:solidFill>
                  <a:prstClr val="black"/>
                </a:solidFill>
              </a:rPr>
              <a:t>Inflation</a:t>
            </a:r>
            <a:r>
              <a:rPr lang="en-US" sz="3600" dirty="0">
                <a:solidFill>
                  <a:prstClr val="black"/>
                </a:solidFill>
              </a:rPr>
              <a:t>: is a rise in the level of </a:t>
            </a:r>
            <a:r>
              <a:rPr lang="en-US" sz="3600" dirty="0" smtClean="0">
                <a:solidFill>
                  <a:prstClr val="black"/>
                </a:solidFill>
              </a:rPr>
              <a:t>prices</a:t>
            </a:r>
          </a:p>
          <a:p>
            <a:pPr lvl="0"/>
            <a:r>
              <a:rPr lang="en-US" sz="3200" dirty="0" smtClean="0">
                <a:solidFill>
                  <a:prstClr val="black"/>
                </a:solidFill>
              </a:rPr>
              <a:t>Inflation </a:t>
            </a:r>
            <a:r>
              <a:rPr lang="en-US" sz="3200" dirty="0">
                <a:solidFill>
                  <a:prstClr val="black"/>
                </a:solidFill>
              </a:rPr>
              <a:t>tends to be most harmful to those on fixed incomes.  Your retirement plan especially needs to take inflation into account</a:t>
            </a:r>
            <a:r>
              <a:rPr lang="en-US" sz="3200" dirty="0" smtClean="0">
                <a:solidFill>
                  <a:prstClr val="black"/>
                </a:solidFill>
              </a:rPr>
              <a:t>. (Investopedia: </a:t>
            </a:r>
            <a:r>
              <a:rPr lang="en-US" sz="3200" dirty="0" smtClean="0">
                <a:solidFill>
                  <a:prstClr val="black"/>
                </a:solidFill>
                <a:hlinkClick r:id="rId2"/>
              </a:rPr>
              <a:t>Inflation</a:t>
            </a:r>
            <a:r>
              <a:rPr lang="en-US" sz="3200" dirty="0" smtClean="0">
                <a:solidFill>
                  <a:prstClr val="black"/>
                </a:solidFill>
              </a:rPr>
              <a:t>)</a:t>
            </a:r>
          </a:p>
          <a:p>
            <a:pPr lvl="0"/>
            <a:r>
              <a:rPr lang="en-US" sz="3200" dirty="0" smtClean="0">
                <a:solidFill>
                  <a:prstClr val="black"/>
                </a:solidFill>
              </a:rPr>
              <a:t>Reading: </a:t>
            </a:r>
            <a:r>
              <a:rPr lang="en-US" sz="3200" dirty="0" smtClean="0">
                <a:solidFill>
                  <a:prstClr val="black"/>
                </a:solidFill>
                <a:hlinkClick r:id="rId3"/>
              </a:rPr>
              <a:t>Basic Economics </a:t>
            </a:r>
            <a:r>
              <a:rPr lang="en-US" sz="3200" dirty="0" smtClean="0">
                <a:solidFill>
                  <a:prstClr val="black"/>
                </a:solidFill>
              </a:rPr>
              <a:t>  (Source: Social Studies for Kids)</a:t>
            </a:r>
            <a:endParaRPr lang="en-US" sz="3200" dirty="0" smtClean="0">
              <a:solidFill>
                <a:prstClr val="black"/>
              </a:solidFill>
            </a:endParaRPr>
          </a:p>
          <a:p>
            <a:pPr marL="0" lvl="0" indent="0">
              <a:buNone/>
            </a:pPr>
            <a:endParaRPr lang="en-US" sz="1600" dirty="0">
              <a:solidFill>
                <a:prstClr val="black"/>
              </a:solidFill>
            </a:endParaRPr>
          </a:p>
        </p:txBody>
      </p:sp>
      <p:sp>
        <p:nvSpPr>
          <p:cNvPr id="5" name="TextBox 4"/>
          <p:cNvSpPr txBox="1"/>
          <p:nvPr/>
        </p:nvSpPr>
        <p:spPr>
          <a:xfrm>
            <a:off x="182479" y="1388955"/>
            <a:ext cx="11099800" cy="1569660"/>
          </a:xfrm>
          <a:prstGeom prst="rect">
            <a:avLst/>
          </a:prstGeom>
          <a:noFill/>
        </p:spPr>
        <p:txBody>
          <a:bodyPr wrap="square" rtlCol="0">
            <a:spAutoFit/>
          </a:bodyPr>
          <a:lstStyle/>
          <a:p>
            <a:r>
              <a:rPr lang="en-US" sz="3600" dirty="0"/>
              <a:t>“Inflation is as violent as a mugger, as frightened as an armed robber and as deadly as a hit man”</a:t>
            </a:r>
          </a:p>
          <a:p>
            <a:r>
              <a:rPr lang="en-US" dirty="0"/>
              <a:t>	</a:t>
            </a:r>
            <a:r>
              <a:rPr lang="en-US" dirty="0" smtClean="0"/>
              <a:t>	</a:t>
            </a:r>
            <a:r>
              <a:rPr lang="en-US" sz="2400" dirty="0" smtClean="0"/>
              <a:t>-</a:t>
            </a:r>
            <a:r>
              <a:rPr lang="en-US" sz="2400" dirty="0"/>
              <a:t>Ronald </a:t>
            </a:r>
            <a:r>
              <a:rPr lang="en-US" sz="2400" dirty="0" smtClean="0"/>
              <a:t>Regan</a:t>
            </a:r>
          </a:p>
        </p:txBody>
      </p:sp>
      <p:pic>
        <p:nvPicPr>
          <p:cNvPr id="6" name="Picture 5"/>
          <p:cNvPicPr>
            <a:picLocks noChangeAspect="1"/>
          </p:cNvPicPr>
          <p:nvPr/>
        </p:nvPicPr>
        <p:blipFill>
          <a:blip r:embed="rId4"/>
          <a:stretch>
            <a:fillRect/>
          </a:stretch>
        </p:blipFill>
        <p:spPr>
          <a:xfrm>
            <a:off x="7924212" y="3410634"/>
            <a:ext cx="3690562" cy="3026261"/>
          </a:xfrm>
          <a:prstGeom prst="rect">
            <a:avLst/>
          </a:prstGeom>
        </p:spPr>
      </p:pic>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416451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03201"/>
            <a:ext cx="10490200" cy="1360488"/>
          </a:xfrm>
        </p:spPr>
        <p:txBody>
          <a:bodyPr>
            <a:normAutofit/>
          </a:bodyPr>
          <a:lstStyle/>
          <a:p>
            <a:r>
              <a:rPr lang="en-US" sz="5400" b="1" dirty="0" smtClean="0"/>
              <a:t>Inflation</a:t>
            </a:r>
            <a:endParaRPr lang="en-US" sz="5400" b="1" dirty="0"/>
          </a:p>
        </p:txBody>
      </p:sp>
      <p:sp>
        <p:nvSpPr>
          <p:cNvPr id="4" name="Content Placeholder 3"/>
          <p:cNvSpPr>
            <a:spLocks noGrp="1"/>
          </p:cNvSpPr>
          <p:nvPr>
            <p:ph idx="1"/>
          </p:nvPr>
        </p:nvSpPr>
        <p:spPr>
          <a:xfrm>
            <a:off x="584200" y="1563690"/>
            <a:ext cx="10934700" cy="5014910"/>
          </a:xfrm>
        </p:spPr>
        <p:txBody>
          <a:bodyPr>
            <a:normAutofit fontScale="92500" lnSpcReduction="20000"/>
          </a:bodyPr>
          <a:lstStyle/>
          <a:p>
            <a:pPr lvl="0"/>
            <a:r>
              <a:rPr lang="en-US" sz="3200" dirty="0">
                <a:solidFill>
                  <a:prstClr val="black"/>
                </a:solidFill>
              </a:rPr>
              <a:t>Inflation rate can vary dramatically. When inflation occurs there is an increase in the amount of money needed to buy the same amount of goods.  </a:t>
            </a:r>
          </a:p>
          <a:p>
            <a:pPr lvl="1"/>
            <a:r>
              <a:rPr lang="en-US" sz="2800" dirty="0">
                <a:solidFill>
                  <a:prstClr val="black"/>
                </a:solidFill>
              </a:rPr>
              <a:t>Deflation, or the general lowering of prices, can also occur.  Contrary to what many think, modern deflation tends to be a bad thing.  </a:t>
            </a:r>
          </a:p>
          <a:p>
            <a:pPr lvl="0"/>
            <a:r>
              <a:rPr lang="en-US" sz="3200" dirty="0">
                <a:solidFill>
                  <a:prstClr val="black"/>
                </a:solidFill>
              </a:rPr>
              <a:t>The consumer price index (CPI) is the degree of change in prices paid for a fixed number of goods and services given by the Bureau of Labor Statistics.  The CPI has been around 2 to 4% in recent years. </a:t>
            </a:r>
            <a:endParaRPr lang="en-US" sz="3200" dirty="0">
              <a:solidFill>
                <a:prstClr val="black"/>
              </a:solidFill>
            </a:endParaRPr>
          </a:p>
          <a:p>
            <a:pPr lvl="0"/>
            <a:r>
              <a:rPr lang="en-US" sz="3200" dirty="0" smtClean="0">
                <a:solidFill>
                  <a:prstClr val="black"/>
                </a:solidFill>
              </a:rPr>
              <a:t>Readin</a:t>
            </a:r>
            <a:r>
              <a:rPr lang="en-US" sz="3200" dirty="0" smtClean="0">
                <a:solidFill>
                  <a:prstClr val="black"/>
                </a:solidFill>
              </a:rPr>
              <a:t>g: </a:t>
            </a:r>
            <a:r>
              <a:rPr lang="en-US" sz="3200" dirty="0" smtClean="0">
                <a:solidFill>
                  <a:prstClr val="black"/>
                </a:solidFill>
                <a:hlinkClick r:id="rId2"/>
              </a:rPr>
              <a:t>What is the consumer price index CPI </a:t>
            </a:r>
            <a:r>
              <a:rPr lang="en-US" sz="3200" dirty="0" smtClean="0">
                <a:solidFill>
                  <a:prstClr val="black"/>
                </a:solidFill>
              </a:rPr>
              <a:t>(Source: Investopedia)</a:t>
            </a:r>
          </a:p>
          <a:p>
            <a:pPr lvl="0"/>
            <a:r>
              <a:rPr lang="en-US" sz="3200" dirty="0" smtClean="0">
                <a:solidFill>
                  <a:prstClr val="black"/>
                </a:solidFill>
              </a:rPr>
              <a:t>YouTube video: </a:t>
            </a:r>
            <a:r>
              <a:rPr lang="en-US" sz="3200" dirty="0" smtClean="0">
                <a:solidFill>
                  <a:prstClr val="black"/>
                </a:solidFill>
                <a:hlinkClick r:id="rId3"/>
              </a:rPr>
              <a:t>What is Inflation</a:t>
            </a:r>
            <a:r>
              <a:rPr lang="en-US" sz="3200" dirty="0" smtClean="0">
                <a:solidFill>
                  <a:prstClr val="black"/>
                </a:solidFill>
              </a:rPr>
              <a:t>  (Source: Khan Academy)</a:t>
            </a:r>
            <a:endParaRPr lang="en-US" sz="3200" dirty="0">
              <a:solidFill>
                <a:prstClr val="black"/>
              </a:solidFill>
            </a:endParaRPr>
          </a:p>
        </p:txBody>
      </p:sp>
      <p:sp>
        <p:nvSpPr>
          <p:cNvPr id="3" name="Footer Placeholder 2"/>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2797539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Cluster 3</a:t>
            </a:r>
            <a:endParaRPr lang="en-US" sz="5400" b="1"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212263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3" y="1103415"/>
            <a:ext cx="11771290" cy="4351338"/>
          </a:xfrm>
        </p:spPr>
        <p:txBody>
          <a:bodyPr/>
          <a:lstStyle/>
          <a:p>
            <a:r>
              <a:rPr lang="en-US" dirty="0" smtClean="0"/>
              <a:t>Inflationary Psychology: the tendency for people to spend more because they believe prices are rising. This tendency becomes a self-fulfilling prophecy because as consumers spend more and save less, the velocity of money increases, further boosting inflation and supporting inflationary psychology</a:t>
            </a:r>
            <a:br>
              <a:rPr lang="en-US" dirty="0" smtClean="0"/>
            </a:br>
            <a:r>
              <a:rPr lang="en-US" dirty="0" smtClean="0"/>
              <a:t>   </a:t>
            </a:r>
            <a:r>
              <a:rPr lang="en-US" i="1" dirty="0" smtClean="0"/>
              <a:t>Example: people stocking up on gasoline while the prices are down.</a:t>
            </a:r>
            <a:endParaRPr lang="en-US"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0" y="3247437"/>
            <a:ext cx="4787900" cy="3123357"/>
          </a:xfrm>
          <a:prstGeom prst="rect">
            <a:avLst/>
          </a:prstGeom>
        </p:spPr>
      </p:pic>
      <p:sp>
        <p:nvSpPr>
          <p:cNvPr id="2" name="Footer Placeholder 1"/>
          <p:cNvSpPr>
            <a:spLocks noGrp="1"/>
          </p:cNvSpPr>
          <p:nvPr>
            <p:ph type="ftr" sz="quarter" idx="11"/>
          </p:nvPr>
        </p:nvSpPr>
        <p:spPr>
          <a:xfrm>
            <a:off x="3714750" y="6370794"/>
            <a:ext cx="4470400" cy="365125"/>
          </a:xfrm>
        </p:spPr>
        <p:txBody>
          <a:bodyPr/>
          <a:lstStyle/>
          <a:p>
            <a:r>
              <a:rPr lang="en-US" dirty="0" smtClean="0"/>
              <a:t>Copyright  © </a:t>
            </a:r>
            <a:r>
              <a:rPr lang="en-US" dirty="0" err="1" smtClean="0"/>
              <a:t>eNestEgg</a:t>
            </a:r>
            <a:r>
              <a:rPr lang="en-US" dirty="0" smtClean="0"/>
              <a:t> Press, LLC.</a:t>
            </a:r>
            <a:endParaRPr lang="en-US" dirty="0"/>
          </a:p>
        </p:txBody>
      </p:sp>
    </p:spTree>
    <p:extLst>
      <p:ext uri="{BB962C8B-B14F-4D97-AF65-F5344CB8AC3E}">
        <p14:creationId xmlns:p14="http://schemas.microsoft.com/office/powerpoint/2010/main" val="2726347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Inflation History</a:t>
            </a:r>
            <a:endParaRPr lang="en-US" sz="5400" b="1" dirty="0"/>
          </a:p>
        </p:txBody>
      </p:sp>
      <p:pic>
        <p:nvPicPr>
          <p:cNvPr id="4" name="Content Placeholder 3" descr="http://www.comparativepoliticseconomics.com/images/800px-US_Historical_Inflation_svg.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 y="2156393"/>
            <a:ext cx="5143500" cy="3115059"/>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410200" y="1220788"/>
            <a:ext cx="6896100" cy="4303712"/>
          </a:xfrm>
          <a:prstGeom prst="rect">
            <a:avLst/>
          </a:prstGeom>
        </p:spPr>
      </p:pic>
      <p:sp>
        <p:nvSpPr>
          <p:cNvPr id="3" name="TextBox 2"/>
          <p:cNvSpPr txBox="1"/>
          <p:nvPr/>
        </p:nvSpPr>
        <p:spPr>
          <a:xfrm>
            <a:off x="242015" y="5657494"/>
            <a:ext cx="10551554" cy="861774"/>
          </a:xfrm>
          <a:prstGeom prst="rect">
            <a:avLst/>
          </a:prstGeom>
          <a:noFill/>
        </p:spPr>
        <p:txBody>
          <a:bodyPr wrap="square" rtlCol="0">
            <a:spAutoFit/>
          </a:bodyPr>
          <a:lstStyle/>
          <a:p>
            <a:pPr lvl="0"/>
            <a:r>
              <a:rPr lang="en-US" sz="3200" dirty="0">
                <a:solidFill>
                  <a:prstClr val="black"/>
                </a:solidFill>
              </a:rPr>
              <a:t>“Inflation is taxation without legislation.”</a:t>
            </a:r>
          </a:p>
          <a:p>
            <a:pPr lvl="0"/>
            <a:r>
              <a:rPr lang="en-US" dirty="0">
                <a:solidFill>
                  <a:prstClr val="black"/>
                </a:solidFill>
              </a:rPr>
              <a:t>	-Milton Friedman (economist, professor, &amp; recipient of the Nobel Prize in Economic Sciences)</a:t>
            </a:r>
          </a:p>
        </p:txBody>
      </p:sp>
      <p:sp>
        <p:nvSpPr>
          <p:cNvPr id="6" name="Footer Placeholder 5"/>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4168326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7" y="2836151"/>
            <a:ext cx="11874322" cy="3835105"/>
          </a:xfrm>
        </p:spPr>
        <p:txBody>
          <a:bodyPr>
            <a:normAutofit/>
          </a:bodyPr>
          <a:lstStyle/>
          <a:p>
            <a:pPr marL="0" indent="0">
              <a:buNone/>
            </a:pPr>
            <a:r>
              <a:rPr lang="en-US" dirty="0" smtClean="0"/>
              <a:t>The </a:t>
            </a:r>
            <a:r>
              <a:rPr lang="en-US" b="1" dirty="0"/>
              <a:t>inflation calculator</a:t>
            </a:r>
            <a:r>
              <a:rPr lang="en-US" dirty="0"/>
              <a:t> uses U.S. government provided Consumer Price Index (CPI) data to measure the purchasing power of the U.S. dollar over time. It’ll provide a look into the present, past or any time </a:t>
            </a:r>
            <a:r>
              <a:rPr lang="en-US" dirty="0" smtClean="0"/>
              <a:t>between.</a:t>
            </a:r>
            <a:br>
              <a:rPr lang="en-US" dirty="0" smtClean="0"/>
            </a:br>
            <a:r>
              <a:rPr lang="en-US" dirty="0" smtClean="0">
                <a:hlinkClick r:id="rId3"/>
              </a:rPr>
              <a:t>http</a:t>
            </a:r>
            <a:r>
              <a:rPr lang="en-US" dirty="0">
                <a:hlinkClick r:id="rId3"/>
              </a:rPr>
              <a:t>://www.coinnews.net/tools/cpi-inflation-calculator</a:t>
            </a:r>
            <a:r>
              <a:rPr lang="en-US" dirty="0" smtClean="0">
                <a:hlinkClick r:id="rId3"/>
              </a:rPr>
              <a:t>/</a:t>
            </a:r>
            <a:r>
              <a:rPr lang="en-US" dirty="0" smtClean="0"/>
              <a:t> </a:t>
            </a:r>
          </a:p>
          <a:p>
            <a:pPr marL="0" indent="0">
              <a:buNone/>
            </a:pPr>
            <a:endParaRPr lang="en-US" sz="1000" dirty="0" smtClean="0"/>
          </a:p>
        </p:txBody>
      </p:sp>
      <p:sp>
        <p:nvSpPr>
          <p:cNvPr id="2" name="TextBox 1"/>
          <p:cNvSpPr txBox="1"/>
          <p:nvPr/>
        </p:nvSpPr>
        <p:spPr>
          <a:xfrm>
            <a:off x="533400" y="1081825"/>
            <a:ext cx="10259096" cy="369332"/>
          </a:xfrm>
          <a:prstGeom prst="rect">
            <a:avLst/>
          </a:prstGeom>
          <a:noFill/>
        </p:spPr>
        <p:txBody>
          <a:bodyPr wrap="square" rtlCol="0">
            <a:spAutoFit/>
          </a:bodyPr>
          <a:lstStyle/>
          <a:p>
            <a:endParaRPr lang="en-US" dirty="0">
              <a:solidFill>
                <a:schemeClr val="accent1"/>
              </a:solidFill>
            </a:endParaRPr>
          </a:p>
        </p:txBody>
      </p:sp>
      <p:sp>
        <p:nvSpPr>
          <p:cNvPr id="6" name="TextBox 5"/>
          <p:cNvSpPr txBox="1"/>
          <p:nvPr/>
        </p:nvSpPr>
        <p:spPr>
          <a:xfrm>
            <a:off x="38637" y="940158"/>
            <a:ext cx="11874322" cy="1754326"/>
          </a:xfrm>
          <a:prstGeom prst="rect">
            <a:avLst/>
          </a:prstGeom>
          <a:noFill/>
        </p:spPr>
        <p:txBody>
          <a:bodyPr wrap="square" rtlCol="0">
            <a:spAutoFit/>
          </a:bodyPr>
          <a:lstStyle/>
          <a:p>
            <a:r>
              <a:rPr lang="en-US" sz="5400" b="1" dirty="0">
                <a:solidFill>
                  <a:schemeClr val="tx2"/>
                </a:solidFill>
                <a:latin typeface="+mj-lt"/>
              </a:rPr>
              <a:t>Inflation Calculator: Money’s </a:t>
            </a:r>
            <a:r>
              <a:rPr lang="en-US" sz="5400" b="1" dirty="0" smtClean="0">
                <a:solidFill>
                  <a:schemeClr val="tx2"/>
                </a:solidFill>
                <a:latin typeface="+mj-lt"/>
              </a:rPr>
              <a:t>real worth over time </a:t>
            </a:r>
            <a:endParaRPr lang="en-US" sz="5400" b="1" dirty="0">
              <a:solidFill>
                <a:schemeClr val="tx2"/>
              </a:solidFill>
              <a:latin typeface="+mj-lt"/>
            </a:endParaRPr>
          </a:p>
        </p:txBody>
      </p:sp>
      <p:sp>
        <p:nvSpPr>
          <p:cNvPr id="4" name="Footer Placeholder 3"/>
          <p:cNvSpPr>
            <a:spLocks noGrp="1"/>
          </p:cNvSpPr>
          <p:nvPr>
            <p:ph type="ftr" sz="quarter" idx="11"/>
          </p:nvPr>
        </p:nvSpPr>
        <p:spPr>
          <a:xfrm>
            <a:off x="4542590" y="6306131"/>
            <a:ext cx="4470400" cy="365125"/>
          </a:xfrm>
        </p:spPr>
        <p:txBody>
          <a:bodyPr/>
          <a:lstStyle/>
          <a:p>
            <a:r>
              <a:rPr lang="en-US" smtClean="0"/>
              <a:t>Copyright  © eNestEgg Press, LLC.</a:t>
            </a:r>
            <a:endParaRPr lang="en-US" dirty="0"/>
          </a:p>
        </p:txBody>
      </p:sp>
    </p:spTree>
    <p:extLst>
      <p:ext uri="{BB962C8B-B14F-4D97-AF65-F5344CB8AC3E}">
        <p14:creationId xmlns:p14="http://schemas.microsoft.com/office/powerpoint/2010/main" val="121448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263525"/>
            <a:ext cx="10515600" cy="1562099"/>
          </a:xfrm>
        </p:spPr>
        <p:txBody>
          <a:bodyPr>
            <a:normAutofit/>
          </a:bodyPr>
          <a:lstStyle/>
          <a:p>
            <a:r>
              <a:rPr lang="en-US" sz="5400" b="1" dirty="0" smtClean="0"/>
              <a:t>Hidden </a:t>
            </a:r>
            <a:r>
              <a:rPr lang="en-US" sz="5400" b="1" dirty="0"/>
              <a:t>inflation</a:t>
            </a:r>
          </a:p>
        </p:txBody>
      </p:sp>
      <p:sp>
        <p:nvSpPr>
          <p:cNvPr id="3" name="Content Placeholder 2"/>
          <p:cNvSpPr>
            <a:spLocks noGrp="1"/>
          </p:cNvSpPr>
          <p:nvPr>
            <p:ph idx="1"/>
          </p:nvPr>
        </p:nvSpPr>
        <p:spPr>
          <a:xfrm>
            <a:off x="360608" y="1996225"/>
            <a:ext cx="7701567" cy="4649274"/>
          </a:xfrm>
        </p:spPr>
        <p:txBody>
          <a:bodyPr>
            <a:normAutofit fontScale="92500"/>
          </a:bodyPr>
          <a:lstStyle/>
          <a:p>
            <a:pPr lvl="0"/>
            <a:r>
              <a:rPr lang="en-US" sz="4000" dirty="0">
                <a:solidFill>
                  <a:prstClr val="black"/>
                </a:solidFill>
              </a:rPr>
              <a:t>Hidden inflation- </a:t>
            </a:r>
            <a:r>
              <a:rPr lang="en-US" sz="3600" dirty="0">
                <a:solidFill>
                  <a:prstClr val="black"/>
                </a:solidFill>
              </a:rPr>
              <a:t>is inflation that occurs which is not included in the CPI.  </a:t>
            </a:r>
          </a:p>
          <a:p>
            <a:pPr lvl="1"/>
            <a:r>
              <a:rPr lang="en-US" sz="2900" dirty="0">
                <a:solidFill>
                  <a:prstClr val="black"/>
                </a:solidFill>
              </a:rPr>
              <a:t>It can occur when the costs of everyday necessities such as food, gas, and health care which a person spends the greatest amount of their money on increases more than other nonessential items.  </a:t>
            </a:r>
          </a:p>
          <a:p>
            <a:pPr lvl="1"/>
            <a:r>
              <a:rPr lang="en-US" sz="2900" dirty="0">
                <a:solidFill>
                  <a:prstClr val="black"/>
                </a:solidFill>
              </a:rPr>
              <a:t>It can also occur when the product quality or quantity declines despite no decrease in price</a:t>
            </a:r>
            <a:r>
              <a:rPr lang="en-US" sz="2900" dirty="0" smtClean="0">
                <a:solidFill>
                  <a:prstClr val="black"/>
                </a:solidFill>
              </a:rPr>
              <a:t>.</a:t>
            </a:r>
            <a:endParaRPr lang="en-US" sz="2900" dirty="0">
              <a:solidFill>
                <a:prstClr val="black"/>
              </a:solidFill>
            </a:endParaRPr>
          </a:p>
        </p:txBody>
      </p:sp>
      <p:pic>
        <p:nvPicPr>
          <p:cNvPr id="4" name="Picture 3" descr="From Watery Bourbon To Horse-Meat Chili: Hidden Inflation Is Everywhere"/>
          <p:cNvPicPr/>
          <p:nvPr/>
        </p:nvPicPr>
        <p:blipFill>
          <a:blip r:embed="rId2">
            <a:extLst>
              <a:ext uri="{28A0092B-C50C-407E-A947-70E740481C1C}">
                <a14:useLocalDpi xmlns:a14="http://schemas.microsoft.com/office/drawing/2010/main" val="0"/>
              </a:ext>
            </a:extLst>
          </a:blip>
          <a:srcRect/>
          <a:stretch>
            <a:fillRect/>
          </a:stretch>
        </p:blipFill>
        <p:spPr bwMode="auto">
          <a:xfrm>
            <a:off x="8356779" y="2326604"/>
            <a:ext cx="3657600" cy="3022600"/>
          </a:xfrm>
          <a:prstGeom prst="rect">
            <a:avLst/>
          </a:prstGeom>
          <a:noFill/>
          <a:ln>
            <a:noFill/>
          </a:ln>
        </p:spPr>
      </p:pic>
      <p:sp>
        <p:nvSpPr>
          <p:cNvPr id="5" name="Footer Placeholder 4"/>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2287855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10515600" cy="1325563"/>
          </a:xfrm>
        </p:spPr>
        <p:txBody>
          <a:bodyPr>
            <a:normAutofit/>
          </a:bodyPr>
          <a:lstStyle/>
          <a:p>
            <a:r>
              <a:rPr lang="en-US" sz="5400" b="1" dirty="0" smtClean="0"/>
              <a:t>Rule of 72</a:t>
            </a:r>
            <a:endParaRPr lang="en-US" sz="5400" b="1" dirty="0"/>
          </a:p>
        </p:txBody>
      </p:sp>
      <p:sp>
        <p:nvSpPr>
          <p:cNvPr id="4" name="TextBox 3"/>
          <p:cNvSpPr txBox="1"/>
          <p:nvPr/>
        </p:nvSpPr>
        <p:spPr>
          <a:xfrm>
            <a:off x="533400" y="1252300"/>
            <a:ext cx="10731500" cy="5177315"/>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3200" dirty="0">
                <a:solidFill>
                  <a:prstClr val="black"/>
                </a:solidFill>
              </a:rPr>
              <a:t>We can easily and closely predict the number of years it will take prices to double.</a:t>
            </a:r>
          </a:p>
          <a:p>
            <a:pPr marL="1143000" lvl="2" indent="-228600">
              <a:lnSpc>
                <a:spcPct val="90000"/>
              </a:lnSpc>
              <a:spcBef>
                <a:spcPts val="500"/>
              </a:spcBef>
              <a:buFont typeface="Arial" panose="020B0604020202020204" pitchFamily="34" charset="0"/>
              <a:buChar char="•"/>
            </a:pPr>
            <a:r>
              <a:rPr lang="en-US" sz="4000" dirty="0">
                <a:solidFill>
                  <a:prstClr val="black"/>
                </a:solidFill>
              </a:rPr>
              <a:t>Rule of 72-</a:t>
            </a:r>
            <a:r>
              <a:rPr lang="en-US" sz="3600" dirty="0">
                <a:solidFill>
                  <a:prstClr val="black"/>
                </a:solidFill>
              </a:rPr>
              <a:t> divide 72 by the annual inflation rate and the number given equals the number of years it will take for prices of goods to double. </a:t>
            </a:r>
          </a:p>
          <a:p>
            <a:pPr marL="1600200" lvl="3" indent="-228600">
              <a:lnSpc>
                <a:spcPct val="90000"/>
              </a:lnSpc>
              <a:spcBef>
                <a:spcPts val="500"/>
              </a:spcBef>
              <a:buFont typeface="Arial" panose="020B0604020202020204" pitchFamily="34" charset="0"/>
              <a:buChar char="•"/>
            </a:pPr>
            <a:r>
              <a:rPr lang="en-US" sz="2200" dirty="0">
                <a:solidFill>
                  <a:prstClr val="black"/>
                </a:solidFill>
              </a:rPr>
              <a:t>Example: If the inflation rate of the dollar is 9% how many years will it take for the prices of goods to double?</a:t>
            </a:r>
          </a:p>
          <a:p>
            <a:pPr lvl="2">
              <a:lnSpc>
                <a:spcPct val="90000"/>
              </a:lnSpc>
              <a:spcBef>
                <a:spcPts val="500"/>
              </a:spcBef>
            </a:pPr>
            <a:r>
              <a:rPr lang="en-US" sz="2200" dirty="0">
                <a:solidFill>
                  <a:prstClr val="black"/>
                </a:solidFill>
              </a:rPr>
              <a:t>		72/9 = 8</a:t>
            </a:r>
          </a:p>
          <a:p>
            <a:pPr marL="1600200" lvl="3" indent="-228600">
              <a:lnSpc>
                <a:spcPct val="90000"/>
              </a:lnSpc>
              <a:spcBef>
                <a:spcPts val="500"/>
              </a:spcBef>
              <a:buFont typeface="Arial" panose="020B0604020202020204" pitchFamily="34" charset="0"/>
              <a:buChar char="•"/>
            </a:pPr>
            <a:r>
              <a:rPr lang="en-US" sz="2200" dirty="0">
                <a:solidFill>
                  <a:prstClr val="black"/>
                </a:solidFill>
              </a:rPr>
              <a:t>So it will take 8 years for the prices of goods to double at an inflation rate of 9</a:t>
            </a:r>
            <a:r>
              <a:rPr lang="en-US" sz="2200" dirty="0" smtClean="0">
                <a:solidFill>
                  <a:prstClr val="black"/>
                </a:solidFill>
              </a:rPr>
              <a:t>%.</a:t>
            </a:r>
          </a:p>
          <a:p>
            <a:pPr marL="1600200" lvl="3" indent="-228600">
              <a:lnSpc>
                <a:spcPct val="90000"/>
              </a:lnSpc>
              <a:spcBef>
                <a:spcPts val="500"/>
              </a:spcBef>
              <a:buFont typeface="Arial" panose="020B0604020202020204" pitchFamily="34" charset="0"/>
              <a:buChar char="•"/>
            </a:pPr>
            <a:r>
              <a:rPr lang="en-US" sz="2200" dirty="0" smtClean="0">
                <a:solidFill>
                  <a:prstClr val="black"/>
                </a:solidFill>
              </a:rPr>
              <a:t>Investopedia: </a:t>
            </a:r>
            <a:r>
              <a:rPr lang="en-US" sz="2200" dirty="0" smtClean="0">
                <a:solidFill>
                  <a:prstClr val="black"/>
                </a:solidFill>
                <a:hlinkClick r:id="rId2"/>
              </a:rPr>
              <a:t>Rule of 72</a:t>
            </a:r>
            <a:endParaRPr lang="en-US" sz="2200" dirty="0">
              <a:solidFill>
                <a:prstClr val="black"/>
              </a:solidFill>
            </a:endParaRPr>
          </a:p>
        </p:txBody>
      </p:sp>
      <p:sp>
        <p:nvSpPr>
          <p:cNvPr id="3" name="Footer Placeholder 2"/>
          <p:cNvSpPr>
            <a:spLocks noGrp="1"/>
          </p:cNvSpPr>
          <p:nvPr>
            <p:ph type="ftr" sz="quarter" idx="11"/>
          </p:nvPr>
        </p:nvSpPr>
        <p:spPr/>
        <p:txBody>
          <a:bodyPr/>
          <a:lstStyle/>
          <a:p>
            <a:r>
              <a:rPr lang="en-US" dirty="0" smtClean="0"/>
              <a:t>Copyright  © </a:t>
            </a:r>
            <a:r>
              <a:rPr lang="en-US" dirty="0" err="1" smtClean="0"/>
              <a:t>eNestEgg</a:t>
            </a:r>
            <a:r>
              <a:rPr lang="en-US" dirty="0" smtClean="0"/>
              <a:t> Press, LLC.</a:t>
            </a:r>
            <a:endParaRPr lang="en-US" dirty="0"/>
          </a:p>
        </p:txBody>
      </p:sp>
    </p:spTree>
    <p:extLst>
      <p:ext uri="{BB962C8B-B14F-4D97-AF65-F5344CB8AC3E}">
        <p14:creationId xmlns:p14="http://schemas.microsoft.com/office/powerpoint/2010/main" val="1821058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Cluster 4</a:t>
            </a:r>
            <a:endParaRPr lang="en-US" sz="5400" b="1" dirty="0"/>
          </a:p>
        </p:txBody>
      </p:sp>
      <p:sp>
        <p:nvSpPr>
          <p:cNvPr id="5" name="Footer Placeholder 4"/>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15082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464600"/>
            <a:ext cx="10515600" cy="1325563"/>
          </a:xfrm>
        </p:spPr>
        <p:txBody>
          <a:bodyPr>
            <a:normAutofit/>
          </a:bodyPr>
          <a:lstStyle/>
          <a:p>
            <a:r>
              <a:rPr lang="en-US" sz="5400" b="1" dirty="0"/>
              <a:t>Learning Objectives</a:t>
            </a:r>
            <a:r>
              <a:rPr lang="en-US" sz="5400" b="1" dirty="0" smtClean="0"/>
              <a:t>:</a:t>
            </a:r>
            <a:endParaRPr lang="en-US" sz="5400" b="1" dirty="0"/>
          </a:p>
        </p:txBody>
      </p:sp>
      <p:sp>
        <p:nvSpPr>
          <p:cNvPr id="3" name="Content Placeholder 2"/>
          <p:cNvSpPr>
            <a:spLocks noGrp="1"/>
          </p:cNvSpPr>
          <p:nvPr>
            <p:ph idx="1"/>
          </p:nvPr>
        </p:nvSpPr>
        <p:spPr>
          <a:xfrm>
            <a:off x="592428" y="1997241"/>
            <a:ext cx="10761372" cy="4738409"/>
          </a:xfrm>
        </p:spPr>
        <p:txBody>
          <a:bodyPr>
            <a:normAutofit/>
          </a:bodyPr>
          <a:lstStyle/>
          <a:p>
            <a:pPr lvl="0"/>
            <a:r>
              <a:rPr lang="en-US" sz="3400" dirty="0"/>
              <a:t>Understand how time effects the value of the dollar.</a:t>
            </a:r>
          </a:p>
          <a:p>
            <a:pPr lvl="0"/>
            <a:r>
              <a:rPr lang="en-US" sz="3400" dirty="0"/>
              <a:t>Understand interest rate</a:t>
            </a:r>
          </a:p>
          <a:p>
            <a:pPr lvl="0"/>
            <a:r>
              <a:rPr lang="en-US" sz="3400" dirty="0"/>
              <a:t>Understand Inflation</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621570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5" y="1068945"/>
            <a:ext cx="11900079" cy="978796"/>
          </a:xfrm>
        </p:spPr>
        <p:txBody>
          <a:bodyPr>
            <a:noAutofit/>
          </a:bodyPr>
          <a:lstStyle/>
          <a:p>
            <a:r>
              <a:rPr lang="en-US" sz="5400" b="1" dirty="0"/>
              <a:t>Simple </a:t>
            </a:r>
            <a:r>
              <a:rPr lang="en-US" sz="5400" b="1" dirty="0" smtClean="0"/>
              <a:t>Interest-</a:t>
            </a:r>
            <a:endParaRPr lang="en-US" sz="5400" b="1" dirty="0"/>
          </a:p>
        </p:txBody>
      </p:sp>
      <p:sp>
        <p:nvSpPr>
          <p:cNvPr id="3" name="Content Placeholder 2"/>
          <p:cNvSpPr>
            <a:spLocks noGrp="1"/>
          </p:cNvSpPr>
          <p:nvPr>
            <p:ph idx="1"/>
          </p:nvPr>
        </p:nvSpPr>
        <p:spPr>
          <a:xfrm>
            <a:off x="154545" y="2305318"/>
            <a:ext cx="11427855" cy="4353059"/>
          </a:xfrm>
        </p:spPr>
        <p:txBody>
          <a:bodyPr>
            <a:normAutofit/>
          </a:bodyPr>
          <a:lstStyle/>
          <a:p>
            <a:r>
              <a:rPr lang="en-US" sz="4000" dirty="0" smtClean="0"/>
              <a:t>Simple interest- </a:t>
            </a:r>
            <a:r>
              <a:rPr lang="en-US" sz="3600" dirty="0" smtClean="0"/>
              <a:t>the </a:t>
            </a:r>
            <a:r>
              <a:rPr lang="en-US" sz="3600" dirty="0"/>
              <a:t>basic way you </a:t>
            </a:r>
            <a:r>
              <a:rPr lang="en-US" sz="3600" dirty="0" smtClean="0"/>
              <a:t>accrue </a:t>
            </a:r>
            <a:r>
              <a:rPr lang="en-US" sz="3600" dirty="0"/>
              <a:t>interest you </a:t>
            </a:r>
            <a:r>
              <a:rPr lang="en-US" sz="3600" dirty="0" smtClean="0"/>
              <a:t>make </a:t>
            </a:r>
            <a:r>
              <a:rPr lang="en-US" sz="3600" dirty="0"/>
              <a:t>on your </a:t>
            </a:r>
            <a:r>
              <a:rPr lang="en-US" sz="3600" dirty="0" smtClean="0"/>
              <a:t>own money</a:t>
            </a:r>
            <a:r>
              <a:rPr lang="en-US" sz="3600" dirty="0"/>
              <a:t>. Lenders make money from interest, while borrowers pay interest.</a:t>
            </a:r>
            <a:endParaRPr lang="en-US" sz="3600" dirty="0" smtClean="0"/>
          </a:p>
          <a:p>
            <a:endParaRPr lang="en-US" sz="1200" dirty="0" smtClean="0"/>
          </a:p>
          <a:p>
            <a:r>
              <a:rPr lang="en-US" sz="3600" dirty="0"/>
              <a:t>Simple Interest = Principal x Rate x </a:t>
            </a:r>
            <a:r>
              <a:rPr lang="en-US" sz="3600" dirty="0" smtClean="0"/>
              <a:t>Time</a:t>
            </a:r>
          </a:p>
          <a:p>
            <a:endParaRPr lang="en-US" sz="1200" dirty="0" smtClean="0"/>
          </a:p>
          <a:p>
            <a:r>
              <a:rPr lang="en-US" sz="3600" dirty="0" smtClean="0"/>
              <a:t>Investopedia: </a:t>
            </a:r>
            <a:r>
              <a:rPr lang="en-US" sz="3600" dirty="0" smtClean="0">
                <a:hlinkClick r:id="rId2"/>
              </a:rPr>
              <a:t>Understanding the simple interest</a:t>
            </a:r>
            <a:endParaRPr lang="en-US" sz="3600"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4239873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381829"/>
            <a:ext cx="10693400" cy="1825625"/>
          </a:xfrm>
        </p:spPr>
        <p:txBody>
          <a:bodyPr>
            <a:normAutofit fontScale="90000"/>
          </a:bodyPr>
          <a:lstStyle/>
          <a:p>
            <a:r>
              <a:rPr lang="en-US" sz="6000" b="1" dirty="0" smtClean="0"/>
              <a:t>Calculating Future </a:t>
            </a:r>
            <a:r>
              <a:rPr lang="en-US" sz="6000" b="1" dirty="0"/>
              <a:t>Value (FV) </a:t>
            </a:r>
            <a:r>
              <a:rPr lang="en-US" sz="6000" b="1" dirty="0" smtClean="0"/>
              <a:t>“Compounding </a:t>
            </a:r>
            <a:r>
              <a:rPr lang="en-US" sz="6000" b="1" dirty="0"/>
              <a:t>interest”  </a:t>
            </a:r>
            <a:endParaRPr lang="en-US" b="1" dirty="0"/>
          </a:p>
        </p:txBody>
      </p:sp>
      <p:sp>
        <p:nvSpPr>
          <p:cNvPr id="3" name="Content Placeholder 2"/>
          <p:cNvSpPr>
            <a:spLocks noGrp="1"/>
          </p:cNvSpPr>
          <p:nvPr>
            <p:ph idx="1"/>
          </p:nvPr>
        </p:nvSpPr>
        <p:spPr>
          <a:xfrm>
            <a:off x="292100" y="2369389"/>
            <a:ext cx="11734800" cy="3825026"/>
          </a:xfrm>
        </p:spPr>
        <p:txBody>
          <a:bodyPr>
            <a:normAutofit fontScale="92500" lnSpcReduction="10000"/>
          </a:bodyPr>
          <a:lstStyle/>
          <a:p>
            <a:pPr marL="0" lvl="0" indent="0">
              <a:buNone/>
            </a:pPr>
            <a:r>
              <a:rPr lang="en-US" sz="3500" dirty="0"/>
              <a:t>“The most powerful force in the universe is compound </a:t>
            </a:r>
            <a:r>
              <a:rPr lang="en-US" sz="3500" dirty="0" smtClean="0"/>
              <a:t>interest.”   </a:t>
            </a:r>
          </a:p>
          <a:p>
            <a:pPr marL="0" lvl="0" indent="0">
              <a:buNone/>
            </a:pPr>
            <a:r>
              <a:rPr lang="en-US" sz="3500" dirty="0"/>
              <a:t>	</a:t>
            </a:r>
            <a:r>
              <a:rPr lang="en-US" sz="2400" dirty="0" smtClean="0"/>
              <a:t>-Albert </a:t>
            </a:r>
            <a:r>
              <a:rPr lang="en-US" sz="2400" dirty="0"/>
              <a:t>Einstein </a:t>
            </a:r>
          </a:p>
          <a:p>
            <a:pPr marL="228600" lvl="1">
              <a:spcBef>
                <a:spcPts val="1000"/>
              </a:spcBef>
            </a:pPr>
            <a:endParaRPr lang="en-US" sz="400" dirty="0" smtClean="0"/>
          </a:p>
          <a:p>
            <a:pPr marL="228600" lvl="1">
              <a:spcBef>
                <a:spcPts val="1000"/>
              </a:spcBef>
            </a:pPr>
            <a:r>
              <a:rPr lang="en-US" sz="4000" dirty="0" smtClean="0"/>
              <a:t>Future </a:t>
            </a:r>
            <a:r>
              <a:rPr lang="en-US" sz="4000" dirty="0"/>
              <a:t>value is the future worth of a present sum of money. </a:t>
            </a:r>
          </a:p>
          <a:p>
            <a:pPr lvl="1"/>
            <a:r>
              <a:rPr lang="en-US" sz="2800" dirty="0"/>
              <a:t>The amount to which a current sum will grow given a certain interest rate and time </a:t>
            </a:r>
            <a:r>
              <a:rPr lang="en-US" sz="2800" dirty="0" smtClean="0"/>
              <a:t>period</a:t>
            </a:r>
          </a:p>
          <a:p>
            <a:pPr lvl="2"/>
            <a:r>
              <a:rPr lang="en-US" dirty="0" smtClean="0"/>
              <a:t>Investopedia: </a:t>
            </a:r>
            <a:r>
              <a:rPr lang="en-US" dirty="0" smtClean="0">
                <a:hlinkClick r:id="rId2"/>
              </a:rPr>
              <a:t>Future Value</a:t>
            </a:r>
            <a:endParaRPr lang="en-US" dirty="0" smtClean="0"/>
          </a:p>
          <a:p>
            <a:pPr lvl="2"/>
            <a:r>
              <a:rPr lang="en-US" dirty="0" smtClean="0"/>
              <a:t>Investopedia: </a:t>
            </a:r>
            <a:r>
              <a:rPr lang="en-US" dirty="0" smtClean="0">
                <a:hlinkClick r:id="rId3"/>
              </a:rPr>
              <a:t>Understanding compound interest</a:t>
            </a:r>
            <a:endParaRPr lang="en-US" dirty="0" smtClean="0"/>
          </a:p>
          <a:p>
            <a:pPr lvl="2"/>
            <a:endParaRPr lang="en-US" dirty="0" smtClean="0"/>
          </a:p>
          <a:p>
            <a:pPr marL="914400" lvl="2" indent="0">
              <a:buNone/>
            </a:pPr>
            <a:endParaRPr lang="en-US" dirty="0" smtClean="0"/>
          </a:p>
          <a:p>
            <a:pPr marL="914400" lvl="2" indent="0">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4079770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7" y="365125"/>
            <a:ext cx="11375623" cy="1422718"/>
          </a:xfrm>
        </p:spPr>
        <p:txBody>
          <a:bodyPr>
            <a:noAutofit/>
          </a:bodyPr>
          <a:lstStyle/>
          <a:p>
            <a:r>
              <a:rPr lang="en-US" sz="5400" b="1" dirty="0" smtClean="0"/>
              <a:t>Calculating Present Value “Discounting”</a:t>
            </a:r>
            <a:endParaRPr lang="en-US" sz="5400" b="1" dirty="0"/>
          </a:p>
        </p:txBody>
      </p:sp>
      <p:sp>
        <p:nvSpPr>
          <p:cNvPr id="3" name="Content Placeholder 2"/>
          <p:cNvSpPr>
            <a:spLocks noGrp="1"/>
          </p:cNvSpPr>
          <p:nvPr>
            <p:ph idx="1"/>
          </p:nvPr>
        </p:nvSpPr>
        <p:spPr>
          <a:xfrm>
            <a:off x="660400" y="1887354"/>
            <a:ext cx="10972800" cy="4389120"/>
          </a:xfrm>
        </p:spPr>
        <p:txBody>
          <a:bodyPr/>
          <a:lstStyle/>
          <a:p>
            <a:r>
              <a:rPr lang="en-US" sz="3600" dirty="0"/>
              <a:t>Present value is the current worth of a future sum of </a:t>
            </a:r>
            <a:r>
              <a:rPr lang="en-US" sz="3600" dirty="0" smtClean="0"/>
              <a:t>money</a:t>
            </a:r>
            <a:r>
              <a:rPr lang="en-US" sz="3600" dirty="0" smtClean="0"/>
              <a:t>.</a:t>
            </a:r>
          </a:p>
          <a:p>
            <a:r>
              <a:rPr lang="en-US" sz="3600" dirty="0" smtClean="0"/>
              <a:t>Investo</a:t>
            </a:r>
            <a:r>
              <a:rPr lang="en-US" sz="3600" dirty="0" smtClean="0"/>
              <a:t>pedia video: </a:t>
            </a:r>
            <a:r>
              <a:rPr lang="en-US" sz="3600" dirty="0" smtClean="0">
                <a:hlinkClick r:id="rId2"/>
              </a:rPr>
              <a:t>Understanding present value </a:t>
            </a:r>
            <a:endParaRPr lang="en-US" sz="36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7431" y="4080683"/>
            <a:ext cx="2543787" cy="2413772"/>
          </a:xfrm>
          <a:prstGeom prst="rect">
            <a:avLst/>
          </a:prstGeom>
        </p:spPr>
      </p:pic>
      <p:sp>
        <p:nvSpPr>
          <p:cNvPr id="5" name="Footer Placeholder 4"/>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1408820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Cluster 5</a:t>
            </a:r>
            <a:endParaRPr lang="en-US" sz="5400" b="1"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2295314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30698"/>
            <a:ext cx="11785600" cy="1698624"/>
          </a:xfrm>
        </p:spPr>
        <p:txBody>
          <a:bodyPr>
            <a:noAutofit/>
          </a:bodyPr>
          <a:lstStyle/>
          <a:p>
            <a:r>
              <a:rPr lang="en-US" sz="5400" b="1" dirty="0" smtClean="0"/>
              <a:t>Money today is worth more than money tomorrow:</a:t>
            </a:r>
            <a:endParaRPr lang="en-US" sz="5400" b="1" dirty="0"/>
          </a:p>
        </p:txBody>
      </p:sp>
      <p:sp>
        <p:nvSpPr>
          <p:cNvPr id="3" name="Content Placeholder 2"/>
          <p:cNvSpPr>
            <a:spLocks noGrp="1"/>
          </p:cNvSpPr>
          <p:nvPr>
            <p:ph idx="1"/>
          </p:nvPr>
        </p:nvSpPr>
        <p:spPr>
          <a:xfrm>
            <a:off x="335924" y="2571124"/>
            <a:ext cx="11652876" cy="4286876"/>
          </a:xfrm>
        </p:spPr>
        <p:txBody>
          <a:bodyPr>
            <a:normAutofit lnSpcReduction="10000"/>
          </a:bodyPr>
          <a:lstStyle/>
          <a:p>
            <a:pPr lvl="0"/>
            <a:r>
              <a:rPr lang="en-US" sz="3200" dirty="0"/>
              <a:t>Would you rather have a hundred dollars today or a hundred dollars five years from now? </a:t>
            </a:r>
          </a:p>
          <a:p>
            <a:pPr lvl="0"/>
            <a:r>
              <a:rPr lang="en-US" sz="3200" dirty="0" smtClean="0"/>
              <a:t>One </a:t>
            </a:r>
            <a:r>
              <a:rPr lang="en-US" sz="3200" dirty="0"/>
              <a:t>hundred dollars today is worth more than a hundred dollars in five years.</a:t>
            </a:r>
          </a:p>
          <a:p>
            <a:pPr lvl="1"/>
            <a:r>
              <a:rPr lang="en-US" sz="2800" dirty="0" smtClean="0"/>
              <a:t>Why </a:t>
            </a:r>
            <a:r>
              <a:rPr lang="en-US" sz="2800" dirty="0"/>
              <a:t>is this true? </a:t>
            </a:r>
          </a:p>
          <a:p>
            <a:pPr lvl="2"/>
            <a:r>
              <a:rPr lang="en-US" dirty="0"/>
              <a:t>Money today could be invested or saved to produce more money from interest earned. </a:t>
            </a:r>
          </a:p>
          <a:p>
            <a:pPr lvl="2"/>
            <a:r>
              <a:rPr lang="en-US" dirty="0"/>
              <a:t>Therefore logically you would rather have the hundred dollars today than five years from now. </a:t>
            </a:r>
            <a:endParaRPr lang="en-US" dirty="0" smtClean="0"/>
          </a:p>
          <a:p>
            <a:pPr lvl="2"/>
            <a:r>
              <a:rPr lang="en-US" dirty="0" smtClean="0"/>
              <a:t>Reading: </a:t>
            </a:r>
            <a:r>
              <a:rPr lang="en-US" dirty="0" smtClean="0">
                <a:hlinkClick r:id="rId2"/>
              </a:rPr>
              <a:t>Why the Time Value of Money Matters, and 10 Ways It Affects You</a:t>
            </a:r>
            <a:endParaRPr lang="en-US" dirty="0" smtClean="0"/>
          </a:p>
          <a:p>
            <a:pPr lvl="2"/>
            <a:r>
              <a:rPr lang="en-US" dirty="0" smtClean="0">
                <a:hlinkClick r:id="rId3"/>
              </a:rPr>
              <a:t>YouTube Video</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280559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4625"/>
            <a:ext cx="10515600" cy="1325563"/>
          </a:xfrm>
        </p:spPr>
        <p:txBody>
          <a:bodyPr>
            <a:normAutofit/>
          </a:bodyPr>
          <a:lstStyle/>
          <a:p>
            <a:r>
              <a:rPr lang="en-US" sz="5400" b="1" dirty="0"/>
              <a:t>Time value of </a:t>
            </a:r>
            <a:r>
              <a:rPr lang="en-US" sz="5400" b="1" dirty="0" smtClean="0"/>
              <a:t>money</a:t>
            </a:r>
            <a:endParaRPr lang="en-US" sz="5400" b="1" dirty="0"/>
          </a:p>
        </p:txBody>
      </p:sp>
      <p:sp>
        <p:nvSpPr>
          <p:cNvPr id="3" name="Content Placeholder 2"/>
          <p:cNvSpPr>
            <a:spLocks noGrp="1"/>
          </p:cNvSpPr>
          <p:nvPr>
            <p:ph idx="1"/>
          </p:nvPr>
        </p:nvSpPr>
        <p:spPr>
          <a:xfrm>
            <a:off x="553792" y="1500188"/>
            <a:ext cx="11638208" cy="5357812"/>
          </a:xfrm>
        </p:spPr>
        <p:txBody>
          <a:bodyPr>
            <a:normAutofit/>
          </a:bodyPr>
          <a:lstStyle/>
          <a:p>
            <a:pPr marL="1371600" lvl="3" indent="0">
              <a:buNone/>
            </a:pPr>
            <a:r>
              <a:rPr lang="en-US" sz="4000" dirty="0"/>
              <a:t>Time value of </a:t>
            </a:r>
            <a:r>
              <a:rPr lang="en-US" sz="4000" dirty="0" smtClean="0"/>
              <a:t>money: </a:t>
            </a:r>
            <a:r>
              <a:rPr lang="en-US" sz="3600" dirty="0" smtClean="0"/>
              <a:t>the </a:t>
            </a:r>
            <a:r>
              <a:rPr lang="en-US" sz="3600" dirty="0"/>
              <a:t>increase of money as a result of interest earned over time. </a:t>
            </a:r>
            <a:endParaRPr lang="en-US" sz="3600" dirty="0" smtClean="0"/>
          </a:p>
          <a:p>
            <a:pPr lvl="8"/>
            <a:r>
              <a:rPr lang="en-US" sz="3200" dirty="0" smtClean="0"/>
              <a:t>By </a:t>
            </a:r>
            <a:r>
              <a:rPr lang="en-US" sz="3200" dirty="0"/>
              <a:t>spending money you lose possible interest that could have been earned in the future.</a:t>
            </a:r>
          </a:p>
          <a:p>
            <a:pPr lvl="8"/>
            <a:r>
              <a:rPr lang="en-US" sz="3200" dirty="0"/>
              <a:t>The time value of money needs to be </a:t>
            </a:r>
            <a:r>
              <a:rPr lang="en-US" sz="3200" b="1" dirty="0"/>
              <a:t>evaluated every time</a:t>
            </a:r>
            <a:r>
              <a:rPr lang="en-US" sz="3200" dirty="0"/>
              <a:t> you partake in an activity such as borrowing, spending and saving your money. </a:t>
            </a:r>
            <a:endParaRPr lang="en-US" sz="3200" dirty="0" smtClean="0"/>
          </a:p>
          <a:p>
            <a:pPr lvl="8"/>
            <a:r>
              <a:rPr lang="en-US" sz="3200" dirty="0" smtClean="0">
                <a:hlinkClick r:id="rId2"/>
              </a:rPr>
              <a:t>YouTube Video</a:t>
            </a:r>
            <a:endParaRPr lang="en-US" sz="3200" dirty="0" smtClean="0"/>
          </a:p>
          <a:p>
            <a:pPr marL="1828800" lvl="3" indent="-457200"/>
            <a:r>
              <a:rPr lang="en-US" sz="2800" dirty="0"/>
              <a:t> </a:t>
            </a:r>
          </a:p>
          <a:p>
            <a:endParaRPr lang="en-US" dirty="0"/>
          </a:p>
        </p:txBody>
      </p:sp>
      <p:pic>
        <p:nvPicPr>
          <p:cNvPr id="4" name="irc_mi" descr="http://www.inboundsales.net/Portals/87880/images/Best%20Practices%20for%20B2B%20Marketers%20to%20Save%20Time,%20Money%20and%20Resources.png">
            <a:hlinkClick r:id="rId3"/>
          </p:cNvPr>
          <p:cNvPicPr/>
          <p:nvPr/>
        </p:nvPicPr>
        <p:blipFill rotWithShape="1">
          <a:blip r:embed="rId4">
            <a:extLst>
              <a:ext uri="{28A0092B-C50C-407E-A947-70E740481C1C}">
                <a14:useLocalDpi xmlns:a14="http://schemas.microsoft.com/office/drawing/2010/main" val="0"/>
              </a:ext>
            </a:extLst>
          </a:blip>
          <a:srcRect l="8333" t="5334" r="16667" b="9000"/>
          <a:stretch/>
        </p:blipFill>
        <p:spPr bwMode="auto">
          <a:xfrm>
            <a:off x="108267" y="3352800"/>
            <a:ext cx="2800033" cy="3289300"/>
          </a:xfrm>
          <a:prstGeom prst="rect">
            <a:avLst/>
          </a:prstGeom>
          <a:noFill/>
          <a:ln>
            <a:noFill/>
          </a:ln>
          <a:extLst>
            <a:ext uri="{53640926-AAD7-44D8-BBD7-CCE9431645EC}">
              <a14:shadowObscured xmlns:a14="http://schemas.microsoft.com/office/drawing/2010/main"/>
            </a:ext>
          </a:extLst>
        </p:spPr>
      </p:pic>
      <p:sp>
        <p:nvSpPr>
          <p:cNvPr id="5" name="Footer Placeholder 4"/>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84950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Cluster 1</a:t>
            </a:r>
            <a:endParaRPr lang="en-US" sz="5400" b="1"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39464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06718" y="3929053"/>
            <a:ext cx="6348046" cy="2321739"/>
          </a:xfrm>
        </p:spPr>
      </p:pic>
      <p:sp>
        <p:nvSpPr>
          <p:cNvPr id="4" name="Content Placeholder 3"/>
          <p:cNvSpPr>
            <a:spLocks noGrp="1"/>
          </p:cNvSpPr>
          <p:nvPr>
            <p:ph sz="half" idx="2"/>
          </p:nvPr>
        </p:nvSpPr>
        <p:spPr>
          <a:xfrm>
            <a:off x="304800" y="1287887"/>
            <a:ext cx="10515600" cy="2009105"/>
          </a:xfrm>
        </p:spPr>
        <p:txBody>
          <a:bodyPr>
            <a:normAutofit/>
          </a:bodyPr>
          <a:lstStyle/>
          <a:p>
            <a:pPr marL="0" indent="0">
              <a:buNone/>
            </a:pPr>
            <a:r>
              <a:rPr lang="en-US" sz="4000" dirty="0"/>
              <a:t>Delay Discounting- </a:t>
            </a:r>
          </a:p>
          <a:p>
            <a:pPr lvl="1"/>
            <a:r>
              <a:rPr lang="en-US" sz="3000" dirty="0" smtClean="0"/>
              <a:t>A decrees in the value of a reward as time goes on. </a:t>
            </a:r>
            <a:endParaRPr lang="en-US" sz="3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6737" y="2929115"/>
            <a:ext cx="3815963" cy="3670593"/>
          </a:xfrm>
          <a:prstGeom prst="rect">
            <a:avLst/>
          </a:prstGeom>
        </p:spPr>
      </p:pic>
      <p:sp>
        <p:nvSpPr>
          <p:cNvPr id="2" name="Footer Placeholder 1"/>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194410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28995"/>
            <a:ext cx="10515600" cy="1325563"/>
          </a:xfrm>
        </p:spPr>
        <p:txBody>
          <a:bodyPr>
            <a:normAutofit/>
          </a:bodyPr>
          <a:lstStyle/>
          <a:p>
            <a:r>
              <a:rPr lang="en-US" sz="5400" b="1" dirty="0" smtClean="0"/>
              <a:t>Interest rate</a:t>
            </a:r>
            <a:endParaRPr lang="en-US" sz="5400" b="1" dirty="0"/>
          </a:p>
        </p:txBody>
      </p:sp>
      <p:sp>
        <p:nvSpPr>
          <p:cNvPr id="3" name="Content Placeholder 2"/>
          <p:cNvSpPr>
            <a:spLocks noGrp="1"/>
          </p:cNvSpPr>
          <p:nvPr>
            <p:ph idx="1"/>
          </p:nvPr>
        </p:nvSpPr>
        <p:spPr>
          <a:xfrm>
            <a:off x="419100" y="1854558"/>
            <a:ext cx="11239500" cy="4546242"/>
          </a:xfrm>
        </p:spPr>
        <p:txBody>
          <a:bodyPr>
            <a:normAutofit lnSpcReduction="10000"/>
          </a:bodyPr>
          <a:lstStyle/>
          <a:p>
            <a:pPr marL="0" indent="0">
              <a:buNone/>
            </a:pPr>
            <a:r>
              <a:rPr lang="en-US" sz="4300" dirty="0"/>
              <a:t>Interest rate- </a:t>
            </a:r>
            <a:r>
              <a:rPr lang="en-US" sz="3600" dirty="0"/>
              <a:t>is the “cost of money,” what you pay for taking out a loan.</a:t>
            </a:r>
          </a:p>
          <a:p>
            <a:r>
              <a:rPr lang="en-US" sz="3200" dirty="0" smtClean="0"/>
              <a:t>Interest </a:t>
            </a:r>
            <a:r>
              <a:rPr lang="en-US" sz="3200" dirty="0"/>
              <a:t>rate is the rate paid by the borrower for the use of the lenders money. </a:t>
            </a:r>
            <a:r>
              <a:rPr lang="en-US" sz="3200" dirty="0" smtClean="0"/>
              <a:t>(Rent on money)  </a:t>
            </a:r>
            <a:endParaRPr lang="en-US" sz="3200" dirty="0"/>
          </a:p>
          <a:p>
            <a:pPr lvl="2"/>
            <a:r>
              <a:rPr lang="en-US" sz="2600" dirty="0"/>
              <a:t>Borrowers with poor credit pay higher interest rates than those who have good credit. </a:t>
            </a:r>
            <a:endParaRPr lang="en-US" sz="2600" dirty="0" smtClean="0"/>
          </a:p>
          <a:p>
            <a:pPr lvl="2"/>
            <a:r>
              <a:rPr lang="en-US" sz="2600" dirty="0" smtClean="0"/>
              <a:t>Highly </a:t>
            </a:r>
            <a:r>
              <a:rPr lang="en-US" sz="2600" dirty="0"/>
              <a:t>influenced by supply and demand. </a:t>
            </a:r>
            <a:endParaRPr lang="en-US" sz="2600" dirty="0" smtClean="0"/>
          </a:p>
          <a:p>
            <a:pPr lvl="2"/>
            <a:r>
              <a:rPr lang="en-US" sz="2600" dirty="0" smtClean="0"/>
              <a:t>Reading: </a:t>
            </a:r>
            <a:r>
              <a:rPr lang="en-US" sz="2600" dirty="0" smtClean="0">
                <a:hlinkClick r:id="rId2"/>
              </a:rPr>
              <a:t>How do interest rate affect you? </a:t>
            </a:r>
            <a:r>
              <a:rPr lang="en-US" sz="2600" dirty="0" smtClean="0"/>
              <a:t>(Source: Bankrate.com)</a:t>
            </a:r>
          </a:p>
          <a:p>
            <a:pPr lvl="2"/>
            <a:r>
              <a:rPr lang="en-US" sz="2600" dirty="0" smtClean="0"/>
              <a:t>YouTube Video: </a:t>
            </a:r>
            <a:r>
              <a:rPr lang="en-US" sz="2600" dirty="0" smtClean="0">
                <a:hlinkClick r:id="rId3"/>
              </a:rPr>
              <a:t>Interest rates</a:t>
            </a:r>
            <a:endParaRPr lang="en-US" sz="2600" dirty="0"/>
          </a:p>
          <a:p>
            <a:pPr marL="914400" lvl="2" indent="0">
              <a:buNone/>
            </a:pPr>
            <a:endParaRPr lang="en-US" sz="26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773383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28347"/>
            <a:ext cx="10515600" cy="1462353"/>
          </a:xfrm>
        </p:spPr>
        <p:txBody>
          <a:bodyPr>
            <a:normAutofit/>
          </a:bodyPr>
          <a:lstStyle/>
          <a:p>
            <a:r>
              <a:rPr lang="en-US" sz="5400" b="1" dirty="0" smtClean="0"/>
              <a:t>Interest Rate</a:t>
            </a:r>
            <a:endParaRPr lang="en-US" sz="5400" b="1" dirty="0"/>
          </a:p>
        </p:txBody>
      </p:sp>
      <p:sp>
        <p:nvSpPr>
          <p:cNvPr id="3" name="Content Placeholder 2"/>
          <p:cNvSpPr>
            <a:spLocks noGrp="1"/>
          </p:cNvSpPr>
          <p:nvPr>
            <p:ph idx="1"/>
          </p:nvPr>
        </p:nvSpPr>
        <p:spPr>
          <a:xfrm>
            <a:off x="330200" y="1790700"/>
            <a:ext cx="11188700" cy="4902199"/>
          </a:xfrm>
        </p:spPr>
        <p:txBody>
          <a:bodyPr>
            <a:normAutofit fontScale="92500"/>
          </a:bodyPr>
          <a:lstStyle/>
          <a:p>
            <a:pPr marL="0" lvl="0" indent="0">
              <a:buNone/>
            </a:pPr>
            <a:r>
              <a:rPr lang="en-US" sz="3900" dirty="0">
                <a:solidFill>
                  <a:prstClr val="black"/>
                </a:solidFill>
              </a:rPr>
              <a:t>Has a large effect on financial planning:</a:t>
            </a:r>
          </a:p>
          <a:p>
            <a:pPr lvl="0"/>
            <a:r>
              <a:rPr lang="en-US" sz="3500" dirty="0">
                <a:solidFill>
                  <a:prstClr val="black"/>
                </a:solidFill>
              </a:rPr>
              <a:t>With low interest rates:</a:t>
            </a:r>
          </a:p>
          <a:p>
            <a:pPr lvl="1"/>
            <a:r>
              <a:rPr lang="en-US" dirty="0">
                <a:solidFill>
                  <a:prstClr val="black"/>
                </a:solidFill>
              </a:rPr>
              <a:t>Less investors are willing to save as they will not make as much money on their savings. They will therefore either spend, or look for somewhere else to invest their money that will yield a higher return.  </a:t>
            </a:r>
          </a:p>
          <a:p>
            <a:pPr lvl="1"/>
            <a:r>
              <a:rPr lang="en-US" dirty="0">
                <a:solidFill>
                  <a:prstClr val="black"/>
                </a:solidFill>
              </a:rPr>
              <a:t>It is less expensive to finance the purchase of an asset, as it will cost you less therefore more investors are willing to borrow money during this time.  </a:t>
            </a:r>
          </a:p>
          <a:p>
            <a:pPr lvl="0"/>
            <a:r>
              <a:rPr lang="en-US" sz="3500" dirty="0">
                <a:solidFill>
                  <a:prstClr val="black"/>
                </a:solidFill>
              </a:rPr>
              <a:t>With high interest rates:</a:t>
            </a:r>
          </a:p>
          <a:p>
            <a:pPr lvl="1"/>
            <a:r>
              <a:rPr lang="en-US" dirty="0">
                <a:solidFill>
                  <a:prstClr val="black"/>
                </a:solidFill>
              </a:rPr>
              <a:t>More investors are likely to save as they are able to make more money from saving. </a:t>
            </a:r>
          </a:p>
          <a:p>
            <a:pPr lvl="1"/>
            <a:r>
              <a:rPr lang="en-US" dirty="0">
                <a:solidFill>
                  <a:prstClr val="black"/>
                </a:solidFill>
              </a:rPr>
              <a:t>Less investors are willing to borrow money as it is more expensive to finance assets during this time. </a:t>
            </a:r>
          </a:p>
        </p:txBody>
      </p:sp>
      <p:sp>
        <p:nvSpPr>
          <p:cNvPr id="4" name="Footer Placeholder 3"/>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63153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45" y="349602"/>
            <a:ext cx="10515600" cy="1525587"/>
          </a:xfrm>
        </p:spPr>
        <p:txBody>
          <a:bodyPr>
            <a:normAutofit/>
          </a:bodyPr>
          <a:lstStyle/>
          <a:p>
            <a:r>
              <a:rPr lang="en-US" sz="5400" b="1" dirty="0" smtClean="0"/>
              <a:t>Interest Rate</a:t>
            </a:r>
            <a:endParaRPr lang="en-US" sz="5400" b="1" dirty="0"/>
          </a:p>
        </p:txBody>
      </p:sp>
      <p:sp>
        <p:nvSpPr>
          <p:cNvPr id="3" name="Content Placeholder 2"/>
          <p:cNvSpPr>
            <a:spLocks noGrp="1"/>
          </p:cNvSpPr>
          <p:nvPr>
            <p:ph idx="1"/>
          </p:nvPr>
        </p:nvSpPr>
        <p:spPr>
          <a:xfrm>
            <a:off x="-736600" y="4237149"/>
            <a:ext cx="12090400" cy="2493850"/>
          </a:xfrm>
        </p:spPr>
        <p:txBody>
          <a:bodyPr>
            <a:normAutofit lnSpcReduction="10000"/>
          </a:bodyPr>
          <a:lstStyle/>
          <a:p>
            <a:pPr marL="1371600" lvl="3" indent="0">
              <a:buNone/>
            </a:pPr>
            <a:endParaRPr lang="en-US" sz="2800" dirty="0">
              <a:solidFill>
                <a:prstClr val="black"/>
              </a:solidFill>
            </a:endParaRPr>
          </a:p>
          <a:p>
            <a:pPr marL="1371600" lvl="3" indent="0">
              <a:buNone/>
            </a:pPr>
            <a:r>
              <a:rPr lang="en-US" sz="2800" dirty="0" smtClean="0">
                <a:solidFill>
                  <a:prstClr val="black"/>
                </a:solidFill>
              </a:rPr>
              <a:t>Ex</a:t>
            </a:r>
            <a:r>
              <a:rPr lang="en-US" sz="2800" dirty="0">
                <a:solidFill>
                  <a:prstClr val="black"/>
                </a:solidFill>
              </a:rPr>
              <a:t>. When many investors are borrowing money opposed to saving and investing their own. </a:t>
            </a:r>
            <a:endParaRPr lang="en-US" sz="2800" dirty="0" smtClean="0">
              <a:solidFill>
                <a:prstClr val="black"/>
              </a:solidFill>
            </a:endParaRPr>
          </a:p>
          <a:p>
            <a:pPr marL="1371600" lvl="3" indent="0">
              <a:buNone/>
            </a:pPr>
            <a:endParaRPr lang="en-US" sz="100" dirty="0">
              <a:solidFill>
                <a:prstClr val="black"/>
              </a:solidFill>
            </a:endParaRPr>
          </a:p>
          <a:p>
            <a:pPr lvl="3"/>
            <a:r>
              <a:rPr lang="en-US" sz="2800" dirty="0">
                <a:solidFill>
                  <a:prstClr val="black"/>
                </a:solidFill>
              </a:rPr>
              <a:t>Lower interest rates = Lower consumer prices</a:t>
            </a:r>
          </a:p>
          <a:p>
            <a:pPr lvl="3"/>
            <a:r>
              <a:rPr lang="en-US" sz="2800" dirty="0">
                <a:solidFill>
                  <a:prstClr val="black"/>
                </a:solidFill>
              </a:rPr>
              <a:t>Higher interest rates = Higher consumer prices</a:t>
            </a:r>
          </a:p>
          <a:p>
            <a:pPr marL="0" indent="0">
              <a:buNone/>
            </a:pPr>
            <a:endParaRPr lang="en-US" dirty="0"/>
          </a:p>
        </p:txBody>
      </p:sp>
      <p:pic>
        <p:nvPicPr>
          <p:cNvPr id="4" name="Picture 3"/>
          <p:cNvPicPr>
            <a:picLocks noChangeAspect="1"/>
          </p:cNvPicPr>
          <p:nvPr/>
        </p:nvPicPr>
        <p:blipFill>
          <a:blip r:embed="rId2"/>
          <a:stretch>
            <a:fillRect/>
          </a:stretch>
        </p:blipFill>
        <p:spPr>
          <a:xfrm>
            <a:off x="5866685" y="1033390"/>
            <a:ext cx="5372779" cy="3426603"/>
          </a:xfrm>
          <a:prstGeom prst="rect">
            <a:avLst/>
          </a:prstGeom>
        </p:spPr>
      </p:pic>
      <p:sp>
        <p:nvSpPr>
          <p:cNvPr id="5" name="TextBox 4"/>
          <p:cNvSpPr txBox="1"/>
          <p:nvPr/>
        </p:nvSpPr>
        <p:spPr>
          <a:xfrm>
            <a:off x="342005" y="2153980"/>
            <a:ext cx="5080000" cy="2086725"/>
          </a:xfrm>
          <a:prstGeom prst="rect">
            <a:avLst/>
          </a:prstGeom>
          <a:noFill/>
        </p:spPr>
        <p:txBody>
          <a:bodyPr wrap="square" rtlCol="0">
            <a:spAutoFit/>
          </a:bodyPr>
          <a:lstStyle/>
          <a:p>
            <a:pPr lvl="0">
              <a:lnSpc>
                <a:spcPct val="90000"/>
              </a:lnSpc>
              <a:spcBef>
                <a:spcPts val="1000"/>
              </a:spcBef>
            </a:pPr>
            <a:r>
              <a:rPr lang="en-US" sz="3600" dirty="0">
                <a:solidFill>
                  <a:prstClr val="black"/>
                </a:solidFill>
              </a:rPr>
              <a:t>When supply for money is low and demand is high interest rates are likely to increase and vice versa. </a:t>
            </a:r>
          </a:p>
        </p:txBody>
      </p:sp>
      <p:sp>
        <p:nvSpPr>
          <p:cNvPr id="6" name="Footer Placeholder 5"/>
          <p:cNvSpPr>
            <a:spLocks noGrp="1"/>
          </p:cNvSpPr>
          <p:nvPr>
            <p:ph type="ftr" sz="quarter" idx="11"/>
          </p:nvPr>
        </p:nvSpPr>
        <p:spPr/>
        <p:txBody>
          <a:bodyPr/>
          <a:lstStyle/>
          <a:p>
            <a:r>
              <a:rPr lang="en-US" smtClean="0"/>
              <a:t>Copyright  © eNestEgg Press, LLC.</a:t>
            </a:r>
            <a:endParaRPr lang="en-US" dirty="0"/>
          </a:p>
        </p:txBody>
      </p:sp>
    </p:spTree>
    <p:extLst>
      <p:ext uri="{BB962C8B-B14F-4D97-AF65-F5344CB8AC3E}">
        <p14:creationId xmlns:p14="http://schemas.microsoft.com/office/powerpoint/2010/main" val="1164179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PPtheme" id="{BF2C51C7-3CE4-4EF4-907F-3CB9C407DA54}" vid="{5B7DF637-E998-43A2-A830-3F9DAC56DD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PPtheme</Template>
  <TotalTime>1379</TotalTime>
  <Words>1187</Words>
  <Application>Microsoft Office PowerPoint</Application>
  <PresentationFormat>Widescreen</PresentationFormat>
  <Paragraphs>122</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Constantia</vt:lpstr>
      <vt:lpstr>Wingdings 2</vt:lpstr>
      <vt:lpstr>PPtheme</vt:lpstr>
      <vt:lpstr>Module 3 Time Value of Money</vt:lpstr>
      <vt:lpstr>Learning Objectives:</vt:lpstr>
      <vt:lpstr>Money today is worth more than money tomorrow:</vt:lpstr>
      <vt:lpstr>Time value of money</vt:lpstr>
      <vt:lpstr>Cluster 1</vt:lpstr>
      <vt:lpstr>PowerPoint Presentation</vt:lpstr>
      <vt:lpstr>Interest rate</vt:lpstr>
      <vt:lpstr>Interest Rate</vt:lpstr>
      <vt:lpstr>Interest Rate</vt:lpstr>
      <vt:lpstr>Cluster 2</vt:lpstr>
      <vt:lpstr>Inflation</vt:lpstr>
      <vt:lpstr>Inflation</vt:lpstr>
      <vt:lpstr>Cluster 3</vt:lpstr>
      <vt:lpstr>PowerPoint Presentation</vt:lpstr>
      <vt:lpstr>Inflation History</vt:lpstr>
      <vt:lpstr>PowerPoint Presentation</vt:lpstr>
      <vt:lpstr>Hidden inflation</vt:lpstr>
      <vt:lpstr>Rule of 72</vt:lpstr>
      <vt:lpstr>Cluster 4</vt:lpstr>
      <vt:lpstr>Simple Interest-</vt:lpstr>
      <vt:lpstr>Calculating Future Value (FV) “Compounding interest”  </vt:lpstr>
      <vt:lpstr>Calculating Present Value “Discounting”</vt:lpstr>
      <vt:lpstr>Cluster 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Time Value of Money</dc:title>
  <dc:creator>kinnison, charles</dc:creator>
  <cp:lastModifiedBy>Bo, Nhieu</cp:lastModifiedBy>
  <cp:revision>76</cp:revision>
  <cp:lastPrinted>2015-01-07T21:46:38Z</cp:lastPrinted>
  <dcterms:created xsi:type="dcterms:W3CDTF">2014-06-30T13:49:35Z</dcterms:created>
  <dcterms:modified xsi:type="dcterms:W3CDTF">2015-09-17T17:30:58Z</dcterms:modified>
</cp:coreProperties>
</file>