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67" r:id="rId15"/>
    <p:sldId id="269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7" autoAdjust="0"/>
    <p:restoredTop sz="73369" autoAdjust="0"/>
  </p:normalViewPr>
  <p:slideViewPr>
    <p:cSldViewPr snapToGrid="0">
      <p:cViewPr varScale="1">
        <p:scale>
          <a:sx n="94" d="100"/>
          <a:sy n="94" d="100"/>
        </p:scale>
        <p:origin x="153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35DDE-4B4B-485B-B5F3-5E3ABBC59D5B}" type="datetimeFigureOut">
              <a:rPr lang="en-US" smtClean="0"/>
              <a:t>8/12/16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32CE4-04D4-4BB8-91C5-8FCAC4FA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82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Relationship Id="rId3" Type="http://schemas.openxmlformats.org/officeDocument/2006/relationships/hyperlink" Target="http://www.forbes.com/sites/forbeslifestyle/2012/08/29/how-to-decide-if-a-home-is-right-for-you/" TargetMode="Externa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Relationship Id="rId3" Type="http://schemas.openxmlformats.org/officeDocument/2006/relationships/hyperlink" Target="http://www.investopedia.com/video/play/how-to-get-a-cheaper-mortgage/" TargetMode="Externa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Relationship Id="rId3" Type="http://schemas.openxmlformats.org/officeDocument/2006/relationships/hyperlink" Target="https://www.youtube.com/watch?v=OfHnmNi7l0s" TargetMode="Externa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Relationship Id="rId3" Type="http://schemas.openxmlformats.org/officeDocument/2006/relationships/hyperlink" Target="http://www.investopedia.com/video/play/for-sale-by-owner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http://www.homefinder.com/content/Buying-Guide:Understanding_the_Different_Types_of_Homes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http://www.forbes.com/sites/forbeslifestyle/2012/08/29/how-to-decide-if-a-home-is-right-for-you/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32CE4-04D4-4BB8-91C5-8FCAC4FA7F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72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https://www.youtube.com/watch?v=PkfBUlR_ctI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32CE4-04D4-4BB8-91C5-8FCAC4FA7F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56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http://www.investopedia.com/video/play/how-to-get-a-cheaper-mortgage/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32CE4-04D4-4BB8-91C5-8FCAC4FA7F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30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https://www.youtube.com/watch?v=DFhevpWAjDY</a:t>
            </a:r>
          </a:p>
          <a:p>
            <a:endParaRPr lang="en-US" dirty="0" smtClean="0"/>
          </a:p>
          <a:p>
            <a:r>
              <a:rPr lang="en-US" dirty="0" smtClean="0"/>
              <a:t>http://www.investopedia.com/articles/pf/07/avoid_pmi.asp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32CE4-04D4-4BB8-91C5-8FCAC4FA7F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85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http://www.investopedia.com/video/play/what-mortgage/</a:t>
            </a:r>
          </a:p>
          <a:p>
            <a:endParaRPr lang="en-US" dirty="0" smtClean="0"/>
          </a:p>
          <a:p>
            <a:r>
              <a:rPr lang="en-US" dirty="0" smtClean="0"/>
              <a:t>https://www.youtube.com/watch?v=CBIJwb37O_4</a:t>
            </a:r>
          </a:p>
          <a:p>
            <a:endParaRPr lang="en-US" dirty="0" smtClean="0"/>
          </a:p>
          <a:p>
            <a:r>
              <a:rPr lang="en-US" smtClean="0"/>
              <a:t>http://www.investopedia.com/video/play/understanding-your-mortgage/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32CE4-04D4-4BB8-91C5-8FCAC4FA7F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70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https://www.youtube.com/watch?v=OfHnmNi7l0s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32CE4-04D4-4BB8-91C5-8FCAC4FA7F7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87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http://www.investopedia.com/video/play/reverse-mortgage/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32CE4-04D4-4BB8-91C5-8FCAC4FA7F7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29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http://www.investopedia.com/video/play/for-sale-by-owner/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32CE4-04D4-4BB8-91C5-8FCAC4FA7F7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16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7E9502-5BE1-47A5-93F4-7980DED681EB}" type="datetimeFigureOut">
              <a:rPr lang="en-US" smtClean="0"/>
              <a:pPr/>
              <a:t>8/12/16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investopedia.com/terms/p/paymentshock.asp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Buying a Home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Le Corbusier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 house is a machine for living 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48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Mortgages-Fixed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most traditional loan.  The interest you pay is set at the beginning and does not change through the life of the loans</a:t>
            </a:r>
          </a:p>
          <a:p>
            <a:pPr lvl="1"/>
            <a:r>
              <a:rPr lang="en-US" dirty="0" smtClean="0"/>
              <a:t>Pros</a:t>
            </a:r>
          </a:p>
          <a:p>
            <a:pPr lvl="2"/>
            <a:r>
              <a:rPr lang="en-US" dirty="0" smtClean="0"/>
              <a:t>Easy to Understand, Fewer surprises</a:t>
            </a:r>
          </a:p>
          <a:p>
            <a:pPr lvl="2"/>
            <a:r>
              <a:rPr lang="en-US" dirty="0" smtClean="0"/>
              <a:t>You can easily estimate the financial impact it will have on a month to month basis</a:t>
            </a:r>
          </a:p>
          <a:p>
            <a:pPr lvl="2"/>
            <a:r>
              <a:rPr lang="en-US" dirty="0" smtClean="0"/>
              <a:t>If interest rates rise during the life of the loan, you are locked in, leading to great savings</a:t>
            </a:r>
          </a:p>
          <a:p>
            <a:pPr lvl="1"/>
            <a:r>
              <a:rPr lang="en-US" dirty="0" smtClean="0"/>
              <a:t>Cons</a:t>
            </a:r>
          </a:p>
          <a:p>
            <a:pPr lvl="2"/>
            <a:r>
              <a:rPr lang="en-US" dirty="0" smtClean="0"/>
              <a:t>Harder to qualify for</a:t>
            </a:r>
          </a:p>
          <a:p>
            <a:pPr lvl="2"/>
            <a:r>
              <a:rPr lang="en-US" dirty="0" smtClean="0"/>
              <a:t>Payments may be less affordable</a:t>
            </a:r>
          </a:p>
          <a:p>
            <a:pPr lvl="2"/>
            <a:r>
              <a:rPr lang="en-US" dirty="0" smtClean="0"/>
              <a:t>If interest rates fall during the life of the loan, you may have missed 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22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Mortgages- Adjustable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With an adjustable rate mortgage (ARM), the interest rate you pay is subject to change.  </a:t>
            </a:r>
          </a:p>
          <a:p>
            <a:pPr lvl="1"/>
            <a:r>
              <a:rPr lang="en-US" dirty="0" smtClean="0"/>
              <a:t>Pros</a:t>
            </a:r>
          </a:p>
          <a:p>
            <a:pPr lvl="2"/>
            <a:r>
              <a:rPr lang="en-US" dirty="0" smtClean="0"/>
              <a:t>Easier to qualify for</a:t>
            </a:r>
          </a:p>
          <a:p>
            <a:pPr lvl="2"/>
            <a:r>
              <a:rPr lang="en-US" dirty="0"/>
              <a:t>have a set period of time during which an interest rate that is lower than the rate available on a fixed-rate mortgage remains in </a:t>
            </a:r>
            <a:r>
              <a:rPr lang="en-US" dirty="0" smtClean="0"/>
              <a:t>effect</a:t>
            </a:r>
          </a:p>
          <a:p>
            <a:pPr lvl="2"/>
            <a:r>
              <a:rPr lang="en-US" dirty="0" smtClean="0"/>
              <a:t>If you expect rates to fall in the future, this can lead to savings</a:t>
            </a:r>
          </a:p>
          <a:p>
            <a:pPr lvl="1"/>
            <a:r>
              <a:rPr lang="en-US" dirty="0" smtClean="0"/>
              <a:t>Cons</a:t>
            </a:r>
          </a:p>
          <a:p>
            <a:pPr lvl="2"/>
            <a:r>
              <a:rPr lang="en-US" dirty="0" smtClean="0"/>
              <a:t>More complex</a:t>
            </a:r>
          </a:p>
          <a:p>
            <a:pPr lvl="2"/>
            <a:r>
              <a:rPr lang="en-US" dirty="0"/>
              <a:t>One of the biggest risks for a homebuyer with a variable-rate mortgage is </a:t>
            </a:r>
            <a:r>
              <a:rPr lang="en-US" dirty="0">
                <a:hlinkClick r:id="rId3"/>
              </a:rPr>
              <a:t>payment shock</a:t>
            </a:r>
            <a:r>
              <a:rPr lang="en-US" dirty="0"/>
              <a:t>, which happens with interest rate increases. If interest rates increase rapidly, homebuyers may experience sudden and sizable increases in monthly mortgage payments, which they may have difficulty paying. 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154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094" y="453076"/>
            <a:ext cx="10972800" cy="1143000"/>
          </a:xfrm>
        </p:spPr>
        <p:txBody>
          <a:bodyPr/>
          <a:lstStyle/>
          <a:p>
            <a:r>
              <a:rPr lang="en-US" dirty="0" smtClean="0"/>
              <a:t>Types Of Mortgages- 2</a:t>
            </a:r>
            <a:r>
              <a:rPr lang="en-US" baseline="30000" dirty="0" smtClean="0"/>
              <a:t>nd</a:t>
            </a:r>
            <a:r>
              <a:rPr lang="en-US" dirty="0" smtClean="0"/>
              <a:t> Mortgage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called home equity loan.  You borrow against what you have paid into the home.  You can use this as a line of credit as well.  Be very careful, this can keep you continually in debt as a credit card would.  It does have tax benefits.  If you default on either your first or second mortgage, your risk losing your home</a:t>
            </a:r>
          </a:p>
          <a:p>
            <a:r>
              <a:rPr lang="en-US" dirty="0" smtClean="0"/>
              <a:t>Reverse equity mortgage- Designed for senior citizens with income.  You borrow against the value of your paid off home.  This is recouped when the home is sold or the owner passes away.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733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Mortgage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Housing Authority- Helps low to middle income households qualify for mortgages.  The government does not give you the money, but rather helps home buyers obtain low interest, low down payment loans.  </a:t>
            </a:r>
          </a:p>
          <a:p>
            <a:r>
              <a:rPr lang="en-US" dirty="0" smtClean="0"/>
              <a:t>Veterans Administration-  Assists eligible veterans of the armed services.  As with the FHA, loans still come from private companies, with government participation.  These can be obtained with no down payment.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751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lang="en-US" smtClean="0"/>
              <a:t>Mortgages-The others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Convertible ARM- change an ARM to fixed</a:t>
            </a:r>
          </a:p>
          <a:p>
            <a:r>
              <a:rPr lang="en-US" dirty="0" smtClean="0"/>
              <a:t>Balloon mortgage- Very large final payment</a:t>
            </a:r>
          </a:p>
          <a:p>
            <a:r>
              <a:rPr lang="en-US" dirty="0" smtClean="0"/>
              <a:t>Growing Equity Mortgage-Payments Increase, a 30 year may be paid off in 15</a:t>
            </a:r>
          </a:p>
          <a:p>
            <a:r>
              <a:rPr lang="en-US" dirty="0" smtClean="0"/>
              <a:t>Graduated Payment Mortgage-  payments increase every 5-10 years.  Could be worthwhile if you expect future financial windfalls.  </a:t>
            </a:r>
          </a:p>
          <a:p>
            <a:r>
              <a:rPr lang="en-US" dirty="0" smtClean="0"/>
              <a:t>Interest only mortgage-  During early years, none of your payments goes to paying down the principal.  This means early payments will be low.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415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Selling a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Selling your own home can lead to saving on a real estate agents commission and certain closing costs</a:t>
            </a:r>
          </a:p>
          <a:p>
            <a:r>
              <a:rPr lang="en-US" dirty="0" smtClean="0"/>
              <a:t>Real estate agents bring a level of connections and expertise most citizens do not have.  May be a better way to go if you don’t have the time or knowledge to sell your home yourself.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243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my needs?</a:t>
            </a:r>
          </a:p>
          <a:p>
            <a:r>
              <a:rPr lang="en-US" dirty="0" smtClean="0"/>
              <a:t>How much should I pay?</a:t>
            </a:r>
          </a:p>
          <a:p>
            <a:r>
              <a:rPr lang="en-US" smtClean="0"/>
              <a:t>How will I pay?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19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Location, Location, Location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location of your home is crucial.  A great deal on a home is not a great deal if it does/is not:</a:t>
            </a:r>
          </a:p>
          <a:p>
            <a:pPr lvl="1"/>
            <a:r>
              <a:rPr lang="en-US" dirty="0" smtClean="0"/>
              <a:t>Close to work- Commuting can have a powerful impact on your disposable income</a:t>
            </a:r>
          </a:p>
          <a:p>
            <a:pPr lvl="1"/>
            <a:r>
              <a:rPr lang="en-US" dirty="0" smtClean="0"/>
              <a:t>Close to entertainment</a:t>
            </a:r>
          </a:p>
          <a:p>
            <a:pPr lvl="1"/>
            <a:r>
              <a:rPr lang="en-US" dirty="0" smtClean="0"/>
              <a:t>In a safe area</a:t>
            </a:r>
          </a:p>
          <a:p>
            <a:pPr lvl="1"/>
            <a:r>
              <a:rPr lang="en-US" dirty="0" smtClean="0"/>
              <a:t>In a good school district</a:t>
            </a:r>
          </a:p>
          <a:p>
            <a:pPr lvl="1"/>
            <a:r>
              <a:rPr lang="en-US" dirty="0" smtClean="0"/>
              <a:t>Close to the amenities that are important to you </a:t>
            </a:r>
          </a:p>
          <a:p>
            <a:pPr lvl="1"/>
            <a:r>
              <a:rPr lang="en-US" dirty="0" smtClean="0"/>
              <a:t>Will your neighbors tend to share your values and outlook on life?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9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my home needs?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have gotten into trouble purchasing housing that was beyond their means or needs.  </a:t>
            </a:r>
          </a:p>
          <a:p>
            <a:pPr lvl="1"/>
            <a:r>
              <a:rPr lang="en-US" dirty="0" smtClean="0"/>
              <a:t>Is the home large enough/too large?</a:t>
            </a:r>
          </a:p>
          <a:p>
            <a:pPr lvl="2"/>
            <a:r>
              <a:rPr lang="en-US" dirty="0" smtClean="0"/>
              <a:t>The larger you go, the larger both your purchase price and home maintenance will be. </a:t>
            </a:r>
          </a:p>
          <a:p>
            <a:r>
              <a:rPr lang="en-US" dirty="0" smtClean="0"/>
              <a:t>Options include</a:t>
            </a:r>
          </a:p>
          <a:p>
            <a:pPr lvl="1"/>
            <a:r>
              <a:rPr lang="en-US" dirty="0" smtClean="0"/>
              <a:t>Townhomes</a:t>
            </a:r>
          </a:p>
          <a:p>
            <a:pPr lvl="1"/>
            <a:r>
              <a:rPr lang="en-US" dirty="0" smtClean="0"/>
              <a:t>Condos (basically an apartment you buy and own)</a:t>
            </a:r>
          </a:p>
          <a:p>
            <a:pPr lvl="1"/>
            <a:r>
              <a:rPr lang="en-US" dirty="0" smtClean="0"/>
              <a:t>House- Most expensive, most independence and privacy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20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or Buy?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custom built homes allows you to tailor a home to your exact wants and needs.  </a:t>
            </a:r>
          </a:p>
          <a:p>
            <a:pPr lvl="1"/>
            <a:r>
              <a:rPr lang="en-US" dirty="0" smtClean="0"/>
              <a:t>A newer, custom built home will be up to date in terms of safety and efficiency.  No asbestos or lead paint, and your utility bills should be lower.  A newly built home may require much less maintenance in the end.  </a:t>
            </a:r>
          </a:p>
          <a:p>
            <a:pPr lvl="1"/>
            <a:r>
              <a:rPr lang="en-US" dirty="0" smtClean="0"/>
              <a:t>On the flip side, building a home can be an expensive hassle.  You must find land, reputable builders and vendors of all sorts….and WAIT.  </a:t>
            </a:r>
          </a:p>
          <a:p>
            <a:pPr lvl="1"/>
            <a:r>
              <a:rPr lang="en-US" dirty="0" smtClean="0"/>
              <a:t>At the end of the day, remember buying a home is an emotional choice.  If building a home would bring you a greater net sense of well being and an improved lifestyle, it may be the right choice.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781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I afford?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you budget.  </a:t>
            </a:r>
          </a:p>
          <a:p>
            <a:pPr lvl="1"/>
            <a:r>
              <a:rPr lang="en-US" dirty="0" smtClean="0"/>
              <a:t>What expenses will go away?</a:t>
            </a:r>
          </a:p>
          <a:p>
            <a:pPr lvl="2"/>
            <a:r>
              <a:rPr lang="en-US" dirty="0" smtClean="0"/>
              <a:t>No more rent, no more renters insurance, potential lower secondary bills</a:t>
            </a:r>
          </a:p>
          <a:p>
            <a:pPr lvl="1"/>
            <a:r>
              <a:rPr lang="en-US" dirty="0" smtClean="0"/>
              <a:t>What expenses will increase?</a:t>
            </a:r>
          </a:p>
          <a:p>
            <a:pPr lvl="2"/>
            <a:r>
              <a:rPr lang="en-US" dirty="0" smtClean="0"/>
              <a:t>What will my monthly payments be?  Will I have higher transportation, utility, furnishing, etc. costs?</a:t>
            </a:r>
          </a:p>
          <a:p>
            <a:pPr lvl="1"/>
            <a:r>
              <a:rPr lang="en-US" dirty="0" smtClean="0"/>
              <a:t>Remember that maintaining a home is a very expensive process.  Taxes, increased utility bills, and routine maintenance are things potential home buyers too often do not factor into the equation.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348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the price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your own research and your own math.  Don’t let a smooth talker tell you can afford more than your comfortable with.  </a:t>
            </a:r>
          </a:p>
          <a:p>
            <a:r>
              <a:rPr lang="en-US" dirty="0" smtClean="0"/>
              <a:t>You credit score can determine how much interest you will be charged, or indeed if you can borrow at all.  Renting and improving your credit score for a few years can slash the interest rate and lead to much lower payments over the life of a long term loan.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381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Financing a home- The Down Payment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down payment is a huge factor when purchasing a home.  Generally speaking, the larger the better.  </a:t>
            </a:r>
          </a:p>
          <a:p>
            <a:pPr lvl="1"/>
            <a:r>
              <a:rPr lang="en-US" dirty="0" smtClean="0"/>
              <a:t>Every dollar down is a dollar you wont pay interest on in the future.  </a:t>
            </a:r>
          </a:p>
          <a:p>
            <a:pPr lvl="1"/>
            <a:r>
              <a:rPr lang="en-US" dirty="0" smtClean="0"/>
              <a:t>The larger the down-payment, the easier it will be to obtain a mortgage.  </a:t>
            </a:r>
          </a:p>
          <a:p>
            <a:pPr lvl="1"/>
            <a:r>
              <a:rPr lang="en-US" dirty="0" smtClean="0"/>
              <a:t>Putting a down payment of at least 20% will allow you to avoid obtaining PMI</a:t>
            </a:r>
          </a:p>
          <a:p>
            <a:pPr lvl="2"/>
            <a:r>
              <a:rPr lang="en-US" dirty="0" smtClean="0"/>
              <a:t>Private Mortgage Insurance  protects the LENDER, not the borrower.  </a:t>
            </a:r>
          </a:p>
          <a:p>
            <a:pPr lvl="3"/>
            <a:r>
              <a:rPr lang="en-US" dirty="0"/>
              <a:t>http://www.investopedia.com/terms/p/privatemortgageinsurance.asp</a:t>
            </a:r>
          </a:p>
        </p:txBody>
      </p:sp>
    </p:spTree>
    <p:extLst>
      <p:ext uri="{BB962C8B-B14F-4D97-AF65-F5344CB8AC3E}">
        <p14:creationId xmlns:p14="http://schemas.microsoft.com/office/powerpoint/2010/main" val="1060496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Financing a Home: The mortgages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Obtaining a mortgage is going to be a necessary part of life for home buyers, unless you have it all in cash.  </a:t>
            </a:r>
          </a:p>
          <a:p>
            <a:r>
              <a:rPr lang="en-US" dirty="0" smtClean="0"/>
              <a:t>A Mortgage is a very long term loan for a specific home or piece of real estate.  There are many different types of mortgages and lengths of borrowing time.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965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heme" id="{BF2C51C7-3CE4-4EF4-907F-3CB9C407DA54}" vid="{5B7DF637-E998-43A2-A830-3F9DAC56DD0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PPtheme</Template>
  <TotalTime>109</TotalTime>
  <Words>1165</Words>
  <Application>Microsoft Macintosh PowerPoint</Application>
  <PresentationFormat>Widescreen</PresentationFormat>
  <Paragraphs>104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Constantia</vt:lpstr>
      <vt:lpstr>Wingdings 2</vt:lpstr>
      <vt:lpstr>PPtheme</vt:lpstr>
      <vt:lpstr>Buying a Home</vt:lpstr>
      <vt:lpstr>Learning Objectives</vt:lpstr>
      <vt:lpstr>Location, Location, Location </vt:lpstr>
      <vt:lpstr>What are my home needs?</vt:lpstr>
      <vt:lpstr>Build or Buy?</vt:lpstr>
      <vt:lpstr>What can I afford?  </vt:lpstr>
      <vt:lpstr>Determining the price</vt:lpstr>
      <vt:lpstr>Financing a home- The Down Payment</vt:lpstr>
      <vt:lpstr>Financing a Home: The mortgages </vt:lpstr>
      <vt:lpstr>Types of Mortgages-Fixed</vt:lpstr>
      <vt:lpstr>Types of Mortgages- Adjustable Rate</vt:lpstr>
      <vt:lpstr>Types Of Mortgages- 2nd Mortgage</vt:lpstr>
      <vt:lpstr>Government Mortgage programs</vt:lpstr>
      <vt:lpstr>Types of Mortgages-The others</vt:lpstr>
      <vt:lpstr>Selling a Home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Buying a Home</dc:title>
  <dc:creator>kinnison, charles</dc:creator>
  <cp:lastModifiedBy>Bo, Nhieu</cp:lastModifiedBy>
  <cp:revision>12</cp:revision>
  <dcterms:created xsi:type="dcterms:W3CDTF">2015-02-10T16:40:29Z</dcterms:created>
  <dcterms:modified xsi:type="dcterms:W3CDTF">2016-08-12T21:24:19Z</dcterms:modified>
</cp:coreProperties>
</file>