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83" r:id="rId11"/>
    <p:sldId id="279" r:id="rId12"/>
    <p:sldId id="265" r:id="rId13"/>
    <p:sldId id="266" r:id="rId14"/>
    <p:sldId id="267" r:id="rId15"/>
    <p:sldId id="268" r:id="rId16"/>
    <p:sldId id="280" r:id="rId17"/>
    <p:sldId id="271" r:id="rId18"/>
    <p:sldId id="270" r:id="rId19"/>
    <p:sldId id="272" r:id="rId20"/>
    <p:sldId id="273" r:id="rId21"/>
    <p:sldId id="274" r:id="rId22"/>
    <p:sldId id="275" r:id="rId23"/>
    <p:sldId id="276" r:id="rId24"/>
    <p:sldId id="277" r:id="rId25"/>
    <p:sldId id="278" r:id="rId26"/>
    <p:sldId id="284" r:id="rId27"/>
    <p:sldId id="285" r:id="rId28"/>
    <p:sldId id="28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0" d="100"/>
          <a:sy n="60" d="100"/>
        </p:scale>
        <p:origin x="52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DCC9497-71FC-4387-8202-E313769A5B3F}" type="datetimeFigureOut">
              <a:rPr lang="en-US" smtClean="0"/>
              <a:t>6/8/2015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148F6F3-1C76-41CD-8082-D0B70BA54DA0}" type="slidenum">
              <a:rPr lang="en-US" smtClean="0"/>
              <a:t>‹#›</a:t>
            </a:fld>
            <a:endParaRPr lang="en-US"/>
          </a:p>
        </p:txBody>
      </p:sp>
    </p:spTree>
    <p:extLst>
      <p:ext uri="{BB962C8B-B14F-4D97-AF65-F5344CB8AC3E}">
        <p14:creationId xmlns:p14="http://schemas.microsoft.com/office/powerpoint/2010/main" val="28816339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CC9497-71FC-4387-8202-E313769A5B3F}" type="datetimeFigureOut">
              <a:rPr lang="en-US" smtClean="0"/>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8F6F3-1C76-41CD-8082-D0B70BA54DA0}" type="slidenum">
              <a:rPr lang="en-US" smtClean="0"/>
              <a:t>‹#›</a:t>
            </a:fld>
            <a:endParaRPr lang="en-US"/>
          </a:p>
        </p:txBody>
      </p:sp>
    </p:spTree>
    <p:extLst>
      <p:ext uri="{BB962C8B-B14F-4D97-AF65-F5344CB8AC3E}">
        <p14:creationId xmlns:p14="http://schemas.microsoft.com/office/powerpoint/2010/main" val="1800068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CC9497-71FC-4387-8202-E313769A5B3F}" type="datetimeFigureOut">
              <a:rPr lang="en-US" smtClean="0"/>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8F6F3-1C76-41CD-8082-D0B70BA54DA0}" type="slidenum">
              <a:rPr lang="en-US" smtClean="0"/>
              <a:t>‹#›</a:t>
            </a:fld>
            <a:endParaRPr lang="en-US"/>
          </a:p>
        </p:txBody>
      </p:sp>
    </p:spTree>
    <p:extLst>
      <p:ext uri="{BB962C8B-B14F-4D97-AF65-F5344CB8AC3E}">
        <p14:creationId xmlns:p14="http://schemas.microsoft.com/office/powerpoint/2010/main" val="2719951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CC9497-71FC-4387-8202-E313769A5B3F}" type="datetimeFigureOut">
              <a:rPr lang="en-US" smtClean="0"/>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8F6F3-1C76-41CD-8082-D0B70BA54DA0}" type="slidenum">
              <a:rPr lang="en-US" smtClean="0"/>
              <a:t>‹#›</a:t>
            </a:fld>
            <a:endParaRPr lang="en-US"/>
          </a:p>
        </p:txBody>
      </p:sp>
    </p:spTree>
    <p:extLst>
      <p:ext uri="{BB962C8B-B14F-4D97-AF65-F5344CB8AC3E}">
        <p14:creationId xmlns:p14="http://schemas.microsoft.com/office/powerpoint/2010/main" val="3928643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DCC9497-71FC-4387-8202-E313769A5B3F}" type="datetimeFigureOut">
              <a:rPr lang="en-US" smtClean="0"/>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8F6F3-1C76-41CD-8082-D0B70BA54DA0}" type="slidenum">
              <a:rPr lang="en-US" smtClean="0"/>
              <a:t>‹#›</a:t>
            </a:fld>
            <a:endParaRPr lang="en-US"/>
          </a:p>
        </p:txBody>
      </p:sp>
    </p:spTree>
    <p:extLst>
      <p:ext uri="{BB962C8B-B14F-4D97-AF65-F5344CB8AC3E}">
        <p14:creationId xmlns:p14="http://schemas.microsoft.com/office/powerpoint/2010/main" val="149052792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CC9497-71FC-4387-8202-E313769A5B3F}" type="datetimeFigureOut">
              <a:rPr lang="en-US" smtClean="0"/>
              <a:t>6/8/2015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48F6F3-1C76-41CD-8082-D0B70BA54DA0}" type="slidenum">
              <a:rPr lang="en-US" smtClean="0"/>
              <a:t>‹#›</a:t>
            </a:fld>
            <a:endParaRPr lang="en-US"/>
          </a:p>
        </p:txBody>
      </p:sp>
    </p:spTree>
    <p:extLst>
      <p:ext uri="{BB962C8B-B14F-4D97-AF65-F5344CB8AC3E}">
        <p14:creationId xmlns:p14="http://schemas.microsoft.com/office/powerpoint/2010/main" val="487303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DCC9497-71FC-4387-8202-E313769A5B3F}" type="datetimeFigureOut">
              <a:rPr lang="en-US" smtClean="0"/>
              <a:t>6/8/2015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48F6F3-1C76-41CD-8082-D0B70BA54DA0}" type="slidenum">
              <a:rPr lang="en-US" smtClean="0"/>
              <a:t>‹#›</a:t>
            </a:fld>
            <a:endParaRPr lang="en-US"/>
          </a:p>
        </p:txBody>
      </p:sp>
    </p:spTree>
    <p:extLst>
      <p:ext uri="{BB962C8B-B14F-4D97-AF65-F5344CB8AC3E}">
        <p14:creationId xmlns:p14="http://schemas.microsoft.com/office/powerpoint/2010/main" val="367407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CC9497-71FC-4387-8202-E313769A5B3F}" type="datetimeFigureOut">
              <a:rPr lang="en-US" smtClean="0"/>
              <a:t>6/8/2015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48F6F3-1C76-41CD-8082-D0B70BA54DA0}" type="slidenum">
              <a:rPr lang="en-US" smtClean="0"/>
              <a:t>‹#›</a:t>
            </a:fld>
            <a:endParaRPr lang="en-US"/>
          </a:p>
        </p:txBody>
      </p:sp>
    </p:spTree>
    <p:extLst>
      <p:ext uri="{BB962C8B-B14F-4D97-AF65-F5344CB8AC3E}">
        <p14:creationId xmlns:p14="http://schemas.microsoft.com/office/powerpoint/2010/main" val="69499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CC9497-71FC-4387-8202-E313769A5B3F}" type="datetimeFigureOut">
              <a:rPr lang="en-US" smtClean="0"/>
              <a:t>6/8/2015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48F6F3-1C76-41CD-8082-D0B70BA54DA0}" type="slidenum">
              <a:rPr lang="en-US" smtClean="0"/>
              <a:t>‹#›</a:t>
            </a:fld>
            <a:endParaRPr lang="en-US"/>
          </a:p>
        </p:txBody>
      </p:sp>
    </p:spTree>
    <p:extLst>
      <p:ext uri="{BB962C8B-B14F-4D97-AF65-F5344CB8AC3E}">
        <p14:creationId xmlns:p14="http://schemas.microsoft.com/office/powerpoint/2010/main" val="564152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CC9497-71FC-4387-8202-E313769A5B3F}" type="datetimeFigureOut">
              <a:rPr lang="en-US" smtClean="0"/>
              <a:t>6/8/2015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48F6F3-1C76-41CD-8082-D0B70BA54DA0}" type="slidenum">
              <a:rPr lang="en-US" smtClean="0"/>
              <a:t>‹#›</a:t>
            </a:fld>
            <a:endParaRPr lang="en-US"/>
          </a:p>
        </p:txBody>
      </p:sp>
    </p:spTree>
    <p:extLst>
      <p:ext uri="{BB962C8B-B14F-4D97-AF65-F5344CB8AC3E}">
        <p14:creationId xmlns:p14="http://schemas.microsoft.com/office/powerpoint/2010/main" val="4146976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DCC9497-71FC-4387-8202-E313769A5B3F}" type="datetimeFigureOut">
              <a:rPr lang="en-US" smtClean="0"/>
              <a:t>6/8/2015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0148F6F3-1C76-41CD-8082-D0B70BA54DA0}"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2335425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DCC9497-71FC-4387-8202-E313769A5B3F}" type="datetimeFigureOut">
              <a:rPr lang="en-US" smtClean="0"/>
              <a:t>6/8/2015</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148F6F3-1C76-41CD-8082-D0B70BA54DA0}"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16894360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treasurydirect.gov/indiv/research/indepth/ibonds/res_ibonds.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fdic.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investopedia.com/terms/m/money-marketfund.asp" TargetMode="External"/><Relationship Id="rId2" Type="http://schemas.openxmlformats.org/officeDocument/2006/relationships/hyperlink" Target="http://www.investopedia.com/terms/m/moneymarketaccount.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treasurydirect.gov/indiv/research/indepth/ebonds/res_e_bonds.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treasurydirect.gov/indiv/research/indepth/hhbonds/res_hhbonds.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5900" dirty="0" smtClean="0"/>
              <a:t>Module 10 </a:t>
            </a:r>
            <a:br>
              <a:rPr lang="en-US" sz="5900" dirty="0" smtClean="0"/>
            </a:br>
            <a:r>
              <a:rPr lang="en-US" sz="5900" dirty="0" smtClean="0"/>
              <a:t>Financial Services – Savings and Payments</a:t>
            </a:r>
            <a:endParaRPr lang="en-US" sz="5900" dirty="0"/>
          </a:p>
        </p:txBody>
      </p:sp>
      <p:sp>
        <p:nvSpPr>
          <p:cNvPr id="3" name="Subtitle 2"/>
          <p:cNvSpPr>
            <a:spLocks noGrp="1"/>
          </p:cNvSpPr>
          <p:nvPr>
            <p:ph type="subTitle" idx="1"/>
          </p:nvPr>
        </p:nvSpPr>
        <p:spPr/>
        <p:txBody>
          <a:bodyPr/>
          <a:lstStyle/>
          <a:p>
            <a:r>
              <a:rPr lang="en-US" b="1" i="1" dirty="0" smtClean="0"/>
              <a:t>“The </a:t>
            </a:r>
            <a:r>
              <a:rPr lang="en-US" b="1" i="1" dirty="0"/>
              <a:t>way to build your savings is by spending less each month</a:t>
            </a:r>
            <a:r>
              <a:rPr lang="en-US" b="1" i="1" dirty="0" smtClean="0"/>
              <a:t>.”</a:t>
            </a:r>
            <a:endParaRPr lang="en-US" b="1" i="1" dirty="0"/>
          </a:p>
          <a:p>
            <a:r>
              <a:rPr lang="en-US" b="1" i="1" dirty="0" smtClean="0"/>
              <a:t>-Suze </a:t>
            </a:r>
            <a:r>
              <a:rPr lang="en-US" b="1" i="1" dirty="0" err="1" smtClean="0"/>
              <a:t>Orman</a:t>
            </a:r>
            <a:r>
              <a:rPr lang="en-US" b="1" i="1" dirty="0"/>
              <a:t> (</a:t>
            </a:r>
            <a:r>
              <a:rPr lang="en-US" b="1" i="1" dirty="0" smtClean="0"/>
              <a:t>author &amp; </a:t>
            </a:r>
            <a:r>
              <a:rPr lang="en-US" b="1" i="1" dirty="0"/>
              <a:t>financial </a:t>
            </a:r>
            <a:r>
              <a:rPr lang="en-US" b="1" i="1" dirty="0" smtClean="0"/>
              <a:t>advisor</a:t>
            </a:r>
            <a:r>
              <a:rPr lang="en-US" b="1" i="1" dirty="0"/>
              <a:t>)</a:t>
            </a:r>
          </a:p>
        </p:txBody>
      </p:sp>
    </p:spTree>
    <p:extLst>
      <p:ext uri="{BB962C8B-B14F-4D97-AF65-F5344CB8AC3E}">
        <p14:creationId xmlns:p14="http://schemas.microsoft.com/office/powerpoint/2010/main" val="3469792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1388"/>
            <a:ext cx="10972800" cy="1143000"/>
          </a:xfrm>
        </p:spPr>
        <p:txBody>
          <a:bodyPr/>
          <a:lstStyle/>
          <a:p>
            <a:r>
              <a:rPr lang="en-US" sz="5400" b="1" dirty="0">
                <a:solidFill>
                  <a:srgbClr val="04617B"/>
                </a:solidFill>
              </a:rPr>
              <a:t>Types of Savings Plans:</a:t>
            </a:r>
            <a:endParaRPr lang="en-US" dirty="0"/>
          </a:p>
        </p:txBody>
      </p:sp>
      <p:sp>
        <p:nvSpPr>
          <p:cNvPr id="3" name="Content Placeholder 2"/>
          <p:cNvSpPr>
            <a:spLocks noGrp="1"/>
          </p:cNvSpPr>
          <p:nvPr>
            <p:ph idx="1"/>
          </p:nvPr>
        </p:nvSpPr>
        <p:spPr>
          <a:xfrm>
            <a:off x="228600" y="1993900"/>
            <a:ext cx="11785600" cy="4648200"/>
          </a:xfrm>
        </p:spPr>
        <p:txBody>
          <a:bodyPr>
            <a:normAutofit fontScale="85000" lnSpcReduction="20000"/>
          </a:bodyPr>
          <a:lstStyle/>
          <a:p>
            <a:pPr marL="0" indent="0">
              <a:buNone/>
            </a:pPr>
            <a:r>
              <a:rPr lang="en-US" sz="4000" dirty="0" smtClean="0"/>
              <a:t>I </a:t>
            </a:r>
            <a:r>
              <a:rPr lang="en-US" sz="4000" dirty="0"/>
              <a:t>bonds:</a:t>
            </a:r>
          </a:p>
          <a:p>
            <a:pPr lvl="1"/>
            <a:r>
              <a:rPr lang="en-US" sz="3400" dirty="0" smtClean="0"/>
              <a:t>Purchases at face value and earns a fixed rate plus an inflation rate which is adjusted twice a year. </a:t>
            </a:r>
          </a:p>
          <a:p>
            <a:pPr lvl="1"/>
            <a:r>
              <a:rPr lang="en-US" sz="3400" dirty="0" smtClean="0"/>
              <a:t>You can cash them in after one year. But if you cash them in before five years, you lose the last three months of interest.</a:t>
            </a:r>
          </a:p>
          <a:p>
            <a:pPr lvl="1"/>
            <a:r>
              <a:rPr lang="en-US" sz="3400" dirty="0" smtClean="0"/>
              <a:t>Electronic bonds can be purchased in any dollar amount between $25 and $10,000; Paper Bonds can be up to $5,000.</a:t>
            </a:r>
          </a:p>
          <a:p>
            <a:pPr lvl="1"/>
            <a:r>
              <a:rPr lang="en-US" sz="3400" dirty="0" smtClean="0"/>
              <a:t>Purchased with IRS tax refund.</a:t>
            </a:r>
          </a:p>
          <a:p>
            <a:pPr lvl="1"/>
            <a:r>
              <a:rPr lang="en-US" sz="3400" dirty="0" smtClean="0"/>
              <a:t>Continues earning interest for 30 years after the bond is purchased.</a:t>
            </a:r>
          </a:p>
          <a:p>
            <a:pPr lvl="1"/>
            <a:r>
              <a:rPr lang="en-US" sz="3400" dirty="0" smtClean="0"/>
              <a:t>Exempt from state and local taxes</a:t>
            </a:r>
            <a:r>
              <a:rPr lang="en-US" sz="3200" dirty="0" smtClean="0"/>
              <a:t>.</a:t>
            </a:r>
            <a:endParaRPr lang="en-US" sz="3400" dirty="0" smtClean="0"/>
          </a:p>
          <a:p>
            <a:pPr marL="502920" indent="-228600">
              <a:spcBef>
                <a:spcPts val="0"/>
              </a:spcBef>
              <a:spcAft>
                <a:spcPts val="800"/>
              </a:spcAft>
              <a:buFont typeface="Times New Roman" panose="02020603050405020304" pitchFamily="18" charset="0"/>
              <a:buChar char="•"/>
              <a:tabLst>
                <a:tab pos="1371600" algn="l"/>
              </a:tabLst>
            </a:pPr>
            <a:r>
              <a:rPr lang="en-US" sz="2800" dirty="0" smtClean="0">
                <a:ea typeface="Calibri" panose="020F0502020204030204" pitchFamily="34" charset="0"/>
                <a:cs typeface="Times New Roman" panose="02020603050405020304" pitchFamily="18" charset="0"/>
                <a:hlinkClick r:id="rId2"/>
              </a:rPr>
              <a:t>https</a:t>
            </a:r>
            <a:r>
              <a:rPr lang="en-US" sz="2800" dirty="0">
                <a:ea typeface="Calibri" panose="020F0502020204030204" pitchFamily="34" charset="0"/>
                <a:cs typeface="Times New Roman" panose="02020603050405020304" pitchFamily="18" charset="0"/>
                <a:hlinkClick r:id="rId2"/>
              </a:rPr>
              <a:t>://www.treasurydirect.gov/indiv/research/indepth/ibonds/res_ibonds.htm</a:t>
            </a:r>
            <a:endParaRPr lang="en-US" sz="28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74123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182992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704088"/>
            <a:ext cx="11328400" cy="1124712"/>
          </a:xfrm>
        </p:spPr>
        <p:txBody>
          <a:bodyPr>
            <a:normAutofit fontScale="90000"/>
          </a:bodyPr>
          <a:lstStyle/>
          <a:p>
            <a:r>
              <a:rPr lang="en-US" sz="5400" b="1" dirty="0"/>
              <a:t>Evaluating Savings </a:t>
            </a:r>
            <a:r>
              <a:rPr lang="en-US" sz="5400" b="1" dirty="0" smtClean="0"/>
              <a:t>Plans – understanding saving plan components:</a:t>
            </a:r>
            <a:endParaRPr lang="en-US" sz="5400" b="1" dirty="0"/>
          </a:p>
        </p:txBody>
      </p:sp>
      <p:sp>
        <p:nvSpPr>
          <p:cNvPr id="3" name="Content Placeholder 2"/>
          <p:cNvSpPr>
            <a:spLocks noGrp="1"/>
          </p:cNvSpPr>
          <p:nvPr>
            <p:ph idx="1"/>
          </p:nvPr>
        </p:nvSpPr>
        <p:spPr>
          <a:xfrm>
            <a:off x="520700" y="2006600"/>
            <a:ext cx="11061700" cy="4389120"/>
          </a:xfrm>
        </p:spPr>
        <p:txBody>
          <a:bodyPr>
            <a:normAutofit lnSpcReduction="10000"/>
          </a:bodyPr>
          <a:lstStyle/>
          <a:p>
            <a:pPr marL="0" marR="0" lvl="0" indent="0">
              <a:lnSpc>
                <a:spcPct val="107000"/>
              </a:lnSpc>
              <a:spcBef>
                <a:spcPts val="0"/>
              </a:spcBef>
              <a:spcAft>
                <a:spcPts val="800"/>
              </a:spcAft>
              <a:buNone/>
              <a:tabLst>
                <a:tab pos="457200" algn="l"/>
              </a:tabLst>
            </a:pPr>
            <a:r>
              <a:rPr lang="en-US" sz="4000" dirty="0" smtClean="0">
                <a:ea typeface="Calibri" panose="020F0502020204030204" pitchFamily="34" charset="0"/>
                <a:cs typeface="Times New Roman" panose="02020603050405020304" pitchFamily="18" charset="0"/>
              </a:rPr>
              <a:t>Rate </a:t>
            </a:r>
            <a:r>
              <a:rPr lang="en-US" sz="4000" dirty="0">
                <a:ea typeface="Calibri" panose="020F0502020204030204" pitchFamily="34" charset="0"/>
                <a:cs typeface="Times New Roman" panose="02020603050405020304" pitchFamily="18" charset="0"/>
              </a:rPr>
              <a:t>of return or </a:t>
            </a:r>
            <a:r>
              <a:rPr lang="en-US" sz="4000" dirty="0" smtClean="0">
                <a:ea typeface="Calibri" panose="020F0502020204030204" pitchFamily="34" charset="0"/>
                <a:cs typeface="Times New Roman" panose="02020603050405020304" pitchFamily="18" charset="0"/>
              </a:rPr>
              <a:t>yield:</a:t>
            </a:r>
          </a:p>
          <a:p>
            <a:pPr lvl="1">
              <a:lnSpc>
                <a:spcPct val="107000"/>
              </a:lnSpc>
              <a:spcBef>
                <a:spcPts val="0"/>
              </a:spcBef>
              <a:spcAft>
                <a:spcPts val="800"/>
              </a:spcAft>
              <a:buFont typeface="Arial" panose="020B0604020202020204" pitchFamily="34" charset="0"/>
              <a:buChar char="•"/>
              <a:tabLst>
                <a:tab pos="457200" algn="l"/>
              </a:tabLst>
            </a:pPr>
            <a:r>
              <a:rPr lang="en-US" sz="3600" dirty="0" smtClean="0">
                <a:ea typeface="Calibri" panose="020F0502020204030204" pitchFamily="34" charset="0"/>
                <a:cs typeface="Times New Roman" panose="02020603050405020304" pitchFamily="18" charset="0"/>
              </a:rPr>
              <a:t>Percentage </a:t>
            </a:r>
            <a:r>
              <a:rPr lang="en-US" sz="3600" dirty="0">
                <a:ea typeface="Calibri" panose="020F0502020204030204" pitchFamily="34" charset="0"/>
                <a:cs typeface="Times New Roman" panose="02020603050405020304" pitchFamily="18" charset="0"/>
              </a:rPr>
              <a:t>increase in value as a result of interest.</a:t>
            </a:r>
          </a:p>
          <a:p>
            <a:pPr marL="0" marR="0" lvl="0" indent="0">
              <a:lnSpc>
                <a:spcPct val="107000"/>
              </a:lnSpc>
              <a:spcBef>
                <a:spcPts val="0"/>
              </a:spcBef>
              <a:spcAft>
                <a:spcPts val="0"/>
              </a:spcAft>
              <a:buNone/>
            </a:pPr>
            <a:r>
              <a:rPr lang="en-US" sz="4000" dirty="0" smtClean="0">
                <a:ea typeface="Calibri" panose="020F0502020204030204" pitchFamily="34" charset="0"/>
                <a:cs typeface="Times New Roman" panose="02020603050405020304" pitchFamily="18" charset="0"/>
              </a:rPr>
              <a:t>Compounding:</a:t>
            </a:r>
          </a:p>
          <a:p>
            <a:pPr marL="708660" lvl="1" indent="-342900">
              <a:lnSpc>
                <a:spcPct val="107000"/>
              </a:lnSpc>
              <a:spcBef>
                <a:spcPts val="0"/>
              </a:spcBef>
              <a:buFont typeface="Symbol" panose="05050102010706020507" pitchFamily="18" charset="2"/>
              <a:buChar char=""/>
            </a:pPr>
            <a:r>
              <a:rPr lang="en-US" sz="3600" dirty="0" smtClean="0">
                <a:ea typeface="Calibri" panose="020F0502020204030204" pitchFamily="34" charset="0"/>
                <a:cs typeface="Times New Roman" panose="02020603050405020304" pitchFamily="18" charset="0"/>
              </a:rPr>
              <a:t>The </a:t>
            </a:r>
            <a:r>
              <a:rPr lang="en-US" sz="3600" dirty="0">
                <a:ea typeface="Calibri" panose="020F0502020204030204" pitchFamily="34" charset="0"/>
                <a:cs typeface="Times New Roman" panose="02020603050405020304" pitchFamily="18" charset="0"/>
              </a:rPr>
              <a:t>process which interest is made on previously earned interest. </a:t>
            </a:r>
            <a:endParaRPr lang="en-US" sz="3600" dirty="0" smtClean="0">
              <a:ea typeface="Calibri" panose="020F0502020204030204" pitchFamily="34" charset="0"/>
              <a:cs typeface="Times New Roman" panose="02020603050405020304" pitchFamily="18" charset="0"/>
            </a:endParaRPr>
          </a:p>
          <a:p>
            <a:pPr marL="708660" lvl="1" indent="-342900">
              <a:lnSpc>
                <a:spcPct val="107000"/>
              </a:lnSpc>
              <a:spcBef>
                <a:spcPts val="0"/>
              </a:spcBef>
              <a:buFont typeface="Symbol" panose="05050102010706020507" pitchFamily="18" charset="2"/>
              <a:buChar char=""/>
            </a:pPr>
            <a:r>
              <a:rPr lang="en-US" sz="3600" dirty="0" smtClean="0">
                <a:ea typeface="Calibri" panose="020F0502020204030204" pitchFamily="34" charset="0"/>
                <a:cs typeface="Times New Roman" panose="02020603050405020304" pitchFamily="18" charset="0"/>
              </a:rPr>
              <a:t>The </a:t>
            </a:r>
            <a:r>
              <a:rPr lang="en-US" sz="3600" dirty="0">
                <a:ea typeface="Calibri" panose="020F0502020204030204" pitchFamily="34" charset="0"/>
                <a:cs typeface="Times New Roman" panose="02020603050405020304" pitchFamily="18" charset="0"/>
              </a:rPr>
              <a:t>more frequently compounded the higher the total return. </a:t>
            </a:r>
          </a:p>
          <a:p>
            <a:endParaRPr lang="en-US" dirty="0"/>
          </a:p>
        </p:txBody>
      </p:sp>
    </p:spTree>
    <p:extLst>
      <p:ext uri="{BB962C8B-B14F-4D97-AF65-F5344CB8AC3E}">
        <p14:creationId xmlns:p14="http://schemas.microsoft.com/office/powerpoint/2010/main" val="949774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704088"/>
            <a:ext cx="11264900" cy="1143000"/>
          </a:xfrm>
        </p:spPr>
        <p:txBody>
          <a:bodyPr/>
          <a:lstStyle/>
          <a:p>
            <a:r>
              <a:rPr lang="en-US" sz="5400" b="1" dirty="0" smtClean="0">
                <a:solidFill>
                  <a:srgbClr val="04617B"/>
                </a:solidFill>
              </a:rPr>
              <a:t>Savings Plan Components:</a:t>
            </a:r>
            <a:endParaRPr lang="en-US" dirty="0"/>
          </a:p>
        </p:txBody>
      </p:sp>
      <p:sp>
        <p:nvSpPr>
          <p:cNvPr id="3" name="Content Placeholder 2"/>
          <p:cNvSpPr>
            <a:spLocks noGrp="1"/>
          </p:cNvSpPr>
          <p:nvPr>
            <p:ph idx="1"/>
          </p:nvPr>
        </p:nvSpPr>
        <p:spPr>
          <a:xfrm>
            <a:off x="317500" y="1935480"/>
            <a:ext cx="11874500" cy="4922520"/>
          </a:xfrm>
        </p:spPr>
        <p:txBody>
          <a:bodyPr>
            <a:normAutofit fontScale="85000" lnSpcReduction="10000"/>
          </a:bodyPr>
          <a:lstStyle/>
          <a:p>
            <a:pPr marL="0" marR="0" lvl="0" indent="0">
              <a:lnSpc>
                <a:spcPct val="107000"/>
              </a:lnSpc>
              <a:spcBef>
                <a:spcPts val="0"/>
              </a:spcBef>
              <a:spcAft>
                <a:spcPts val="800"/>
              </a:spcAft>
              <a:buNone/>
            </a:pPr>
            <a:r>
              <a:rPr lang="en-US" sz="4000" dirty="0">
                <a:ea typeface="Calibri" panose="020F0502020204030204" pitchFamily="34" charset="0"/>
                <a:cs typeface="Times New Roman" panose="02020603050405020304" pitchFamily="18" charset="0"/>
              </a:rPr>
              <a:t>Annual percentage yield (APY</a:t>
            </a:r>
            <a:r>
              <a:rPr lang="en-US" sz="4000" dirty="0" smtClean="0">
                <a:ea typeface="Calibri" panose="020F0502020204030204" pitchFamily="34" charset="0"/>
                <a:cs typeface="Times New Roman" panose="02020603050405020304" pitchFamily="18" charset="0"/>
              </a:rPr>
              <a:t>):</a:t>
            </a:r>
          </a:p>
          <a:p>
            <a:pPr lvl="1">
              <a:lnSpc>
                <a:spcPct val="107000"/>
              </a:lnSpc>
              <a:spcBef>
                <a:spcPts val="0"/>
              </a:spcBef>
              <a:spcAft>
                <a:spcPts val="800"/>
              </a:spcAft>
              <a:buFont typeface="Arial" panose="020B0604020202020204" pitchFamily="34" charset="0"/>
              <a:buChar char="•"/>
            </a:pPr>
            <a:r>
              <a:rPr lang="en-US" sz="3500" dirty="0" smtClean="0">
                <a:ea typeface="Calibri" panose="020F0502020204030204" pitchFamily="34" charset="0"/>
                <a:cs typeface="Times New Roman" panose="02020603050405020304" pitchFamily="18" charset="0"/>
              </a:rPr>
              <a:t>Shows </a:t>
            </a:r>
            <a:r>
              <a:rPr lang="en-US" sz="3500" dirty="0">
                <a:ea typeface="Calibri" panose="020F0502020204030204" pitchFamily="34" charset="0"/>
                <a:cs typeface="Times New Roman" panose="02020603050405020304" pitchFamily="18" charset="0"/>
              </a:rPr>
              <a:t>the total interest which an investor should expect to receive. </a:t>
            </a:r>
            <a:endParaRPr lang="en-US" sz="3500" dirty="0" smtClean="0">
              <a:ea typeface="Calibri" panose="020F0502020204030204" pitchFamily="34" charset="0"/>
              <a:cs typeface="Times New Roman" panose="02020603050405020304" pitchFamily="18" charset="0"/>
            </a:endParaRPr>
          </a:p>
          <a:p>
            <a:pPr lvl="1">
              <a:lnSpc>
                <a:spcPct val="107000"/>
              </a:lnSpc>
              <a:spcBef>
                <a:spcPts val="0"/>
              </a:spcBef>
              <a:spcAft>
                <a:spcPts val="800"/>
              </a:spcAft>
              <a:buFont typeface="Arial" panose="020B0604020202020204" pitchFamily="34" charset="0"/>
              <a:buChar char="•"/>
            </a:pPr>
            <a:r>
              <a:rPr lang="en-US" sz="3500" dirty="0" smtClean="0">
                <a:ea typeface="Calibri" panose="020F0502020204030204" pitchFamily="34" charset="0"/>
                <a:cs typeface="Times New Roman" panose="02020603050405020304" pitchFamily="18" charset="0"/>
              </a:rPr>
              <a:t>Based </a:t>
            </a:r>
            <a:r>
              <a:rPr lang="en-US" sz="3500" dirty="0">
                <a:ea typeface="Calibri" panose="020F0502020204030204" pitchFamily="34" charset="0"/>
                <a:cs typeface="Times New Roman" panose="02020603050405020304" pitchFamily="18" charset="0"/>
              </a:rPr>
              <a:t>on annual interest and the frequency of </a:t>
            </a:r>
            <a:r>
              <a:rPr lang="en-US" sz="3500" dirty="0" smtClean="0">
                <a:ea typeface="Calibri" panose="020F0502020204030204" pitchFamily="34" charset="0"/>
                <a:cs typeface="Times New Roman" panose="02020603050405020304" pitchFamily="18" charset="0"/>
              </a:rPr>
              <a:t>compounding.</a:t>
            </a:r>
          </a:p>
          <a:p>
            <a:pPr lvl="1">
              <a:lnSpc>
                <a:spcPct val="107000"/>
              </a:lnSpc>
              <a:spcBef>
                <a:spcPts val="0"/>
              </a:spcBef>
              <a:spcAft>
                <a:spcPts val="800"/>
              </a:spcAft>
              <a:buFont typeface="Arial" panose="020B0604020202020204" pitchFamily="34" charset="0"/>
              <a:buChar char="•"/>
            </a:pPr>
            <a:r>
              <a:rPr lang="en-US" sz="3500" dirty="0" smtClean="0">
                <a:ea typeface="Calibri" panose="020F0502020204030204" pitchFamily="34" charset="0"/>
                <a:cs typeface="Times New Roman" panose="02020603050405020304" pitchFamily="18" charset="0"/>
              </a:rPr>
              <a:t>APY </a:t>
            </a:r>
            <a:r>
              <a:rPr lang="en-US" sz="3500" dirty="0">
                <a:ea typeface="Calibri" panose="020F0502020204030204" pitchFamily="34" charset="0"/>
                <a:cs typeface="Times New Roman" panose="02020603050405020304" pitchFamily="18" charset="0"/>
              </a:rPr>
              <a:t>= Rate per period </a:t>
            </a:r>
            <a:r>
              <a:rPr lang="en-US" sz="3500" dirty="0" smtClean="0">
                <a:ea typeface="Calibri" panose="020F0502020204030204" pitchFamily="34" charset="0"/>
                <a:cs typeface="Times New Roman" panose="02020603050405020304" pitchFamily="18" charset="0"/>
              </a:rPr>
              <a:t>* </a:t>
            </a:r>
            <a:r>
              <a:rPr lang="en-US" sz="3500" dirty="0">
                <a:ea typeface="Calibri" panose="020F0502020204030204" pitchFamily="34" charset="0"/>
                <a:cs typeface="Times New Roman" panose="02020603050405020304" pitchFamily="18" charset="0"/>
              </a:rPr>
              <a:t># compounding periods a </a:t>
            </a:r>
            <a:r>
              <a:rPr lang="en-US" sz="3500" dirty="0" smtClean="0">
                <a:ea typeface="Calibri" panose="020F0502020204030204" pitchFamily="34" charset="0"/>
                <a:cs typeface="Times New Roman" panose="02020603050405020304" pitchFamily="18" charset="0"/>
              </a:rPr>
              <a:t>year</a:t>
            </a:r>
          </a:p>
          <a:p>
            <a:pPr marL="0" marR="0" lvl="0" indent="0">
              <a:lnSpc>
                <a:spcPct val="107000"/>
              </a:lnSpc>
              <a:spcBef>
                <a:spcPts val="0"/>
              </a:spcBef>
              <a:spcAft>
                <a:spcPts val="800"/>
              </a:spcAft>
              <a:buNone/>
              <a:tabLst>
                <a:tab pos="457200" algn="l"/>
              </a:tabLst>
            </a:pPr>
            <a:r>
              <a:rPr lang="en-US" sz="4000" dirty="0" smtClean="0">
                <a:ea typeface="Calibri" panose="020F0502020204030204" pitchFamily="34" charset="0"/>
                <a:cs typeface="Times New Roman" panose="02020603050405020304" pitchFamily="18" charset="0"/>
              </a:rPr>
              <a:t>Inflation:</a:t>
            </a:r>
          </a:p>
          <a:p>
            <a:pPr lvl="1">
              <a:lnSpc>
                <a:spcPct val="107000"/>
              </a:lnSpc>
              <a:spcBef>
                <a:spcPts val="0"/>
              </a:spcBef>
              <a:spcAft>
                <a:spcPts val="800"/>
              </a:spcAft>
              <a:buFont typeface="Arial" panose="020B0604020202020204" pitchFamily="34" charset="0"/>
              <a:buChar char="•"/>
              <a:tabLst>
                <a:tab pos="457200" algn="l"/>
              </a:tabLst>
            </a:pPr>
            <a:r>
              <a:rPr lang="en-US" sz="3500" dirty="0" smtClean="0">
                <a:ea typeface="Calibri" panose="020F0502020204030204" pitchFamily="34" charset="0"/>
                <a:cs typeface="Times New Roman" panose="02020603050405020304" pitchFamily="18" charset="0"/>
              </a:rPr>
              <a:t>Compare rate of return to the inflation rate.</a:t>
            </a:r>
          </a:p>
          <a:p>
            <a:pPr lvl="1">
              <a:lnSpc>
                <a:spcPct val="107000"/>
              </a:lnSpc>
              <a:spcBef>
                <a:spcPts val="0"/>
              </a:spcBef>
              <a:spcAft>
                <a:spcPts val="800"/>
              </a:spcAft>
              <a:buFont typeface="Arial" panose="020B0604020202020204" pitchFamily="34" charset="0"/>
              <a:buChar char="•"/>
              <a:tabLst>
                <a:tab pos="457200" algn="l"/>
              </a:tabLst>
            </a:pPr>
            <a:r>
              <a:rPr lang="en-US" sz="3500" dirty="0" smtClean="0">
                <a:ea typeface="Calibri" panose="020F0502020204030204" pitchFamily="34" charset="0"/>
                <a:cs typeface="Times New Roman" panose="02020603050405020304" pitchFamily="18" charset="0"/>
              </a:rPr>
              <a:t>Rate of return should always be higher than inflation or you essentially lose money.  Therefore generally as inflation rates increase interest rates tend increase as well.</a:t>
            </a:r>
            <a:endParaRPr lang="en-US" sz="35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1848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00" y="704088"/>
            <a:ext cx="11303000" cy="1143000"/>
          </a:xfrm>
        </p:spPr>
        <p:txBody>
          <a:bodyPr/>
          <a:lstStyle/>
          <a:p>
            <a:r>
              <a:rPr lang="en-US" sz="4800" b="1" dirty="0">
                <a:solidFill>
                  <a:srgbClr val="04617B"/>
                </a:solidFill>
              </a:rPr>
              <a:t>Savings Plan Components:</a:t>
            </a:r>
            <a:endParaRPr lang="en-US" dirty="0"/>
          </a:p>
        </p:txBody>
      </p:sp>
      <p:sp>
        <p:nvSpPr>
          <p:cNvPr id="3" name="Content Placeholder 2"/>
          <p:cNvSpPr>
            <a:spLocks noGrp="1"/>
          </p:cNvSpPr>
          <p:nvPr>
            <p:ph idx="1"/>
          </p:nvPr>
        </p:nvSpPr>
        <p:spPr>
          <a:xfrm>
            <a:off x="165100" y="1847088"/>
            <a:ext cx="11823700" cy="4922012"/>
          </a:xfrm>
        </p:spPr>
        <p:txBody>
          <a:bodyPr>
            <a:normAutofit lnSpcReduction="10000"/>
          </a:bodyPr>
          <a:lstStyle/>
          <a:p>
            <a:pPr marL="0" marR="0" lvl="0" indent="0">
              <a:lnSpc>
                <a:spcPct val="107000"/>
              </a:lnSpc>
              <a:spcBef>
                <a:spcPts val="0"/>
              </a:spcBef>
              <a:spcAft>
                <a:spcPts val="800"/>
              </a:spcAft>
              <a:buNone/>
              <a:tabLst>
                <a:tab pos="457200" algn="l"/>
              </a:tabLst>
            </a:pPr>
            <a:r>
              <a:rPr lang="en-US" sz="4300" dirty="0" smtClean="0">
                <a:ea typeface="Calibri" panose="020F0502020204030204" pitchFamily="34" charset="0"/>
                <a:cs typeface="Times New Roman" panose="02020603050405020304" pitchFamily="18" charset="0"/>
              </a:rPr>
              <a:t>Taxes:</a:t>
            </a:r>
          </a:p>
          <a:p>
            <a:pPr marR="0" lvl="0">
              <a:lnSpc>
                <a:spcPct val="107000"/>
              </a:lnSpc>
              <a:spcBef>
                <a:spcPts val="0"/>
              </a:spcBef>
              <a:spcAft>
                <a:spcPts val="800"/>
              </a:spcAft>
              <a:buFont typeface="Arial" panose="020B0604020202020204" pitchFamily="34" charset="0"/>
              <a:buChar char="•"/>
              <a:tabLst>
                <a:tab pos="457200" algn="l"/>
              </a:tabLst>
            </a:pPr>
            <a:r>
              <a:rPr lang="en-US" sz="3200" dirty="0" smtClean="0">
                <a:ea typeface="Calibri" panose="020F0502020204030204" pitchFamily="34" charset="0"/>
                <a:cs typeface="Times New Roman" panose="02020603050405020304" pitchFamily="18" charset="0"/>
              </a:rPr>
              <a:t>Reduce </a:t>
            </a:r>
            <a:r>
              <a:rPr lang="en-US" sz="3200" dirty="0">
                <a:ea typeface="Calibri" panose="020F0502020204030204" pitchFamily="34" charset="0"/>
                <a:cs typeface="Times New Roman" panose="02020603050405020304" pitchFamily="18" charset="0"/>
              </a:rPr>
              <a:t>the interest earned on savings therefore tax exempt and deferred savings plans are preferred as the increase your real rate of return. </a:t>
            </a:r>
            <a:endParaRPr lang="en-US" sz="3200" dirty="0" smtClean="0">
              <a:ea typeface="Calibri" panose="020F0502020204030204" pitchFamily="34" charset="0"/>
              <a:cs typeface="Times New Roman" panose="02020603050405020304" pitchFamily="18" charset="0"/>
            </a:endParaRPr>
          </a:p>
          <a:p>
            <a:pPr marR="0" lvl="0">
              <a:lnSpc>
                <a:spcPct val="107000"/>
              </a:lnSpc>
              <a:spcBef>
                <a:spcPts val="0"/>
              </a:spcBef>
              <a:spcAft>
                <a:spcPts val="800"/>
              </a:spcAft>
              <a:buFont typeface="Arial" panose="020B0604020202020204" pitchFamily="34" charset="0"/>
              <a:buChar char="•"/>
              <a:tabLst>
                <a:tab pos="457200" algn="l"/>
              </a:tabLst>
            </a:pPr>
            <a:endParaRPr lang="en-US" sz="100" dirty="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4000" dirty="0" smtClean="0">
                <a:ea typeface="Calibri" panose="020F0502020204030204" pitchFamily="34" charset="0"/>
                <a:cs typeface="Times New Roman" panose="02020603050405020304" pitchFamily="18" charset="0"/>
              </a:rPr>
              <a:t>Liquidity:</a:t>
            </a:r>
          </a:p>
          <a:p>
            <a:pPr marR="0" lvl="0">
              <a:lnSpc>
                <a:spcPct val="107000"/>
              </a:lnSpc>
              <a:spcBef>
                <a:spcPts val="0"/>
              </a:spcBef>
              <a:spcAft>
                <a:spcPts val="800"/>
              </a:spcAft>
              <a:buFont typeface="Arial" panose="020B0604020202020204" pitchFamily="34" charset="0"/>
              <a:buChar char="•"/>
              <a:tabLst>
                <a:tab pos="457200" algn="l"/>
              </a:tabLst>
            </a:pPr>
            <a:r>
              <a:rPr lang="en-US" sz="3200" dirty="0" smtClean="0">
                <a:ea typeface="Calibri" panose="020F0502020204030204" pitchFamily="34" charset="0"/>
                <a:cs typeface="Times New Roman" panose="02020603050405020304" pitchFamily="18" charset="0"/>
              </a:rPr>
              <a:t>The </a:t>
            </a:r>
            <a:r>
              <a:rPr lang="en-US" sz="3200" dirty="0">
                <a:ea typeface="Calibri" panose="020F0502020204030204" pitchFamily="34" charset="0"/>
                <a:cs typeface="Times New Roman" panose="02020603050405020304" pitchFamily="18" charset="0"/>
              </a:rPr>
              <a:t>quick accessibility of cash without a significant loss in </a:t>
            </a:r>
            <a:r>
              <a:rPr lang="en-US" sz="3200" dirty="0" smtClean="0">
                <a:ea typeface="Calibri" panose="020F0502020204030204" pitchFamily="34" charset="0"/>
                <a:cs typeface="Times New Roman" panose="02020603050405020304" pitchFamily="18" charset="0"/>
              </a:rPr>
              <a:t>value.</a:t>
            </a:r>
          </a:p>
          <a:p>
            <a:pPr marR="0" lvl="0">
              <a:lnSpc>
                <a:spcPct val="107000"/>
              </a:lnSpc>
              <a:spcBef>
                <a:spcPts val="0"/>
              </a:spcBef>
              <a:spcAft>
                <a:spcPts val="800"/>
              </a:spcAft>
              <a:buFont typeface="Arial" panose="020B0604020202020204" pitchFamily="34" charset="0"/>
              <a:buChar char="•"/>
              <a:tabLst>
                <a:tab pos="457200" algn="l"/>
              </a:tabLst>
            </a:pPr>
            <a:r>
              <a:rPr lang="en-US" sz="3200" dirty="0" smtClean="0">
                <a:ea typeface="Calibri" panose="020F0502020204030204" pitchFamily="34" charset="0"/>
                <a:cs typeface="Times New Roman" panose="02020603050405020304" pitchFamily="18" charset="0"/>
              </a:rPr>
              <a:t>Many </a:t>
            </a:r>
            <a:r>
              <a:rPr lang="en-US" sz="3200" dirty="0">
                <a:ea typeface="Calibri" panose="020F0502020204030204" pitchFamily="34" charset="0"/>
                <a:cs typeface="Times New Roman" panose="02020603050405020304" pitchFamily="18" charset="0"/>
              </a:rPr>
              <a:t>trade off liquidity for higher return to achieve long-term financial goals. </a:t>
            </a:r>
          </a:p>
          <a:p>
            <a:endParaRPr lang="en-US" dirty="0"/>
          </a:p>
        </p:txBody>
      </p:sp>
    </p:spTree>
    <p:extLst>
      <p:ext uri="{BB962C8B-B14F-4D97-AF65-F5344CB8AC3E}">
        <p14:creationId xmlns:p14="http://schemas.microsoft.com/office/powerpoint/2010/main" val="243763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704088"/>
            <a:ext cx="11341100" cy="1143000"/>
          </a:xfrm>
        </p:spPr>
        <p:txBody>
          <a:bodyPr/>
          <a:lstStyle/>
          <a:p>
            <a:r>
              <a:rPr lang="en-US" sz="5400" b="1" dirty="0">
                <a:solidFill>
                  <a:srgbClr val="04617B"/>
                </a:solidFill>
              </a:rPr>
              <a:t>Savings Plan Components:</a:t>
            </a:r>
            <a:endParaRPr lang="en-US" dirty="0"/>
          </a:p>
        </p:txBody>
      </p:sp>
      <p:sp>
        <p:nvSpPr>
          <p:cNvPr id="3" name="Content Placeholder 2"/>
          <p:cNvSpPr>
            <a:spLocks noGrp="1"/>
          </p:cNvSpPr>
          <p:nvPr>
            <p:ph idx="1"/>
          </p:nvPr>
        </p:nvSpPr>
        <p:spPr>
          <a:xfrm>
            <a:off x="330200" y="1847088"/>
            <a:ext cx="11709400" cy="4782312"/>
          </a:xfrm>
        </p:spPr>
        <p:txBody>
          <a:bodyPr>
            <a:normAutofit fontScale="92500" lnSpcReduction="10000"/>
          </a:bodyPr>
          <a:lstStyle/>
          <a:p>
            <a:pPr marL="0" marR="0" lvl="0" indent="0">
              <a:lnSpc>
                <a:spcPct val="107000"/>
              </a:lnSpc>
              <a:spcBef>
                <a:spcPts val="0"/>
              </a:spcBef>
              <a:spcAft>
                <a:spcPts val="800"/>
              </a:spcAft>
              <a:buNone/>
              <a:tabLst>
                <a:tab pos="457200" algn="l"/>
              </a:tabLst>
            </a:pPr>
            <a:r>
              <a:rPr lang="en-US" sz="4000" dirty="0">
                <a:ea typeface="Calibri" panose="020F0502020204030204" pitchFamily="34" charset="0"/>
                <a:cs typeface="Times New Roman" panose="02020603050405020304" pitchFamily="18" charset="0"/>
              </a:rPr>
              <a:t>Safety via FDIC and </a:t>
            </a:r>
            <a:r>
              <a:rPr lang="en-US" sz="4000" dirty="0" smtClean="0">
                <a:ea typeface="Calibri" panose="020F0502020204030204" pitchFamily="34" charset="0"/>
                <a:cs typeface="Times New Roman" panose="02020603050405020304" pitchFamily="18" charset="0"/>
              </a:rPr>
              <a:t>NCUA</a:t>
            </a:r>
            <a:r>
              <a:rPr lang="en-US" sz="4000" dirty="0"/>
              <a:t> (National Credit </a:t>
            </a:r>
            <a:r>
              <a:rPr lang="en-US" sz="4000" dirty="0" err="1"/>
              <a:t>Untion</a:t>
            </a:r>
            <a:r>
              <a:rPr lang="en-US" sz="4000" dirty="0"/>
              <a:t> Association</a:t>
            </a:r>
            <a:r>
              <a:rPr lang="en-US" sz="4000" dirty="0" smtClean="0"/>
              <a:t>)</a:t>
            </a:r>
            <a:r>
              <a:rPr lang="en-US" sz="4000" dirty="0" smtClean="0">
                <a:ea typeface="Calibri" panose="020F0502020204030204" pitchFamily="34" charset="0"/>
                <a:cs typeface="Times New Roman" panose="02020603050405020304" pitchFamily="18" charset="0"/>
              </a:rPr>
              <a:t>:</a:t>
            </a:r>
          </a:p>
          <a:p>
            <a:pPr marR="0" lvl="0">
              <a:lnSpc>
                <a:spcPct val="107000"/>
              </a:lnSpc>
              <a:spcBef>
                <a:spcPts val="0"/>
              </a:spcBef>
              <a:spcAft>
                <a:spcPts val="800"/>
              </a:spcAft>
              <a:buFont typeface="Arial" panose="020B0604020202020204" pitchFamily="34" charset="0"/>
              <a:buChar char="•"/>
              <a:tabLst>
                <a:tab pos="457200" algn="l"/>
              </a:tabLst>
            </a:pPr>
            <a:r>
              <a:rPr lang="en-US" sz="2800" dirty="0" smtClean="0">
                <a:ea typeface="Calibri" panose="020F0502020204030204" pitchFamily="34" charset="0"/>
                <a:cs typeface="Times New Roman" panose="02020603050405020304" pitchFamily="18" charset="0"/>
              </a:rPr>
              <a:t>FDIC </a:t>
            </a:r>
            <a:r>
              <a:rPr lang="en-US" sz="2800" dirty="0">
                <a:ea typeface="Calibri" panose="020F0502020204030204" pitchFamily="34" charset="0"/>
                <a:cs typeface="Times New Roman" panose="02020603050405020304" pitchFamily="18" charset="0"/>
              </a:rPr>
              <a:t>insures up to </a:t>
            </a:r>
            <a:r>
              <a:rPr lang="en-US" sz="2800" dirty="0" smtClean="0">
                <a:ea typeface="Calibri" panose="020F0502020204030204" pitchFamily="34" charset="0"/>
                <a:cs typeface="Times New Roman" panose="02020603050405020304" pitchFamily="18" charset="0"/>
              </a:rPr>
              <a:t>$250,000 </a:t>
            </a:r>
            <a:r>
              <a:rPr lang="en-US" sz="2800" dirty="0">
                <a:ea typeface="Calibri" panose="020F0502020204030204" pitchFamily="34" charset="0"/>
                <a:cs typeface="Times New Roman" panose="02020603050405020304" pitchFamily="18" charset="0"/>
              </a:rPr>
              <a:t>per person per financial institution in accounts they </a:t>
            </a:r>
            <a:r>
              <a:rPr lang="en-US" sz="2800" dirty="0" smtClean="0">
                <a:ea typeface="Calibri" panose="020F0502020204030204" pitchFamily="34" charset="0"/>
                <a:cs typeface="Times New Roman" panose="02020603050405020304" pitchFamily="18" charset="0"/>
              </a:rPr>
              <a:t>cover such as credit unions.  </a:t>
            </a:r>
          </a:p>
          <a:p>
            <a:pPr marR="0" lvl="0">
              <a:lnSpc>
                <a:spcPct val="107000"/>
              </a:lnSpc>
              <a:spcBef>
                <a:spcPts val="0"/>
              </a:spcBef>
              <a:spcAft>
                <a:spcPts val="800"/>
              </a:spcAft>
              <a:buFont typeface="Arial" panose="020B0604020202020204" pitchFamily="34" charset="0"/>
              <a:buChar char="•"/>
              <a:tabLst>
                <a:tab pos="457200" algn="l"/>
              </a:tabLst>
            </a:pPr>
            <a:r>
              <a:rPr lang="en-US" sz="2800" dirty="0" smtClean="0">
                <a:ea typeface="Calibri" panose="020F0502020204030204" pitchFamily="34" charset="0"/>
                <a:cs typeface="Times New Roman" panose="02020603050405020304" pitchFamily="18" charset="0"/>
              </a:rPr>
              <a:t>FDIC </a:t>
            </a:r>
            <a:r>
              <a:rPr lang="en-US" sz="2800" dirty="0">
                <a:ea typeface="Calibri" panose="020F0502020204030204" pitchFamily="34" charset="0"/>
                <a:cs typeface="Times New Roman" panose="02020603050405020304" pitchFamily="18" charset="0"/>
              </a:rPr>
              <a:t>and NCUA insures up to $250,000 on retirement accounts covered by them. </a:t>
            </a:r>
          </a:p>
          <a:p>
            <a:pPr marL="0" marR="0" lvl="0" indent="0">
              <a:lnSpc>
                <a:spcPct val="107000"/>
              </a:lnSpc>
              <a:spcBef>
                <a:spcPts val="0"/>
              </a:spcBef>
              <a:spcAft>
                <a:spcPts val="800"/>
              </a:spcAft>
              <a:buNone/>
              <a:tabLst>
                <a:tab pos="457200" algn="l"/>
              </a:tabLst>
            </a:pPr>
            <a:r>
              <a:rPr lang="en-US" sz="4000" dirty="0">
                <a:ea typeface="Calibri" panose="020F0502020204030204" pitchFamily="34" charset="0"/>
                <a:cs typeface="Times New Roman" panose="02020603050405020304" pitchFamily="18" charset="0"/>
              </a:rPr>
              <a:t>Restrictions and </a:t>
            </a:r>
            <a:r>
              <a:rPr lang="en-US" sz="4000" dirty="0" smtClean="0">
                <a:ea typeface="Calibri" panose="020F0502020204030204" pitchFamily="34" charset="0"/>
                <a:cs typeface="Times New Roman" panose="02020603050405020304" pitchFamily="18" charset="0"/>
              </a:rPr>
              <a:t>fees:</a:t>
            </a:r>
          </a:p>
          <a:p>
            <a:pPr marR="0" lvl="0">
              <a:lnSpc>
                <a:spcPct val="107000"/>
              </a:lnSpc>
              <a:spcBef>
                <a:spcPts val="0"/>
              </a:spcBef>
              <a:spcAft>
                <a:spcPts val="800"/>
              </a:spcAft>
              <a:buFont typeface="Arial" panose="020B0604020202020204" pitchFamily="34" charset="0"/>
              <a:buChar char="•"/>
              <a:tabLst>
                <a:tab pos="457200" algn="l"/>
              </a:tabLst>
            </a:pPr>
            <a:r>
              <a:rPr lang="en-US" sz="2800" dirty="0" smtClean="0">
                <a:ea typeface="Calibri" panose="020F0502020204030204" pitchFamily="34" charset="0"/>
                <a:cs typeface="Times New Roman" panose="02020603050405020304" pitchFamily="18" charset="0"/>
              </a:rPr>
              <a:t>Some </a:t>
            </a:r>
            <a:r>
              <a:rPr lang="en-US" sz="2800" dirty="0">
                <a:ea typeface="Calibri" panose="020F0502020204030204" pitchFamily="34" charset="0"/>
                <a:cs typeface="Times New Roman" panose="02020603050405020304" pitchFamily="18" charset="0"/>
              </a:rPr>
              <a:t>accounts may have minimum balance </a:t>
            </a:r>
            <a:r>
              <a:rPr lang="en-US" sz="2800" dirty="0" smtClean="0">
                <a:ea typeface="Calibri" panose="020F0502020204030204" pitchFamily="34" charset="0"/>
                <a:cs typeface="Times New Roman" panose="02020603050405020304" pitchFamily="18" charset="0"/>
              </a:rPr>
              <a:t>required.</a:t>
            </a:r>
          </a:p>
          <a:p>
            <a:pPr marR="0" lvl="0">
              <a:lnSpc>
                <a:spcPct val="107000"/>
              </a:lnSpc>
              <a:spcBef>
                <a:spcPts val="0"/>
              </a:spcBef>
              <a:spcAft>
                <a:spcPts val="800"/>
              </a:spcAft>
              <a:buFont typeface="Arial" panose="020B0604020202020204" pitchFamily="34" charset="0"/>
              <a:buChar char="•"/>
              <a:tabLst>
                <a:tab pos="457200" algn="l"/>
              </a:tabLst>
            </a:pPr>
            <a:r>
              <a:rPr lang="en-US" sz="2800" dirty="0" smtClean="0">
                <a:ea typeface="Calibri" panose="020F0502020204030204" pitchFamily="34" charset="0"/>
                <a:cs typeface="Times New Roman" panose="02020603050405020304" pitchFamily="18" charset="0"/>
              </a:rPr>
              <a:t>Charge </a:t>
            </a:r>
            <a:r>
              <a:rPr lang="en-US" sz="2800" dirty="0">
                <a:ea typeface="Calibri" panose="020F0502020204030204" pitchFamily="34" charset="0"/>
                <a:cs typeface="Times New Roman" panose="02020603050405020304" pitchFamily="18" charset="0"/>
              </a:rPr>
              <a:t>fees for transactions that occur </a:t>
            </a:r>
            <a:r>
              <a:rPr lang="en-US" sz="2800" dirty="0" smtClean="0">
                <a:ea typeface="Calibri" panose="020F0502020204030204" pitchFamily="34" charset="0"/>
                <a:cs typeface="Times New Roman" panose="02020603050405020304" pitchFamily="18" charset="0"/>
              </a:rPr>
              <a:t>etc.</a:t>
            </a:r>
            <a:endParaRPr lang="en-US" sz="28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30778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2</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95412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704088"/>
            <a:ext cx="11214100" cy="1086612"/>
          </a:xfrm>
        </p:spPr>
        <p:txBody>
          <a:bodyPr>
            <a:normAutofit/>
          </a:bodyPr>
          <a:lstStyle/>
          <a:p>
            <a:r>
              <a:rPr lang="en-US" sz="5400" b="1" dirty="0" smtClean="0"/>
              <a:t>Payment Methods</a:t>
            </a:r>
            <a:endParaRPr lang="en-US" sz="5400" b="1" dirty="0"/>
          </a:p>
        </p:txBody>
      </p:sp>
      <p:sp>
        <p:nvSpPr>
          <p:cNvPr id="3" name="Content Placeholder 2"/>
          <p:cNvSpPr>
            <a:spLocks noGrp="1"/>
          </p:cNvSpPr>
          <p:nvPr>
            <p:ph idx="1"/>
          </p:nvPr>
        </p:nvSpPr>
        <p:spPr>
          <a:xfrm>
            <a:off x="368300" y="1689100"/>
            <a:ext cx="11455400" cy="5168900"/>
          </a:xfrm>
        </p:spPr>
        <p:txBody>
          <a:bodyPr>
            <a:normAutofit lnSpcReduction="10000"/>
          </a:bodyPr>
          <a:lstStyle/>
          <a:p>
            <a:pPr marL="0" marR="0" indent="0">
              <a:lnSpc>
                <a:spcPct val="107000"/>
              </a:lnSpc>
              <a:spcBef>
                <a:spcPts val="0"/>
              </a:spcBef>
              <a:spcAft>
                <a:spcPts val="800"/>
              </a:spcAft>
              <a:buNone/>
            </a:pPr>
            <a:r>
              <a:rPr lang="en-US" sz="3200" dirty="0"/>
              <a:t>Financial Institutions facilitate payments using several electronic </a:t>
            </a:r>
            <a:r>
              <a:rPr lang="en-US" sz="3200" dirty="0" smtClean="0"/>
              <a:t>options:</a:t>
            </a:r>
            <a:r>
              <a:rPr lang="en-US" sz="2800" dirty="0" smtClean="0"/>
              <a:t> </a:t>
            </a:r>
          </a:p>
          <a:p>
            <a:pPr>
              <a:lnSpc>
                <a:spcPct val="107000"/>
              </a:lnSpc>
              <a:spcBef>
                <a:spcPts val="0"/>
              </a:spcBef>
              <a:spcAft>
                <a:spcPts val="800"/>
              </a:spcAft>
            </a:pPr>
            <a:r>
              <a:rPr lang="en-US" dirty="0" smtClean="0">
                <a:ea typeface="Calibri" panose="020F0502020204030204" pitchFamily="34" charset="0"/>
                <a:cs typeface="Times New Roman" panose="02020603050405020304" pitchFamily="18" charset="0"/>
              </a:rPr>
              <a:t>Debit </a:t>
            </a:r>
            <a:r>
              <a:rPr lang="en-US" dirty="0">
                <a:ea typeface="Calibri" panose="020F0502020204030204" pitchFamily="34" charset="0"/>
                <a:cs typeface="Times New Roman" panose="02020603050405020304" pitchFamily="18" charset="0"/>
              </a:rPr>
              <a:t>Card </a:t>
            </a:r>
            <a:r>
              <a:rPr lang="en-US" dirty="0" smtClean="0">
                <a:ea typeface="Calibri" panose="020F0502020204030204" pitchFamily="34" charset="0"/>
                <a:cs typeface="Times New Roman" panose="02020603050405020304" pitchFamily="18" charset="0"/>
              </a:rPr>
              <a:t>Transactions</a:t>
            </a:r>
          </a:p>
          <a:p>
            <a:pPr>
              <a:lnSpc>
                <a:spcPct val="107000"/>
              </a:lnSpc>
              <a:spcBef>
                <a:spcPts val="0"/>
              </a:spcBef>
              <a:spcAft>
                <a:spcPts val="800"/>
              </a:spcAft>
            </a:pPr>
            <a:r>
              <a:rPr lang="en-US" dirty="0" smtClean="0">
                <a:ea typeface="Calibri" panose="020F0502020204030204" pitchFamily="34" charset="0"/>
                <a:cs typeface="Times New Roman" panose="02020603050405020304" pitchFamily="18" charset="0"/>
              </a:rPr>
              <a:t>Online Payments</a:t>
            </a:r>
          </a:p>
          <a:p>
            <a:pPr>
              <a:lnSpc>
                <a:spcPct val="107000"/>
              </a:lnSpc>
              <a:spcBef>
                <a:spcPts val="0"/>
              </a:spcBef>
              <a:spcAft>
                <a:spcPts val="800"/>
              </a:spcAft>
            </a:pPr>
            <a:r>
              <a:rPr lang="en-US" dirty="0" smtClean="0">
                <a:ea typeface="Calibri" panose="020F0502020204030204" pitchFamily="34" charset="0"/>
                <a:cs typeface="Times New Roman" panose="02020603050405020304" pitchFamily="18" charset="0"/>
              </a:rPr>
              <a:t>PayPal</a:t>
            </a:r>
            <a:endParaRPr lang="en-US" dirty="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dirty="0" smtClean="0">
                <a:ea typeface="Calibri" panose="020F0502020204030204" pitchFamily="34" charset="0"/>
                <a:cs typeface="Times New Roman" panose="02020603050405020304" pitchFamily="18" charset="0"/>
              </a:rPr>
              <a:t>Stored-value Cards</a:t>
            </a:r>
          </a:p>
          <a:p>
            <a:pPr>
              <a:lnSpc>
                <a:spcPct val="107000"/>
              </a:lnSpc>
              <a:spcBef>
                <a:spcPts val="0"/>
              </a:spcBef>
              <a:spcAft>
                <a:spcPts val="800"/>
              </a:spcAft>
            </a:pPr>
            <a:r>
              <a:rPr lang="en-US" dirty="0" smtClean="0">
                <a:ea typeface="Calibri" panose="020F0502020204030204" pitchFamily="34" charset="0"/>
                <a:cs typeface="Times New Roman" panose="02020603050405020304" pitchFamily="18" charset="0"/>
              </a:rPr>
              <a:t>Prepaid </a:t>
            </a:r>
            <a:r>
              <a:rPr lang="en-US" dirty="0">
                <a:ea typeface="Calibri" panose="020F0502020204030204" pitchFamily="34" charset="0"/>
                <a:cs typeface="Times New Roman" panose="02020603050405020304" pitchFamily="18" charset="0"/>
              </a:rPr>
              <a:t>cards for things such as school lunches, or gift </a:t>
            </a:r>
            <a:r>
              <a:rPr lang="en-US" dirty="0" smtClean="0">
                <a:ea typeface="Calibri" panose="020F0502020204030204" pitchFamily="34" charset="0"/>
                <a:cs typeface="Times New Roman" panose="02020603050405020304" pitchFamily="18" charset="0"/>
              </a:rPr>
              <a:t>cards.</a:t>
            </a:r>
          </a:p>
          <a:p>
            <a:pPr>
              <a:lnSpc>
                <a:spcPct val="107000"/>
              </a:lnSpc>
              <a:spcBef>
                <a:spcPts val="0"/>
              </a:spcBef>
              <a:spcAft>
                <a:spcPts val="800"/>
              </a:spcAft>
            </a:pPr>
            <a:r>
              <a:rPr lang="en-US" dirty="0" smtClean="0">
                <a:ea typeface="Calibri" panose="020F0502020204030204" pitchFamily="34" charset="0"/>
                <a:cs typeface="Times New Roman" panose="02020603050405020304" pitchFamily="18" charset="0"/>
              </a:rPr>
              <a:t>Smart card</a:t>
            </a:r>
          </a:p>
          <a:p>
            <a:pPr>
              <a:lnSpc>
                <a:spcPct val="107000"/>
              </a:lnSpc>
              <a:spcBef>
                <a:spcPts val="0"/>
              </a:spcBef>
              <a:spcAft>
                <a:spcPts val="800"/>
              </a:spcAft>
            </a:pPr>
            <a:r>
              <a:rPr lang="en-US" dirty="0" smtClean="0">
                <a:ea typeface="Calibri" panose="020F0502020204030204" pitchFamily="34" charset="0"/>
                <a:cs typeface="Times New Roman" panose="02020603050405020304" pitchFamily="18" charset="0"/>
              </a:rPr>
              <a:t>Card </a:t>
            </a:r>
            <a:r>
              <a:rPr lang="en-US" dirty="0">
                <a:ea typeface="Calibri" panose="020F0502020204030204" pitchFamily="34" charset="0"/>
                <a:cs typeface="Times New Roman" panose="02020603050405020304" pitchFamily="18" charset="0"/>
              </a:rPr>
              <a:t>which stores pre-paid amounts as well as other information.  </a:t>
            </a:r>
          </a:p>
          <a:p>
            <a:pPr marL="685800" indent="-228600">
              <a:lnSpc>
                <a:spcPct val="107000"/>
              </a:lnSpc>
              <a:spcBef>
                <a:spcPts val="0"/>
              </a:spcBef>
              <a:spcAft>
                <a:spcPts val="800"/>
              </a:spcAft>
              <a:buFont typeface="Times New Roman" panose="02020603050405020304" pitchFamily="18" charset="0"/>
              <a:buChar char="•"/>
              <a:tabLst>
                <a:tab pos="1828800" algn="l"/>
              </a:tabLst>
            </a:pPr>
            <a:r>
              <a:rPr lang="en-US" sz="2400" dirty="0">
                <a:ea typeface="Calibri" panose="020F0502020204030204" pitchFamily="34" charset="0"/>
                <a:cs typeface="Times New Roman" panose="02020603050405020304" pitchFamily="18" charset="0"/>
              </a:rPr>
              <a:t>Ex. A college id which has money for meals on it</a:t>
            </a:r>
            <a:endParaRPr lang="en-US"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7886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704088"/>
            <a:ext cx="11226800" cy="1023112"/>
          </a:xfrm>
        </p:spPr>
        <p:txBody>
          <a:bodyPr>
            <a:normAutofit/>
          </a:bodyPr>
          <a:lstStyle/>
          <a:p>
            <a:r>
              <a:rPr lang="en-US" sz="5400" b="1" dirty="0" smtClean="0"/>
              <a:t>Payment Methods</a:t>
            </a:r>
            <a:endParaRPr lang="en-US" sz="5400" b="1" dirty="0"/>
          </a:p>
        </p:txBody>
      </p:sp>
      <p:sp>
        <p:nvSpPr>
          <p:cNvPr id="3" name="Content Placeholder 2"/>
          <p:cNvSpPr>
            <a:spLocks noGrp="1"/>
          </p:cNvSpPr>
          <p:nvPr>
            <p:ph idx="1"/>
          </p:nvPr>
        </p:nvSpPr>
        <p:spPr>
          <a:xfrm>
            <a:off x="254000" y="1727200"/>
            <a:ext cx="11722100" cy="5130800"/>
          </a:xfrm>
        </p:spPr>
        <p:txBody>
          <a:bodyPr>
            <a:normAutofit fontScale="77500" lnSpcReduction="20000"/>
          </a:bodyPr>
          <a:lstStyle/>
          <a:p>
            <a:pPr marL="0" marR="0" indent="0">
              <a:lnSpc>
                <a:spcPct val="107000"/>
              </a:lnSpc>
              <a:spcBef>
                <a:spcPts val="0"/>
              </a:spcBef>
              <a:spcAft>
                <a:spcPts val="800"/>
              </a:spcAft>
              <a:buNone/>
            </a:pPr>
            <a:r>
              <a:rPr lang="en-US" sz="4000" dirty="0"/>
              <a:t>Some financial institutions will also offer several types of checking </a:t>
            </a:r>
            <a:r>
              <a:rPr lang="en-US" sz="4000" dirty="0" smtClean="0"/>
              <a:t>accounts</a:t>
            </a:r>
            <a:r>
              <a:rPr lang="en-US" sz="4200" dirty="0" smtClean="0">
                <a:latin typeface="Calibri" panose="020F0502020204030204" pitchFamily="34" charset="0"/>
                <a:ea typeface="Calibri" panose="020F0502020204030204" pitchFamily="34" charset="0"/>
                <a:cs typeface="Times New Roman" panose="02020603050405020304" pitchFamily="18" charset="0"/>
              </a:rPr>
              <a:t>:</a:t>
            </a:r>
            <a:endParaRPr lang="en-US" sz="4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Times New Roman" panose="02020603050405020304" pitchFamily="18" charset="0"/>
              <a:buChar char="•"/>
              <a:tabLst>
                <a:tab pos="457200" algn="l"/>
              </a:tabLst>
            </a:pPr>
            <a:r>
              <a:rPr lang="en-US" sz="3300" dirty="0">
                <a:ea typeface="Calibri" panose="020F0502020204030204" pitchFamily="34" charset="0"/>
                <a:cs typeface="Times New Roman" panose="02020603050405020304" pitchFamily="18" charset="0"/>
              </a:rPr>
              <a:t>Regular Checking Accounts</a:t>
            </a:r>
          </a:p>
          <a:p>
            <a:pPr marL="742950" marR="0" lvl="1" indent="-285750">
              <a:lnSpc>
                <a:spcPct val="107000"/>
              </a:lnSpc>
              <a:spcBef>
                <a:spcPts val="0"/>
              </a:spcBef>
              <a:spcAft>
                <a:spcPts val="800"/>
              </a:spcAft>
              <a:buFont typeface="Times New Roman" panose="02020603050405020304" pitchFamily="18" charset="0"/>
              <a:buChar char="•"/>
              <a:tabLst>
                <a:tab pos="914400" algn="l"/>
              </a:tabLst>
            </a:pPr>
            <a:r>
              <a:rPr lang="en-US" sz="2800" dirty="0">
                <a:ea typeface="Calibri" panose="020F0502020204030204" pitchFamily="34" charset="0"/>
                <a:cs typeface="Times New Roman" panose="02020603050405020304" pitchFamily="18" charset="0"/>
              </a:rPr>
              <a:t>Monthly service charge usual but can usually be avoided if you have the minimum balance in the account. </a:t>
            </a:r>
          </a:p>
          <a:p>
            <a:pPr marL="342900" marR="0" lvl="0" indent="-342900">
              <a:lnSpc>
                <a:spcPct val="107000"/>
              </a:lnSpc>
              <a:spcBef>
                <a:spcPts val="0"/>
              </a:spcBef>
              <a:spcAft>
                <a:spcPts val="800"/>
              </a:spcAft>
              <a:buFont typeface="Times New Roman" panose="02020603050405020304" pitchFamily="18" charset="0"/>
              <a:buChar char="•"/>
              <a:tabLst>
                <a:tab pos="457200" algn="l"/>
              </a:tabLst>
            </a:pPr>
            <a:r>
              <a:rPr lang="en-US" sz="3300" dirty="0">
                <a:ea typeface="Calibri" panose="020F0502020204030204" pitchFamily="34" charset="0"/>
                <a:cs typeface="Times New Roman" panose="02020603050405020304" pitchFamily="18" charset="0"/>
              </a:rPr>
              <a:t>Activity Accounts</a:t>
            </a:r>
          </a:p>
          <a:p>
            <a:pPr marL="742950" marR="0" lvl="1" indent="-285750">
              <a:lnSpc>
                <a:spcPct val="107000"/>
              </a:lnSpc>
              <a:spcBef>
                <a:spcPts val="0"/>
              </a:spcBef>
              <a:spcAft>
                <a:spcPts val="800"/>
              </a:spcAft>
              <a:buFont typeface="Times New Roman" panose="02020603050405020304" pitchFamily="18" charset="0"/>
              <a:buChar char="•"/>
              <a:tabLst>
                <a:tab pos="914400" algn="l"/>
              </a:tabLst>
            </a:pPr>
            <a:r>
              <a:rPr lang="en-US" sz="2800" dirty="0">
                <a:ea typeface="Calibri" panose="020F0502020204030204" pitchFamily="34" charset="0"/>
                <a:cs typeface="Times New Roman" panose="02020603050405020304" pitchFamily="18" charset="0"/>
              </a:rPr>
              <a:t>Fee charged for each check written, and sometimes for deposits.  No minimum balance required.</a:t>
            </a:r>
          </a:p>
          <a:p>
            <a:pPr marL="742950" marR="0" lvl="1" indent="-285750">
              <a:lnSpc>
                <a:spcPct val="107000"/>
              </a:lnSpc>
              <a:spcBef>
                <a:spcPts val="0"/>
              </a:spcBef>
              <a:spcAft>
                <a:spcPts val="800"/>
              </a:spcAft>
              <a:buFont typeface="Times New Roman" panose="02020603050405020304" pitchFamily="18" charset="0"/>
              <a:buChar char="•"/>
              <a:tabLst>
                <a:tab pos="914400" algn="l"/>
              </a:tabLst>
            </a:pPr>
            <a:r>
              <a:rPr lang="en-US" sz="2800" dirty="0">
                <a:ea typeface="Calibri" panose="020F0502020204030204" pitchFamily="34" charset="0"/>
                <a:cs typeface="Times New Roman" panose="02020603050405020304" pitchFamily="18" charset="0"/>
              </a:rPr>
              <a:t>Best for those who only write a few checks and are unable to maintain a minimum balance. </a:t>
            </a:r>
          </a:p>
          <a:p>
            <a:pPr marL="342900" marR="0" lvl="0" indent="-342900">
              <a:lnSpc>
                <a:spcPct val="107000"/>
              </a:lnSpc>
              <a:spcBef>
                <a:spcPts val="0"/>
              </a:spcBef>
              <a:spcAft>
                <a:spcPts val="800"/>
              </a:spcAft>
              <a:buFont typeface="Times New Roman" panose="02020603050405020304" pitchFamily="18" charset="0"/>
              <a:buChar char="•"/>
              <a:tabLst>
                <a:tab pos="457200" algn="l"/>
              </a:tabLst>
            </a:pPr>
            <a:r>
              <a:rPr lang="en-US" sz="3300" dirty="0">
                <a:ea typeface="Calibri" panose="020F0502020204030204" pitchFamily="34" charset="0"/>
                <a:cs typeface="Times New Roman" panose="02020603050405020304" pitchFamily="18" charset="0"/>
              </a:rPr>
              <a:t>Interest-earning or “share draft” accounts (credit unions)</a:t>
            </a:r>
          </a:p>
          <a:p>
            <a:pPr marL="742950" marR="0" lvl="1" indent="-285750">
              <a:lnSpc>
                <a:spcPct val="107000"/>
              </a:lnSpc>
              <a:spcBef>
                <a:spcPts val="0"/>
              </a:spcBef>
              <a:spcAft>
                <a:spcPts val="800"/>
              </a:spcAft>
              <a:buFont typeface="Times New Roman" panose="02020603050405020304" pitchFamily="18" charset="0"/>
              <a:buChar char="•"/>
              <a:tabLst>
                <a:tab pos="914400" algn="l"/>
              </a:tabLst>
            </a:pPr>
            <a:r>
              <a:rPr lang="en-US" sz="2800" dirty="0">
                <a:ea typeface="Calibri" panose="020F0502020204030204" pitchFamily="34" charset="0"/>
                <a:cs typeface="Times New Roman" panose="02020603050405020304" pitchFamily="18" charset="0"/>
              </a:rPr>
              <a:t>Require a minimum balance and will receive a service charge amount falls below this value. </a:t>
            </a:r>
          </a:p>
          <a:p>
            <a:endParaRPr lang="en-US" dirty="0"/>
          </a:p>
        </p:txBody>
      </p:sp>
    </p:spTree>
    <p:extLst>
      <p:ext uri="{BB962C8B-B14F-4D97-AF65-F5344CB8AC3E}">
        <p14:creationId xmlns:p14="http://schemas.microsoft.com/office/powerpoint/2010/main" val="3141710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704088"/>
            <a:ext cx="11391900" cy="1073912"/>
          </a:xfrm>
        </p:spPr>
        <p:txBody>
          <a:bodyPr>
            <a:normAutofit/>
          </a:bodyPr>
          <a:lstStyle/>
          <a:p>
            <a:r>
              <a:rPr lang="en-US" sz="5400" b="1" dirty="0"/>
              <a:t>Payment Methods</a:t>
            </a:r>
          </a:p>
        </p:txBody>
      </p:sp>
      <p:sp>
        <p:nvSpPr>
          <p:cNvPr id="3" name="Content Placeholder 2"/>
          <p:cNvSpPr>
            <a:spLocks noGrp="1"/>
          </p:cNvSpPr>
          <p:nvPr>
            <p:ph idx="1"/>
          </p:nvPr>
        </p:nvSpPr>
        <p:spPr>
          <a:xfrm>
            <a:off x="190500" y="1778000"/>
            <a:ext cx="12001500" cy="5041900"/>
          </a:xfrm>
        </p:spPr>
        <p:txBody>
          <a:bodyPr>
            <a:normAutofit fontScale="92500" lnSpcReduction="10000"/>
          </a:bodyPr>
          <a:lstStyle/>
          <a:p>
            <a:pPr marL="0" marR="0" lvl="0" indent="0">
              <a:lnSpc>
                <a:spcPct val="107000"/>
              </a:lnSpc>
              <a:spcBef>
                <a:spcPts val="0"/>
              </a:spcBef>
              <a:spcAft>
                <a:spcPts val="800"/>
              </a:spcAft>
              <a:buNone/>
              <a:tabLst>
                <a:tab pos="457200" algn="l"/>
              </a:tabLst>
            </a:pPr>
            <a:r>
              <a:rPr lang="en-US" sz="4000" dirty="0">
                <a:ea typeface="Calibri" panose="020F0502020204030204" pitchFamily="34" charset="0"/>
                <a:cs typeface="Times New Roman" panose="02020603050405020304" pitchFamily="18" charset="0"/>
              </a:rPr>
              <a:t>Evaluating checking accounts</a:t>
            </a:r>
          </a:p>
          <a:p>
            <a:pPr marL="377190" indent="-285750">
              <a:lnSpc>
                <a:spcPct val="107000"/>
              </a:lnSpc>
              <a:spcBef>
                <a:spcPts val="0"/>
              </a:spcBef>
              <a:spcAft>
                <a:spcPts val="800"/>
              </a:spcAft>
              <a:buFont typeface="Times New Roman" panose="02020603050405020304" pitchFamily="18" charset="0"/>
              <a:buChar char="•"/>
              <a:tabLst>
                <a:tab pos="914400" algn="l"/>
              </a:tabLst>
            </a:pPr>
            <a:r>
              <a:rPr lang="en-US" sz="3000" dirty="0"/>
              <a:t>The most appropriate type of checking account will vary from person to person depending on the specific needs of the individual because every type of checking account has different restrictions, fees, interest rates, and special services which need to be evaluated when opening an account.</a:t>
            </a:r>
            <a:r>
              <a:rPr lang="en-US" sz="3000" dirty="0" smtClean="0">
                <a:ea typeface="Calibri" panose="020F0502020204030204" pitchFamily="34" charset="0"/>
                <a:cs typeface="Times New Roman" panose="02020603050405020304" pitchFamily="18" charset="0"/>
              </a:rPr>
              <a:t> </a:t>
            </a:r>
            <a:endParaRPr lang="en-US" sz="3000" dirty="0">
              <a:ea typeface="Calibri" panose="020F0502020204030204" pitchFamily="34" charset="0"/>
              <a:cs typeface="Times New Roman" panose="02020603050405020304" pitchFamily="18" charset="0"/>
            </a:endParaRPr>
          </a:p>
          <a:p>
            <a:pPr marL="868680" lvl="1" indent="-228600">
              <a:lnSpc>
                <a:spcPct val="107000"/>
              </a:lnSpc>
              <a:spcBef>
                <a:spcPts val="0"/>
              </a:spcBef>
              <a:spcAft>
                <a:spcPts val="800"/>
              </a:spcAft>
              <a:buFont typeface="Times New Roman" panose="02020603050405020304" pitchFamily="18" charset="0"/>
              <a:buChar char="•"/>
              <a:tabLst>
                <a:tab pos="1371600" algn="l"/>
              </a:tabLst>
            </a:pPr>
            <a:r>
              <a:rPr lang="en-US" sz="2600" dirty="0"/>
              <a:t>For example one person may be depositing a set amount of money into an account for investment purposes - to draw interest - but has no plans of using it to pay daily bills with it.  While another may not have enough money to keep a set amount in the account at all times but plans on using the account to pay bills and make daily purchases.  The needs of these two people are extremely different and they will likely use a different type of account.</a:t>
            </a:r>
            <a:r>
              <a:rPr lang="en-US" sz="2600" dirty="0" smtClean="0">
                <a:ea typeface="Calibri" panose="020F0502020204030204" pitchFamily="34" charset="0"/>
                <a:cs typeface="Times New Roman" panose="02020603050405020304" pitchFamily="18" charset="0"/>
              </a:rPr>
              <a:t> </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7983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Learning Objectives</a:t>
            </a:r>
            <a:endParaRPr lang="en-US" sz="5400" b="1" dirty="0"/>
          </a:p>
        </p:txBody>
      </p:sp>
      <p:sp>
        <p:nvSpPr>
          <p:cNvPr id="3" name="Content Placeholder 2"/>
          <p:cNvSpPr>
            <a:spLocks noGrp="1"/>
          </p:cNvSpPr>
          <p:nvPr>
            <p:ph idx="1"/>
          </p:nvPr>
        </p:nvSpPr>
        <p:spPr>
          <a:xfrm>
            <a:off x="609600" y="2159000"/>
            <a:ext cx="10972800" cy="4165600"/>
          </a:xfrm>
        </p:spPr>
        <p:txBody>
          <a:bodyPr/>
          <a:lstStyle/>
          <a:p>
            <a:r>
              <a:rPr lang="en-US" sz="3600" dirty="0"/>
              <a:t>D</a:t>
            </a:r>
            <a:r>
              <a:rPr lang="en-US" sz="3600" dirty="0" smtClean="0"/>
              <a:t>ifferent </a:t>
            </a:r>
            <a:r>
              <a:rPr lang="en-US" sz="3600" dirty="0"/>
              <a:t>types of savings </a:t>
            </a:r>
            <a:r>
              <a:rPr lang="en-US" sz="3600" dirty="0" smtClean="0"/>
              <a:t>plans</a:t>
            </a:r>
            <a:endParaRPr lang="en-US" sz="3600" dirty="0"/>
          </a:p>
          <a:p>
            <a:r>
              <a:rPr lang="en-US" sz="3600" dirty="0"/>
              <a:t>H</a:t>
            </a:r>
            <a:r>
              <a:rPr lang="en-US" sz="3600" dirty="0" smtClean="0"/>
              <a:t>ow </a:t>
            </a:r>
            <a:r>
              <a:rPr lang="en-US" sz="3600" dirty="0"/>
              <a:t>to evaluate and compare different savings </a:t>
            </a:r>
            <a:r>
              <a:rPr lang="en-US" sz="3600" dirty="0" smtClean="0"/>
              <a:t>plans</a:t>
            </a:r>
          </a:p>
          <a:p>
            <a:r>
              <a:rPr lang="en-US" sz="3600" dirty="0"/>
              <a:t>H</a:t>
            </a:r>
            <a:r>
              <a:rPr lang="en-US" sz="3600" dirty="0" smtClean="0"/>
              <a:t>ow to properly manage your accounts</a:t>
            </a:r>
            <a:endParaRPr lang="en-US" sz="3600" dirty="0"/>
          </a:p>
          <a:p>
            <a:pPr marL="0" indent="0">
              <a:buNone/>
            </a:pPr>
            <a:endParaRPr lang="en-US" dirty="0"/>
          </a:p>
        </p:txBody>
      </p:sp>
    </p:spTree>
    <p:extLst>
      <p:ext uri="{BB962C8B-B14F-4D97-AF65-F5344CB8AC3E}">
        <p14:creationId xmlns:p14="http://schemas.microsoft.com/office/powerpoint/2010/main" val="12844954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704088"/>
            <a:ext cx="11379200" cy="1143000"/>
          </a:xfrm>
        </p:spPr>
        <p:txBody>
          <a:bodyPr>
            <a:normAutofit fontScale="90000"/>
          </a:bodyPr>
          <a:lstStyle/>
          <a:p>
            <a:r>
              <a:rPr lang="en-US" sz="5400" dirty="0"/>
              <a:t>Financial Institutions offer several different physical payment methods.</a:t>
            </a:r>
            <a:endParaRPr lang="en-US" sz="5400" b="1" dirty="0"/>
          </a:p>
        </p:txBody>
      </p:sp>
      <p:sp>
        <p:nvSpPr>
          <p:cNvPr id="3" name="Content Placeholder 2"/>
          <p:cNvSpPr>
            <a:spLocks noGrp="1"/>
          </p:cNvSpPr>
          <p:nvPr>
            <p:ph idx="1"/>
          </p:nvPr>
        </p:nvSpPr>
        <p:spPr>
          <a:xfrm>
            <a:off x="203200" y="1935480"/>
            <a:ext cx="11849100" cy="4782820"/>
          </a:xfrm>
        </p:spPr>
        <p:txBody>
          <a:bodyPr>
            <a:normAutofit/>
          </a:bodyPr>
          <a:lstStyle/>
          <a:p>
            <a:pPr marL="0" lvl="0" indent="0">
              <a:buNone/>
            </a:pPr>
            <a:r>
              <a:rPr lang="en-US" sz="4000" dirty="0"/>
              <a:t>Cashier’s check</a:t>
            </a:r>
          </a:p>
          <a:p>
            <a:pPr lvl="1"/>
            <a:r>
              <a:rPr lang="en-US" sz="2800" dirty="0"/>
              <a:t>Check from a financial institution you pay the face amount plus a fee.</a:t>
            </a:r>
          </a:p>
          <a:p>
            <a:pPr marL="0" lvl="0" indent="0">
              <a:buNone/>
            </a:pPr>
            <a:r>
              <a:rPr lang="en-US" sz="4000" dirty="0"/>
              <a:t>Money order</a:t>
            </a:r>
          </a:p>
          <a:p>
            <a:pPr lvl="1"/>
            <a:r>
              <a:rPr lang="en-US" sz="2800" dirty="0"/>
              <a:t>Can obtain from a financial institution, or </a:t>
            </a:r>
            <a:r>
              <a:rPr lang="en-US" sz="2800" dirty="0" smtClean="0"/>
              <a:t>store. It </a:t>
            </a:r>
            <a:r>
              <a:rPr lang="en-US" sz="2800" dirty="0"/>
              <a:t>acts as cash as the receiver knows it is valid.  You pay the face value plus a small fee. </a:t>
            </a:r>
          </a:p>
          <a:p>
            <a:pPr lvl="1"/>
            <a:r>
              <a:rPr lang="en-US" sz="2800" dirty="0"/>
              <a:t>Beware: Because it acts as cash if lost or stolen you cannot redeem or call a stop-payment order.  Unlike checks they do not provide a proof of deposit on checking account. </a:t>
            </a:r>
          </a:p>
          <a:p>
            <a:endParaRPr lang="en-US" dirty="0"/>
          </a:p>
        </p:txBody>
      </p:sp>
    </p:spTree>
    <p:extLst>
      <p:ext uri="{BB962C8B-B14F-4D97-AF65-F5344CB8AC3E}">
        <p14:creationId xmlns:p14="http://schemas.microsoft.com/office/powerpoint/2010/main" val="28501921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805688"/>
            <a:ext cx="11353800" cy="1143000"/>
          </a:xfrm>
        </p:spPr>
        <p:txBody>
          <a:bodyPr>
            <a:normAutofit/>
          </a:bodyPr>
          <a:lstStyle/>
          <a:p>
            <a:r>
              <a:rPr lang="en-US" sz="5400" b="1" dirty="0" smtClean="0"/>
              <a:t>Physical Payment Methods</a:t>
            </a:r>
            <a:endParaRPr lang="en-US" sz="5400" b="1" dirty="0"/>
          </a:p>
        </p:txBody>
      </p:sp>
      <p:sp>
        <p:nvSpPr>
          <p:cNvPr id="3" name="Content Placeholder 2"/>
          <p:cNvSpPr>
            <a:spLocks noGrp="1"/>
          </p:cNvSpPr>
          <p:nvPr>
            <p:ph idx="1"/>
          </p:nvPr>
        </p:nvSpPr>
        <p:spPr>
          <a:xfrm>
            <a:off x="114300" y="2120900"/>
            <a:ext cx="11963400" cy="4610100"/>
          </a:xfrm>
        </p:spPr>
        <p:txBody>
          <a:bodyPr>
            <a:normAutofit fontScale="92500"/>
          </a:bodyPr>
          <a:lstStyle/>
          <a:p>
            <a:pPr marL="0" marR="0" indent="0">
              <a:lnSpc>
                <a:spcPct val="107000"/>
              </a:lnSpc>
              <a:spcBef>
                <a:spcPts val="0"/>
              </a:spcBef>
              <a:spcAft>
                <a:spcPts val="800"/>
              </a:spcAft>
              <a:buNone/>
            </a:pPr>
            <a:r>
              <a:rPr lang="en-US" sz="4300" dirty="0">
                <a:ea typeface="Calibri" panose="020F0502020204030204" pitchFamily="34" charset="0"/>
                <a:cs typeface="Times New Roman" panose="02020603050405020304" pitchFamily="18" charset="0"/>
              </a:rPr>
              <a:t>Certified check</a:t>
            </a:r>
          </a:p>
          <a:p>
            <a:pPr marL="377190" indent="-285750">
              <a:lnSpc>
                <a:spcPct val="107000"/>
              </a:lnSpc>
              <a:spcBef>
                <a:spcPts val="0"/>
              </a:spcBef>
              <a:spcAft>
                <a:spcPts val="800"/>
              </a:spcAft>
              <a:buFont typeface="Times New Roman" panose="02020603050405020304" pitchFamily="18" charset="0"/>
              <a:buChar char="•"/>
              <a:tabLst>
                <a:tab pos="914400" algn="l"/>
              </a:tabLst>
            </a:pPr>
            <a:r>
              <a:rPr lang="en-US" sz="3500" dirty="0">
                <a:ea typeface="Calibri" panose="020F0502020204030204" pitchFamily="34" charset="0"/>
                <a:cs typeface="Times New Roman" panose="02020603050405020304" pitchFamily="18" charset="0"/>
              </a:rPr>
              <a:t>Personal check with guaranteed payment.</a:t>
            </a:r>
          </a:p>
          <a:p>
            <a:pPr marL="0" marR="0" lvl="0" indent="0">
              <a:lnSpc>
                <a:spcPct val="107000"/>
              </a:lnSpc>
              <a:spcBef>
                <a:spcPts val="0"/>
              </a:spcBef>
              <a:spcAft>
                <a:spcPts val="800"/>
              </a:spcAft>
              <a:buNone/>
              <a:tabLst>
                <a:tab pos="457200" algn="l"/>
              </a:tabLst>
            </a:pPr>
            <a:r>
              <a:rPr lang="en-US" sz="4300" dirty="0">
                <a:ea typeface="Calibri" panose="020F0502020204030204" pitchFamily="34" charset="0"/>
                <a:cs typeface="Times New Roman" panose="02020603050405020304" pitchFamily="18" charset="0"/>
              </a:rPr>
              <a:t>Traveler’s check</a:t>
            </a:r>
          </a:p>
          <a:p>
            <a:pPr marL="377190" indent="-285750">
              <a:lnSpc>
                <a:spcPct val="107000"/>
              </a:lnSpc>
              <a:spcBef>
                <a:spcPts val="0"/>
              </a:spcBef>
              <a:spcAft>
                <a:spcPts val="800"/>
              </a:spcAft>
              <a:buFont typeface="Times New Roman" panose="02020603050405020304" pitchFamily="18" charset="0"/>
              <a:buChar char="•"/>
              <a:tabLst>
                <a:tab pos="914400" algn="l"/>
              </a:tabLst>
            </a:pPr>
            <a:r>
              <a:rPr lang="en-US" sz="3500" dirty="0">
                <a:ea typeface="Calibri" panose="020F0502020204030204" pitchFamily="34" charset="0"/>
                <a:cs typeface="Times New Roman" panose="02020603050405020304" pitchFamily="18" charset="0"/>
              </a:rPr>
              <a:t>Sign check when you purchase it and when you redeem its value.</a:t>
            </a:r>
          </a:p>
          <a:p>
            <a:pPr marL="377190" indent="-285750">
              <a:lnSpc>
                <a:spcPct val="107000"/>
              </a:lnSpc>
              <a:spcBef>
                <a:spcPts val="0"/>
              </a:spcBef>
              <a:spcAft>
                <a:spcPts val="800"/>
              </a:spcAft>
              <a:buFont typeface="Times New Roman" panose="02020603050405020304" pitchFamily="18" charset="0"/>
              <a:buChar char="•"/>
              <a:tabLst>
                <a:tab pos="914400" algn="l"/>
              </a:tabLst>
            </a:pPr>
            <a:r>
              <a:rPr lang="en-US" sz="3500" dirty="0">
                <a:ea typeface="Calibri" panose="020F0502020204030204" pitchFamily="34" charset="0"/>
                <a:cs typeface="Times New Roman" panose="02020603050405020304" pitchFamily="18" charset="0"/>
              </a:rPr>
              <a:t>Electronic traveler’s checks – are a prepaid travel card that has the ability to get local currency at an ATM when traveling. </a:t>
            </a:r>
          </a:p>
          <a:p>
            <a:endParaRPr lang="en-US" dirty="0"/>
          </a:p>
        </p:txBody>
      </p:sp>
    </p:spTree>
    <p:extLst>
      <p:ext uri="{BB962C8B-B14F-4D97-AF65-F5344CB8AC3E}">
        <p14:creationId xmlns:p14="http://schemas.microsoft.com/office/powerpoint/2010/main" val="13473489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100" y="615188"/>
            <a:ext cx="11290300" cy="1143000"/>
          </a:xfrm>
        </p:spPr>
        <p:txBody>
          <a:bodyPr>
            <a:normAutofit/>
          </a:bodyPr>
          <a:lstStyle/>
          <a:p>
            <a:r>
              <a:rPr lang="en-US" sz="5400" b="1" dirty="0" smtClean="0"/>
              <a:t>Physical Payment Methods</a:t>
            </a:r>
            <a:endParaRPr lang="en-US" sz="5400" b="1" dirty="0"/>
          </a:p>
        </p:txBody>
      </p:sp>
      <p:sp>
        <p:nvSpPr>
          <p:cNvPr id="3" name="Content Placeholder 2"/>
          <p:cNvSpPr>
            <a:spLocks noGrp="1"/>
          </p:cNvSpPr>
          <p:nvPr>
            <p:ph idx="1"/>
          </p:nvPr>
        </p:nvSpPr>
        <p:spPr>
          <a:xfrm>
            <a:off x="292100" y="1758188"/>
            <a:ext cx="11684000" cy="5391912"/>
          </a:xfrm>
        </p:spPr>
        <p:txBody>
          <a:bodyPr>
            <a:normAutofit/>
          </a:bodyPr>
          <a:lstStyle/>
          <a:p>
            <a:pPr marL="0" marR="0" indent="0">
              <a:lnSpc>
                <a:spcPct val="107000"/>
              </a:lnSpc>
              <a:spcBef>
                <a:spcPts val="0"/>
              </a:spcBef>
              <a:spcAft>
                <a:spcPts val="800"/>
              </a:spcAft>
              <a:buNone/>
            </a:pPr>
            <a:r>
              <a:rPr lang="en-US" sz="4000" dirty="0" smtClean="0">
                <a:ea typeface="Calibri" panose="020F0502020204030204" pitchFamily="34" charset="0"/>
                <a:cs typeface="Times New Roman" panose="02020603050405020304" pitchFamily="18" charset="0"/>
              </a:rPr>
              <a:t>Keep in mind:</a:t>
            </a:r>
          </a:p>
          <a:p>
            <a:pPr marL="0" marR="0">
              <a:lnSpc>
                <a:spcPct val="107000"/>
              </a:lnSpc>
              <a:spcBef>
                <a:spcPts val="0"/>
              </a:spcBef>
              <a:spcAft>
                <a:spcPts val="800"/>
              </a:spcAft>
            </a:pPr>
            <a:r>
              <a:rPr lang="en-US" sz="2800" dirty="0" smtClean="0">
                <a:ea typeface="Calibri" panose="020F0502020204030204" pitchFamily="34" charset="0"/>
                <a:cs typeface="Times New Roman" panose="02020603050405020304" pitchFamily="18" charset="0"/>
              </a:rPr>
              <a:t>Checks </a:t>
            </a:r>
            <a:r>
              <a:rPr lang="en-US" sz="2800" dirty="0">
                <a:ea typeface="Calibri" panose="020F0502020204030204" pitchFamily="34" charset="0"/>
                <a:cs typeface="Times New Roman" panose="02020603050405020304" pitchFamily="18" charset="0"/>
              </a:rPr>
              <a:t>are usually not honored at a bank when they are six months or </a:t>
            </a:r>
            <a:r>
              <a:rPr lang="en-US" sz="2800" dirty="0" smtClean="0">
                <a:ea typeface="Calibri" panose="020F0502020204030204" pitchFamily="34" charset="0"/>
                <a:cs typeface="Times New Roman" panose="02020603050405020304" pitchFamily="18" charset="0"/>
              </a:rPr>
              <a:t>older</a:t>
            </a:r>
            <a:r>
              <a:rPr lang="en-US" sz="2800" dirty="0">
                <a:ea typeface="Calibri" panose="020F0502020204030204" pitchFamily="34" charset="0"/>
                <a:cs typeface="Times New Roman" panose="02020603050405020304" pitchFamily="18" charset="0"/>
              </a:rPr>
              <a:t>.  </a:t>
            </a:r>
            <a:endParaRPr lang="en-US" sz="2800" dirty="0" smtClean="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800" b="1" dirty="0" smtClean="0">
                <a:ea typeface="Calibri" panose="020F0502020204030204" pitchFamily="34" charset="0"/>
                <a:cs typeface="Times New Roman" panose="02020603050405020304" pitchFamily="18" charset="0"/>
              </a:rPr>
              <a:t>Stop-payment orders</a:t>
            </a:r>
            <a:r>
              <a:rPr lang="en-US" sz="2800" dirty="0" smtClean="0">
                <a:ea typeface="Calibri" panose="020F0502020204030204" pitchFamily="34" charset="0"/>
                <a:cs typeface="Times New Roman" panose="02020603050405020304" pitchFamily="18" charset="0"/>
              </a:rPr>
              <a:t> - </a:t>
            </a:r>
            <a:r>
              <a:rPr lang="en-US" sz="2800" dirty="0">
                <a:ea typeface="Calibri" panose="020F0502020204030204" pitchFamily="34" charset="0"/>
                <a:cs typeface="Times New Roman" panose="02020603050405020304" pitchFamily="18" charset="0"/>
              </a:rPr>
              <a:t>on a check may be necessary if a check is lost or </a:t>
            </a:r>
            <a:r>
              <a:rPr lang="en-US" sz="2800" dirty="0" smtClean="0">
                <a:ea typeface="Calibri" panose="020F0502020204030204" pitchFamily="34" charset="0"/>
                <a:cs typeface="Times New Roman" panose="02020603050405020304" pitchFamily="18" charset="0"/>
              </a:rPr>
              <a:t>stolen</a:t>
            </a:r>
            <a:r>
              <a:rPr lang="en-US" sz="2800" dirty="0">
                <a:ea typeface="Calibri" panose="020F0502020204030204" pitchFamily="34" charset="0"/>
                <a:cs typeface="Times New Roman" panose="02020603050405020304" pitchFamily="18" charset="0"/>
              </a:rPr>
              <a:t>.  The cost to do so tends to be around $20 to $30 per check </a:t>
            </a:r>
            <a:r>
              <a:rPr lang="en-US" sz="2800" dirty="0" smtClean="0">
                <a:ea typeface="Calibri" panose="020F0502020204030204" pitchFamily="34" charset="0"/>
                <a:cs typeface="Times New Roman" panose="02020603050405020304" pitchFamily="18" charset="0"/>
              </a:rPr>
              <a:t>depending </a:t>
            </a:r>
            <a:r>
              <a:rPr lang="en-US" sz="2800" dirty="0">
                <a:ea typeface="Calibri" panose="020F0502020204030204" pitchFamily="34" charset="0"/>
                <a:cs typeface="Times New Roman" panose="02020603050405020304" pitchFamily="18" charset="0"/>
              </a:rPr>
              <a:t>on the bank.</a:t>
            </a:r>
          </a:p>
          <a:p>
            <a:pPr marL="0" marR="0">
              <a:lnSpc>
                <a:spcPct val="107000"/>
              </a:lnSpc>
              <a:spcBef>
                <a:spcPts val="0"/>
              </a:spcBef>
              <a:spcAft>
                <a:spcPts val="800"/>
              </a:spcAft>
            </a:pPr>
            <a:r>
              <a:rPr lang="en-US" sz="2800" b="1" dirty="0">
                <a:ea typeface="Calibri" panose="020F0502020204030204" pitchFamily="34" charset="0"/>
                <a:cs typeface="Times New Roman" panose="02020603050405020304" pitchFamily="18" charset="0"/>
              </a:rPr>
              <a:t>A bounced </a:t>
            </a:r>
            <a:r>
              <a:rPr lang="en-US" sz="2800" b="1" dirty="0" smtClean="0">
                <a:ea typeface="Calibri" panose="020F0502020204030204" pitchFamily="34" charset="0"/>
                <a:cs typeface="Times New Roman" panose="02020603050405020304" pitchFamily="18" charset="0"/>
              </a:rPr>
              <a:t>check</a:t>
            </a:r>
            <a:r>
              <a:rPr lang="en-US" sz="2800" dirty="0" smtClean="0">
                <a:ea typeface="Calibri" panose="020F0502020204030204" pitchFamily="34" charset="0"/>
                <a:cs typeface="Times New Roman" panose="02020603050405020304" pitchFamily="18" charset="0"/>
              </a:rPr>
              <a:t> - </a:t>
            </a:r>
            <a:r>
              <a:rPr lang="en-US" sz="2800" dirty="0">
                <a:ea typeface="Calibri" panose="020F0502020204030204" pitchFamily="34" charset="0"/>
                <a:cs typeface="Times New Roman" panose="02020603050405020304" pitchFamily="18" charset="0"/>
              </a:rPr>
              <a:t>occurs when there isn’t enough money in the account </a:t>
            </a:r>
            <a:r>
              <a:rPr lang="en-US" sz="2800" dirty="0" smtClean="0">
                <a:ea typeface="Calibri" panose="020F0502020204030204" pitchFamily="34" charset="0"/>
                <a:cs typeface="Times New Roman" panose="02020603050405020304" pitchFamily="18" charset="0"/>
              </a:rPr>
              <a:t>to </a:t>
            </a:r>
            <a:r>
              <a:rPr lang="en-US" sz="2800" dirty="0">
                <a:ea typeface="Calibri" panose="020F0502020204030204" pitchFamily="34" charset="0"/>
                <a:cs typeface="Times New Roman" panose="02020603050405020304" pitchFamily="18" charset="0"/>
              </a:rPr>
              <a:t>support the amount of the check.  This results in a fee of $30 or </a:t>
            </a:r>
            <a:r>
              <a:rPr lang="en-US" sz="2800" dirty="0" smtClean="0">
                <a:ea typeface="Calibri" panose="020F0502020204030204" pitchFamily="34" charset="0"/>
                <a:cs typeface="Times New Roman" panose="02020603050405020304" pitchFamily="18" charset="0"/>
              </a:rPr>
              <a:t>more </a:t>
            </a:r>
            <a:r>
              <a:rPr lang="en-US" sz="2800" dirty="0">
                <a:ea typeface="Calibri" panose="020F0502020204030204" pitchFamily="34" charset="0"/>
                <a:cs typeface="Times New Roman" panose="02020603050405020304" pitchFamily="18" charset="0"/>
              </a:rPr>
              <a:t>and can restrict the acceptance of your checks in the future. </a:t>
            </a:r>
          </a:p>
          <a:p>
            <a:endParaRPr lang="en-US" dirty="0"/>
          </a:p>
        </p:txBody>
      </p:sp>
    </p:spTree>
    <p:extLst>
      <p:ext uri="{BB962C8B-B14F-4D97-AF65-F5344CB8AC3E}">
        <p14:creationId xmlns:p14="http://schemas.microsoft.com/office/powerpoint/2010/main" val="492208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704088"/>
            <a:ext cx="11264900" cy="1048512"/>
          </a:xfrm>
        </p:spPr>
        <p:txBody>
          <a:bodyPr>
            <a:normAutofit/>
          </a:bodyPr>
          <a:lstStyle/>
          <a:p>
            <a:pPr marL="0" marR="0">
              <a:lnSpc>
                <a:spcPct val="107000"/>
              </a:lnSpc>
              <a:spcBef>
                <a:spcPts val="0"/>
              </a:spcBef>
              <a:spcAft>
                <a:spcPts val="800"/>
              </a:spcAft>
            </a:pPr>
            <a:r>
              <a:rPr lang="en-US" sz="5400" b="1" dirty="0">
                <a:latin typeface="Calibri" panose="020F0502020204030204" pitchFamily="34" charset="0"/>
                <a:ea typeface="Calibri" panose="020F0502020204030204" pitchFamily="34" charset="0"/>
                <a:cs typeface="Times New Roman" panose="02020603050405020304" pitchFamily="18" charset="0"/>
              </a:rPr>
              <a:t>Managing Your Checking </a:t>
            </a:r>
            <a:r>
              <a:rPr lang="en-US" sz="5400" b="1" dirty="0" smtClean="0">
                <a:latin typeface="Calibri" panose="020F0502020204030204" pitchFamily="34" charset="0"/>
                <a:ea typeface="Calibri" panose="020F0502020204030204" pitchFamily="34" charset="0"/>
                <a:cs typeface="Times New Roman" panose="02020603050405020304" pitchFamily="18" charset="0"/>
              </a:rPr>
              <a:t>Account</a:t>
            </a:r>
            <a:endParaRPr lang="en-US" dirty="0"/>
          </a:p>
        </p:txBody>
      </p:sp>
      <p:sp>
        <p:nvSpPr>
          <p:cNvPr id="3" name="Content Placeholder 2"/>
          <p:cNvSpPr>
            <a:spLocks noGrp="1"/>
          </p:cNvSpPr>
          <p:nvPr>
            <p:ph idx="1"/>
          </p:nvPr>
        </p:nvSpPr>
        <p:spPr>
          <a:xfrm>
            <a:off x="127000" y="1752600"/>
            <a:ext cx="6572250" cy="5105400"/>
          </a:xfrm>
        </p:spPr>
        <p:txBody>
          <a:bodyPr>
            <a:normAutofit lnSpcReduction="10000"/>
          </a:bodyPr>
          <a:lstStyle/>
          <a:p>
            <a:pPr marL="0" marR="0" indent="0">
              <a:lnSpc>
                <a:spcPct val="107000"/>
              </a:lnSpc>
              <a:spcBef>
                <a:spcPts val="0"/>
              </a:spcBef>
              <a:spcAft>
                <a:spcPts val="800"/>
              </a:spcAft>
              <a:buNone/>
            </a:pPr>
            <a:r>
              <a:rPr lang="en-US" sz="4000" dirty="0" smtClean="0">
                <a:ea typeface="Calibri" panose="020F0502020204030204" pitchFamily="34" charset="0"/>
                <a:cs typeface="Times New Roman" panose="02020603050405020304" pitchFamily="18" charset="0"/>
              </a:rPr>
              <a:t>Writing Checks</a:t>
            </a:r>
          </a:p>
          <a:p>
            <a:pPr marL="742950" marR="0" lvl="1" indent="-285750">
              <a:lnSpc>
                <a:spcPct val="107000"/>
              </a:lnSpc>
              <a:spcBef>
                <a:spcPts val="0"/>
              </a:spcBef>
              <a:spcAft>
                <a:spcPts val="800"/>
              </a:spcAft>
              <a:buFont typeface="+mj-lt"/>
              <a:buAutoNum type="arabicPeriod"/>
              <a:tabLst>
                <a:tab pos="914400" algn="l"/>
              </a:tabLst>
            </a:pPr>
            <a:r>
              <a:rPr lang="en-US" dirty="0" smtClean="0">
                <a:ea typeface="Calibri" panose="020F0502020204030204" pitchFamily="34" charset="0"/>
                <a:cs typeface="Times New Roman" panose="02020603050405020304" pitchFamily="18" charset="0"/>
              </a:rPr>
              <a:t>Record the date.</a:t>
            </a:r>
          </a:p>
          <a:p>
            <a:pPr marL="742950" marR="0" lvl="1" indent="-285750">
              <a:lnSpc>
                <a:spcPct val="107000"/>
              </a:lnSpc>
              <a:spcBef>
                <a:spcPts val="0"/>
              </a:spcBef>
              <a:spcAft>
                <a:spcPts val="800"/>
              </a:spcAft>
              <a:buFont typeface="+mj-lt"/>
              <a:buAutoNum type="arabicPeriod"/>
              <a:tabLst>
                <a:tab pos="914400" algn="l"/>
              </a:tabLst>
            </a:pPr>
            <a:r>
              <a:rPr lang="en-US" dirty="0" smtClean="0">
                <a:ea typeface="Calibri" panose="020F0502020204030204" pitchFamily="34" charset="0"/>
                <a:cs typeface="Times New Roman" panose="02020603050405020304" pitchFamily="18" charset="0"/>
              </a:rPr>
              <a:t>Write the name of the person/business in receipt of the check.</a:t>
            </a:r>
          </a:p>
          <a:p>
            <a:pPr marL="742950" marR="0" lvl="1" indent="-285750">
              <a:lnSpc>
                <a:spcPct val="107000"/>
              </a:lnSpc>
              <a:spcBef>
                <a:spcPts val="0"/>
              </a:spcBef>
              <a:spcAft>
                <a:spcPts val="800"/>
              </a:spcAft>
              <a:buFont typeface="+mj-lt"/>
              <a:buAutoNum type="arabicPeriod"/>
              <a:tabLst>
                <a:tab pos="914400" algn="l"/>
              </a:tabLst>
            </a:pPr>
            <a:r>
              <a:rPr lang="en-US" dirty="0" smtClean="0">
                <a:ea typeface="Calibri" panose="020F0502020204030204" pitchFamily="34" charset="0"/>
                <a:cs typeface="Times New Roman" panose="02020603050405020304" pitchFamily="18" charset="0"/>
              </a:rPr>
              <a:t>Record the amount of the check in figures in the appropriate box.</a:t>
            </a:r>
          </a:p>
          <a:p>
            <a:pPr marL="742950" marR="0" lvl="1" indent="-285750">
              <a:lnSpc>
                <a:spcPct val="107000"/>
              </a:lnSpc>
              <a:spcBef>
                <a:spcPts val="0"/>
              </a:spcBef>
              <a:spcAft>
                <a:spcPts val="800"/>
              </a:spcAft>
              <a:buFont typeface="+mj-lt"/>
              <a:buAutoNum type="arabicPeriod"/>
              <a:tabLst>
                <a:tab pos="914400" algn="l"/>
              </a:tabLst>
            </a:pPr>
            <a:r>
              <a:rPr lang="en-US" dirty="0" smtClean="0">
                <a:ea typeface="Calibri" panose="020F0502020204030204" pitchFamily="34" charset="0"/>
                <a:cs typeface="Times New Roman" panose="02020603050405020304" pitchFamily="18" charset="0"/>
              </a:rPr>
              <a:t>Write the amount of check in words on the appropriate line. </a:t>
            </a:r>
          </a:p>
          <a:p>
            <a:pPr marL="742950" marR="0" lvl="1" indent="-285750">
              <a:lnSpc>
                <a:spcPct val="107000"/>
              </a:lnSpc>
              <a:spcBef>
                <a:spcPts val="0"/>
              </a:spcBef>
              <a:spcAft>
                <a:spcPts val="800"/>
              </a:spcAft>
              <a:buFont typeface="+mj-lt"/>
              <a:buAutoNum type="arabicPeriod"/>
              <a:tabLst>
                <a:tab pos="914400" algn="l"/>
              </a:tabLst>
            </a:pPr>
            <a:r>
              <a:rPr lang="en-US" dirty="0" smtClean="0">
                <a:ea typeface="Calibri" panose="020F0502020204030204" pitchFamily="34" charset="0"/>
                <a:cs typeface="Times New Roman" panose="02020603050405020304" pitchFamily="18" charset="0"/>
              </a:rPr>
              <a:t>Sign the check.</a:t>
            </a:r>
          </a:p>
          <a:p>
            <a:pPr marL="742950" marR="0" lvl="1" indent="-285750">
              <a:lnSpc>
                <a:spcPct val="107000"/>
              </a:lnSpc>
              <a:spcBef>
                <a:spcPts val="0"/>
              </a:spcBef>
              <a:spcAft>
                <a:spcPts val="800"/>
              </a:spcAft>
              <a:buFont typeface="+mj-lt"/>
              <a:buAutoNum type="arabicPeriod"/>
              <a:tabLst>
                <a:tab pos="914400" algn="l"/>
              </a:tabLst>
            </a:pPr>
            <a:r>
              <a:rPr lang="en-US" dirty="0" smtClean="0"/>
              <a:t>On the memo line (bottom left-hand side) note the purpose for the payment.</a:t>
            </a:r>
            <a:endParaRPr lang="en-US" dirty="0">
              <a:ea typeface="Calibri" panose="020F0502020204030204" pitchFamily="34" charset="0"/>
              <a:cs typeface="Times New Roman" panose="02020603050405020304" pitchFamily="18" charset="0"/>
            </a:endParaRPr>
          </a:p>
        </p:txBody>
      </p:sp>
      <p:pic>
        <p:nvPicPr>
          <p:cNvPr id="4" name="Picture 3" descr="http://www.psdgraphics.com/file/blank-blue-check.jpg"/>
          <p:cNvPicPr/>
          <p:nvPr/>
        </p:nvPicPr>
        <p:blipFill rotWithShape="1">
          <a:blip r:embed="rId2">
            <a:extLst>
              <a:ext uri="{28A0092B-C50C-407E-A947-70E740481C1C}">
                <a14:useLocalDpi xmlns:a14="http://schemas.microsoft.com/office/drawing/2010/main" val="0"/>
              </a:ext>
            </a:extLst>
          </a:blip>
          <a:srcRect l="4969" t="24038" r="4647" b="25080"/>
          <a:stretch/>
        </p:blipFill>
        <p:spPr bwMode="auto">
          <a:xfrm>
            <a:off x="6699250" y="2689225"/>
            <a:ext cx="5372100" cy="241935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61487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11353800" cy="1143000"/>
          </a:xfrm>
        </p:spPr>
        <p:txBody>
          <a:bodyPr/>
          <a:lstStyle/>
          <a:p>
            <a:r>
              <a:rPr lang="en-US" sz="5400" b="1" dirty="0">
                <a:solidFill>
                  <a:srgbClr val="04617B"/>
                </a:solidFill>
                <a:latin typeface="Calibri" panose="020F0502020204030204" pitchFamily="34" charset="0"/>
                <a:ea typeface="Calibri" panose="020F0502020204030204" pitchFamily="34" charset="0"/>
                <a:cs typeface="Times New Roman" panose="02020603050405020304" pitchFamily="18" charset="0"/>
              </a:rPr>
              <a:t>Managing Your Checking Account</a:t>
            </a:r>
            <a:endParaRPr lang="en-US" dirty="0"/>
          </a:p>
        </p:txBody>
      </p:sp>
      <p:sp>
        <p:nvSpPr>
          <p:cNvPr id="3" name="Content Placeholder 2"/>
          <p:cNvSpPr>
            <a:spLocks noGrp="1"/>
          </p:cNvSpPr>
          <p:nvPr>
            <p:ph idx="1"/>
          </p:nvPr>
        </p:nvSpPr>
        <p:spPr>
          <a:xfrm>
            <a:off x="228600" y="1935480"/>
            <a:ext cx="11811000" cy="4681220"/>
          </a:xfrm>
        </p:spPr>
        <p:txBody>
          <a:bodyPr>
            <a:normAutofit lnSpcReduction="10000"/>
          </a:bodyPr>
          <a:lstStyle/>
          <a:p>
            <a:pPr marL="0" marR="0" indent="0">
              <a:lnSpc>
                <a:spcPct val="107000"/>
              </a:lnSpc>
              <a:spcBef>
                <a:spcPts val="0"/>
              </a:spcBef>
              <a:spcAft>
                <a:spcPts val="800"/>
              </a:spcAft>
              <a:buNone/>
            </a:pPr>
            <a:r>
              <a:rPr lang="en-US" sz="4000" dirty="0">
                <a:ea typeface="Calibri" panose="020F0502020204030204" pitchFamily="34" charset="0"/>
                <a:cs typeface="Times New Roman" panose="02020603050405020304" pitchFamily="18" charset="0"/>
              </a:rPr>
              <a:t>Bank Reconciliation: </a:t>
            </a:r>
          </a:p>
          <a:p>
            <a:pPr marL="342900" marR="0" lvl="0" indent="-342900">
              <a:lnSpc>
                <a:spcPct val="107000"/>
              </a:lnSpc>
              <a:spcBef>
                <a:spcPts val="0"/>
              </a:spcBef>
              <a:spcAft>
                <a:spcPts val="0"/>
              </a:spcAft>
              <a:buFont typeface="Symbol" panose="05050102010706020507" pitchFamily="18" charset="2"/>
              <a:buChar char=""/>
            </a:pPr>
            <a:r>
              <a:rPr lang="en-US" sz="3600" dirty="0">
                <a:ea typeface="Calibri" panose="020F0502020204030204" pitchFamily="34" charset="0"/>
                <a:cs typeface="Times New Roman" panose="02020603050405020304" pitchFamily="18" charset="0"/>
              </a:rPr>
              <a:t>Shows difference between bank statement and your checkbook as a result of checks that have not yet cleared, interest earned, and deposits that have not yet been received by the bank.  </a:t>
            </a:r>
          </a:p>
          <a:p>
            <a:pPr marL="342900" marR="0" lvl="0" indent="-342900">
              <a:lnSpc>
                <a:spcPct val="107000"/>
              </a:lnSpc>
              <a:spcBef>
                <a:spcPts val="0"/>
              </a:spcBef>
              <a:spcAft>
                <a:spcPts val="800"/>
              </a:spcAft>
              <a:buFont typeface="Symbol" panose="05050102010706020507" pitchFamily="18" charset="2"/>
              <a:buChar char=""/>
            </a:pPr>
            <a:r>
              <a:rPr lang="en-US" sz="3600" dirty="0">
                <a:ea typeface="Calibri" panose="020F0502020204030204" pitchFamily="34" charset="0"/>
                <a:cs typeface="Times New Roman" panose="02020603050405020304" pitchFamily="18" charset="0"/>
              </a:rPr>
              <a:t>Should be done each month as just like people banks make mistakes. </a:t>
            </a:r>
          </a:p>
          <a:p>
            <a:pPr marL="0" marR="0" indent="0">
              <a:lnSpc>
                <a:spcPct val="107000"/>
              </a:lnSpc>
              <a:spcBef>
                <a:spcPts val="0"/>
              </a:spcBef>
              <a:spcAft>
                <a:spcPts val="800"/>
              </a:spcAft>
              <a:buNone/>
            </a:pP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79325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00" y="704088"/>
            <a:ext cx="11442700" cy="1188212"/>
          </a:xfrm>
        </p:spPr>
        <p:txBody>
          <a:bodyPr/>
          <a:lstStyle/>
          <a:p>
            <a:r>
              <a:rPr lang="en-US" sz="5400" b="1" dirty="0">
                <a:solidFill>
                  <a:srgbClr val="04617B"/>
                </a:solidFill>
                <a:latin typeface="Calibri" panose="020F0502020204030204" pitchFamily="34" charset="0"/>
                <a:ea typeface="Calibri" panose="020F0502020204030204" pitchFamily="34" charset="0"/>
                <a:cs typeface="Times New Roman" panose="02020603050405020304" pitchFamily="18" charset="0"/>
              </a:rPr>
              <a:t>Managing Your Checking Account</a:t>
            </a:r>
            <a:endParaRPr lang="en-US" dirty="0"/>
          </a:p>
        </p:txBody>
      </p:sp>
      <p:sp>
        <p:nvSpPr>
          <p:cNvPr id="3" name="Content Placeholder 2"/>
          <p:cNvSpPr>
            <a:spLocks noGrp="1"/>
          </p:cNvSpPr>
          <p:nvPr>
            <p:ph idx="1"/>
          </p:nvPr>
        </p:nvSpPr>
        <p:spPr>
          <a:xfrm>
            <a:off x="342900" y="2032000"/>
            <a:ext cx="11684000" cy="4826000"/>
          </a:xfrm>
        </p:spPr>
        <p:txBody>
          <a:bodyPr>
            <a:normAutofit fontScale="77500" lnSpcReduction="20000"/>
          </a:bodyPr>
          <a:lstStyle/>
          <a:p>
            <a:pPr marL="0" marR="0" indent="0">
              <a:lnSpc>
                <a:spcPct val="107000"/>
              </a:lnSpc>
              <a:spcBef>
                <a:spcPts val="0"/>
              </a:spcBef>
              <a:spcAft>
                <a:spcPts val="800"/>
              </a:spcAft>
              <a:buNone/>
            </a:pPr>
            <a:r>
              <a:rPr lang="en-US" sz="4000" dirty="0">
                <a:ea typeface="Calibri" panose="020F0502020204030204" pitchFamily="34" charset="0"/>
                <a:cs typeface="Times New Roman" panose="02020603050405020304" pitchFamily="18" charset="0"/>
              </a:rPr>
              <a:t>Steps to Reconciling a checking account:</a:t>
            </a:r>
          </a:p>
          <a:p>
            <a:pPr marL="868680" lvl="1" indent="-228600">
              <a:lnSpc>
                <a:spcPct val="107000"/>
              </a:lnSpc>
              <a:spcBef>
                <a:spcPts val="0"/>
              </a:spcBef>
              <a:spcAft>
                <a:spcPts val="800"/>
              </a:spcAft>
              <a:buFont typeface="+mj-lt"/>
              <a:buAutoNum type="arabicPeriod"/>
              <a:tabLst>
                <a:tab pos="1371600" algn="l"/>
              </a:tabLst>
            </a:pPr>
            <a:r>
              <a:rPr lang="en-US" sz="2700" dirty="0" smtClean="0">
                <a:ea typeface="Calibri" panose="020F0502020204030204" pitchFamily="34" charset="0"/>
                <a:cs typeface="Times New Roman" panose="02020603050405020304" pitchFamily="18" charset="0"/>
              </a:rPr>
              <a:t> </a:t>
            </a:r>
            <a:r>
              <a:rPr lang="en-US" sz="2800" dirty="0" smtClean="0">
                <a:ea typeface="Calibri" panose="020F0502020204030204" pitchFamily="34" charset="0"/>
                <a:cs typeface="Times New Roman" panose="02020603050405020304" pitchFamily="18" charset="0"/>
              </a:rPr>
              <a:t>Contrast </a:t>
            </a:r>
            <a:r>
              <a:rPr lang="en-US" sz="2800" dirty="0">
                <a:ea typeface="Calibri" panose="020F0502020204030204" pitchFamily="34" charset="0"/>
                <a:cs typeface="Times New Roman" panose="02020603050405020304" pitchFamily="18" charset="0"/>
              </a:rPr>
              <a:t>the written checks with those reported paid on the statement.</a:t>
            </a:r>
          </a:p>
          <a:p>
            <a:pPr marL="1325880" lvl="2" indent="-228600">
              <a:lnSpc>
                <a:spcPct val="107000"/>
              </a:lnSpc>
              <a:spcBef>
                <a:spcPts val="0"/>
              </a:spcBef>
              <a:spcAft>
                <a:spcPts val="800"/>
              </a:spcAft>
              <a:buFont typeface="Times New Roman" panose="02020603050405020304" pitchFamily="18" charset="0"/>
              <a:buChar char="–"/>
              <a:tabLst>
                <a:tab pos="1828800" algn="l"/>
              </a:tabLst>
            </a:pPr>
            <a:r>
              <a:rPr lang="en-US" sz="2200" i="1" dirty="0">
                <a:ea typeface="Calibri" panose="020F0502020204030204" pitchFamily="34" charset="0"/>
                <a:cs typeface="Times New Roman" panose="02020603050405020304" pitchFamily="18" charset="0"/>
              </a:rPr>
              <a:t>Subtract</a:t>
            </a:r>
            <a:r>
              <a:rPr lang="en-US" sz="2200" dirty="0">
                <a:ea typeface="Calibri" panose="020F0502020204030204" pitchFamily="34" charset="0"/>
                <a:cs typeface="Times New Roman" panose="02020603050405020304" pitchFamily="18" charset="0"/>
              </a:rPr>
              <a:t> all checks written but not yet cleared from the bank statement balance</a:t>
            </a:r>
            <a:r>
              <a:rPr lang="en-US" sz="2200" dirty="0" smtClean="0">
                <a:ea typeface="Calibri" panose="020F0502020204030204" pitchFamily="34" charset="0"/>
                <a:cs typeface="Times New Roman" panose="02020603050405020304" pitchFamily="18" charset="0"/>
              </a:rPr>
              <a:t>.</a:t>
            </a:r>
          </a:p>
          <a:p>
            <a:pPr marL="1325880" lvl="2" indent="-228600">
              <a:lnSpc>
                <a:spcPct val="107000"/>
              </a:lnSpc>
              <a:spcBef>
                <a:spcPts val="0"/>
              </a:spcBef>
              <a:spcAft>
                <a:spcPts val="800"/>
              </a:spcAft>
              <a:buFont typeface="Times New Roman" panose="02020603050405020304" pitchFamily="18" charset="0"/>
              <a:buChar char="–"/>
              <a:tabLst>
                <a:tab pos="1828800" algn="l"/>
              </a:tabLst>
            </a:pPr>
            <a:r>
              <a:rPr lang="en-US" sz="2000" dirty="0"/>
              <a:t>If the check was written in a prior month and cleared the bank in the current month then you exclude it from the reconciliation as that should be reflected in the beginning balance variance.</a:t>
            </a:r>
            <a:endParaRPr lang="en-US" sz="2200" dirty="0">
              <a:ea typeface="Calibri" panose="020F0502020204030204" pitchFamily="34" charset="0"/>
              <a:cs typeface="Times New Roman" panose="02020603050405020304" pitchFamily="18" charset="0"/>
            </a:endParaRPr>
          </a:p>
          <a:p>
            <a:pPr marL="868680" lvl="1" indent="-228600">
              <a:lnSpc>
                <a:spcPct val="107000"/>
              </a:lnSpc>
              <a:spcBef>
                <a:spcPts val="0"/>
              </a:spcBef>
              <a:spcAft>
                <a:spcPts val="800"/>
              </a:spcAft>
              <a:buFont typeface="+mj-lt"/>
              <a:buAutoNum type="arabicPeriod"/>
              <a:tabLst>
                <a:tab pos="1371600" algn="l"/>
              </a:tabLst>
            </a:pPr>
            <a:r>
              <a:rPr lang="en-US" sz="2700" dirty="0" smtClean="0">
                <a:ea typeface="Calibri" panose="020F0502020204030204" pitchFamily="34" charset="0"/>
                <a:cs typeface="Times New Roman" panose="02020603050405020304" pitchFamily="18" charset="0"/>
              </a:rPr>
              <a:t> </a:t>
            </a:r>
            <a:r>
              <a:rPr lang="en-US" sz="2800" dirty="0" smtClean="0">
                <a:ea typeface="Calibri" panose="020F0502020204030204" pitchFamily="34" charset="0"/>
                <a:cs typeface="Times New Roman" panose="02020603050405020304" pitchFamily="18" charset="0"/>
              </a:rPr>
              <a:t>Determine </a:t>
            </a:r>
            <a:r>
              <a:rPr lang="en-US" sz="2800" dirty="0">
                <a:ea typeface="Calibri" panose="020F0502020204030204" pitchFamily="34" charset="0"/>
                <a:cs typeface="Times New Roman" panose="02020603050405020304" pitchFamily="18" charset="0"/>
              </a:rPr>
              <a:t>deposits that are not yet on the statement.</a:t>
            </a:r>
          </a:p>
          <a:p>
            <a:pPr marL="1325880" lvl="2" indent="-228600">
              <a:lnSpc>
                <a:spcPct val="107000"/>
              </a:lnSpc>
              <a:spcBef>
                <a:spcPts val="0"/>
              </a:spcBef>
              <a:spcAft>
                <a:spcPts val="800"/>
              </a:spcAft>
              <a:buFont typeface="Times New Roman" panose="02020603050405020304" pitchFamily="18" charset="0"/>
              <a:buChar char="–"/>
              <a:tabLst>
                <a:tab pos="1828800" algn="l"/>
              </a:tabLst>
            </a:pPr>
            <a:r>
              <a:rPr lang="en-US" sz="2200" i="1" dirty="0">
                <a:ea typeface="Calibri" panose="020F0502020204030204" pitchFamily="34" charset="0"/>
                <a:cs typeface="Times New Roman" panose="02020603050405020304" pitchFamily="18" charset="0"/>
              </a:rPr>
              <a:t>Add</a:t>
            </a:r>
            <a:r>
              <a:rPr lang="en-US" sz="2200" dirty="0">
                <a:ea typeface="Calibri" panose="020F0502020204030204" pitchFamily="34" charset="0"/>
                <a:cs typeface="Times New Roman" panose="02020603050405020304" pitchFamily="18" charset="0"/>
              </a:rPr>
              <a:t> the amount found to the bank statement balance</a:t>
            </a:r>
            <a:r>
              <a:rPr lang="en-US" sz="2200" dirty="0" smtClean="0">
                <a:ea typeface="Calibri" panose="020F0502020204030204" pitchFamily="34" charset="0"/>
                <a:cs typeface="Times New Roman" panose="02020603050405020304" pitchFamily="18" charset="0"/>
              </a:rPr>
              <a:t>.</a:t>
            </a:r>
          </a:p>
          <a:p>
            <a:pPr marL="1325880" lvl="2" indent="-228600">
              <a:lnSpc>
                <a:spcPct val="107000"/>
              </a:lnSpc>
              <a:spcBef>
                <a:spcPts val="0"/>
              </a:spcBef>
              <a:spcAft>
                <a:spcPts val="800"/>
              </a:spcAft>
              <a:buFont typeface="Times New Roman" panose="02020603050405020304" pitchFamily="18" charset="0"/>
              <a:buChar char="–"/>
              <a:tabLst>
                <a:tab pos="1828800" algn="l"/>
              </a:tabLst>
            </a:pPr>
            <a:r>
              <a:rPr lang="en-US" sz="2000" dirty="0"/>
              <a:t>If the deposit was made in a prior month and cleared the bank in the current month then you exclude it from the reconciliation as that should also be reflected in the beginning balance variance</a:t>
            </a:r>
            <a:endParaRPr lang="en-US" sz="2200" dirty="0">
              <a:ea typeface="Calibri" panose="020F0502020204030204" pitchFamily="34" charset="0"/>
              <a:cs typeface="Times New Roman" panose="02020603050405020304" pitchFamily="18" charset="0"/>
            </a:endParaRPr>
          </a:p>
          <a:p>
            <a:pPr marL="868680" lvl="1" indent="-228600">
              <a:lnSpc>
                <a:spcPct val="107000"/>
              </a:lnSpc>
              <a:spcBef>
                <a:spcPts val="0"/>
              </a:spcBef>
              <a:spcAft>
                <a:spcPts val="800"/>
              </a:spcAft>
              <a:buFont typeface="+mj-lt"/>
              <a:buAutoNum type="arabicPeriod"/>
              <a:tabLst>
                <a:tab pos="1371600" algn="l"/>
              </a:tabLst>
            </a:pPr>
            <a:r>
              <a:rPr lang="en-US" sz="2800" i="1" dirty="0" smtClean="0">
                <a:ea typeface="Calibri" panose="020F0502020204030204" pitchFamily="34" charset="0"/>
                <a:cs typeface="Times New Roman" panose="02020603050405020304" pitchFamily="18" charset="0"/>
              </a:rPr>
              <a:t> Subtract</a:t>
            </a:r>
            <a:r>
              <a:rPr lang="en-US" sz="2800" dirty="0" smtClean="0">
                <a:ea typeface="Calibri" panose="020F0502020204030204" pitchFamily="34" charset="0"/>
                <a:cs typeface="Times New Roman" panose="02020603050405020304" pitchFamily="18" charset="0"/>
              </a:rPr>
              <a:t> any fees, charges, or ATM withdrawals from the checkbook balance.</a:t>
            </a:r>
          </a:p>
          <a:p>
            <a:pPr marL="868680" lvl="1" indent="-228600">
              <a:lnSpc>
                <a:spcPct val="107000"/>
              </a:lnSpc>
              <a:spcBef>
                <a:spcPts val="0"/>
              </a:spcBef>
              <a:spcAft>
                <a:spcPts val="800"/>
              </a:spcAft>
              <a:buFont typeface="+mj-lt"/>
              <a:buAutoNum type="arabicPeriod"/>
              <a:tabLst>
                <a:tab pos="1371600" algn="l"/>
              </a:tabLst>
            </a:pPr>
            <a:r>
              <a:rPr lang="en-US" sz="2800" i="1" dirty="0" smtClean="0">
                <a:ea typeface="Calibri" panose="020F0502020204030204" pitchFamily="34" charset="0"/>
                <a:cs typeface="Times New Roman" panose="02020603050405020304" pitchFamily="18" charset="0"/>
              </a:rPr>
              <a:t> Add</a:t>
            </a:r>
            <a:r>
              <a:rPr lang="en-US" sz="2800" dirty="0" smtClean="0">
                <a:ea typeface="Calibri" panose="020F0502020204030204" pitchFamily="34" charset="0"/>
                <a:cs typeface="Times New Roman" panose="02020603050405020304" pitchFamily="18" charset="0"/>
              </a:rPr>
              <a:t> any interest that was earned to your checkbook balance.</a:t>
            </a:r>
          </a:p>
          <a:p>
            <a:pPr indent="0">
              <a:lnSpc>
                <a:spcPct val="107000"/>
              </a:lnSpc>
              <a:spcBef>
                <a:spcPts val="0"/>
              </a:spcBef>
              <a:spcAft>
                <a:spcPts val="800"/>
              </a:spcAft>
              <a:buNone/>
              <a:tabLst>
                <a:tab pos="1371600" algn="l"/>
              </a:tabLst>
            </a:pPr>
            <a:r>
              <a:rPr lang="en-US" sz="2800" dirty="0"/>
              <a:t>*Once completed, the adjusted bank balance should equal the adjusted checkbook balance.</a:t>
            </a:r>
            <a:endParaRPr lang="en-US" sz="3000" dirty="0" smtClean="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31451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00" y="704088"/>
            <a:ext cx="11442700" cy="1188212"/>
          </a:xfrm>
        </p:spPr>
        <p:txBody>
          <a:bodyPr/>
          <a:lstStyle/>
          <a:p>
            <a:r>
              <a:rPr lang="en-US" sz="5400" b="1" dirty="0">
                <a:solidFill>
                  <a:srgbClr val="04617B"/>
                </a:solidFill>
                <a:latin typeface="Calibri" panose="020F0502020204030204" pitchFamily="34" charset="0"/>
                <a:ea typeface="Calibri" panose="020F0502020204030204" pitchFamily="34" charset="0"/>
                <a:cs typeface="Times New Roman" panose="02020603050405020304" pitchFamily="18" charset="0"/>
              </a:rPr>
              <a:t>Managing Your Checking Account</a:t>
            </a:r>
            <a:endParaRPr lang="en-US" dirty="0"/>
          </a:p>
        </p:txBody>
      </p:sp>
      <p:sp>
        <p:nvSpPr>
          <p:cNvPr id="3" name="Content Placeholder 2"/>
          <p:cNvSpPr>
            <a:spLocks noGrp="1"/>
          </p:cNvSpPr>
          <p:nvPr>
            <p:ph idx="1"/>
          </p:nvPr>
        </p:nvSpPr>
        <p:spPr>
          <a:xfrm>
            <a:off x="342900" y="2032000"/>
            <a:ext cx="11684000" cy="4826000"/>
          </a:xfrm>
        </p:spPr>
        <p:txBody>
          <a:bodyPr>
            <a:normAutofit/>
          </a:bodyPr>
          <a:lstStyle/>
          <a:p>
            <a:pPr marL="0" indent="0">
              <a:buNone/>
            </a:pPr>
            <a:r>
              <a:rPr lang="en-US" dirty="0"/>
              <a:t>ASSIGNMENT: Please reconcile the following information</a:t>
            </a:r>
            <a:r>
              <a:rPr lang="en-US" dirty="0" smtClean="0"/>
              <a:t>:</a:t>
            </a:r>
          </a:p>
          <a:p>
            <a:pPr marL="0" indent="0">
              <a:buNone/>
            </a:pPr>
            <a:endParaRPr lang="en-US"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 y="2643546"/>
            <a:ext cx="11611282" cy="3791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4270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00" y="704088"/>
            <a:ext cx="11442700" cy="1188212"/>
          </a:xfrm>
        </p:spPr>
        <p:txBody>
          <a:bodyPr/>
          <a:lstStyle/>
          <a:p>
            <a:r>
              <a:rPr lang="en-US" sz="5400" b="1" dirty="0">
                <a:solidFill>
                  <a:srgbClr val="04617B"/>
                </a:solidFill>
                <a:latin typeface="Calibri" panose="020F0502020204030204" pitchFamily="34" charset="0"/>
                <a:ea typeface="Calibri" panose="020F0502020204030204" pitchFamily="34" charset="0"/>
                <a:cs typeface="Times New Roman" panose="02020603050405020304" pitchFamily="18" charset="0"/>
              </a:rPr>
              <a:t>Managing Your Checking Account</a:t>
            </a:r>
            <a:endParaRPr lang="en-US" dirty="0"/>
          </a:p>
        </p:txBody>
      </p:sp>
      <p:sp>
        <p:nvSpPr>
          <p:cNvPr id="3" name="Content Placeholder 2"/>
          <p:cNvSpPr>
            <a:spLocks noGrp="1"/>
          </p:cNvSpPr>
          <p:nvPr>
            <p:ph idx="1"/>
          </p:nvPr>
        </p:nvSpPr>
        <p:spPr>
          <a:xfrm>
            <a:off x="342900" y="2032000"/>
            <a:ext cx="11684000" cy="4826000"/>
          </a:xfrm>
        </p:spPr>
        <p:txBody>
          <a:bodyPr>
            <a:normAutofit/>
          </a:bodyPr>
          <a:lstStyle/>
          <a:p>
            <a:pPr marL="0" indent="0">
              <a:buNone/>
            </a:pPr>
            <a:r>
              <a:rPr lang="en-US" dirty="0" smtClean="0"/>
              <a:t>Reconciliation Template:</a:t>
            </a:r>
          </a:p>
          <a:p>
            <a:pPr marL="0" indent="0">
              <a:buNone/>
            </a:pPr>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204" y="2556460"/>
            <a:ext cx="11456537" cy="28818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56689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67426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792480"/>
            <a:ext cx="10972800" cy="1143000"/>
          </a:xfrm>
        </p:spPr>
        <p:txBody>
          <a:bodyPr>
            <a:normAutofit/>
          </a:bodyPr>
          <a:lstStyle/>
          <a:p>
            <a:r>
              <a:rPr lang="en-US" sz="5400" b="1" dirty="0"/>
              <a:t>Types of Savings Plans</a:t>
            </a:r>
            <a:r>
              <a:rPr lang="en-US" sz="5400" b="1" dirty="0" smtClean="0"/>
              <a:t>:</a:t>
            </a:r>
            <a:endParaRPr lang="en-US" sz="5400" b="1" dirty="0"/>
          </a:p>
        </p:txBody>
      </p:sp>
      <p:sp>
        <p:nvSpPr>
          <p:cNvPr id="3" name="Content Placeholder 2"/>
          <p:cNvSpPr>
            <a:spLocks noGrp="1"/>
          </p:cNvSpPr>
          <p:nvPr>
            <p:ph idx="1"/>
          </p:nvPr>
        </p:nvSpPr>
        <p:spPr>
          <a:xfrm>
            <a:off x="241300" y="2146300"/>
            <a:ext cx="11950700" cy="4711700"/>
          </a:xfrm>
        </p:spPr>
        <p:txBody>
          <a:bodyPr>
            <a:normAutofit/>
          </a:bodyPr>
          <a:lstStyle/>
          <a:p>
            <a:pPr marL="0" indent="0">
              <a:buNone/>
            </a:pPr>
            <a:r>
              <a:rPr lang="en-US" sz="4000" dirty="0" smtClean="0"/>
              <a:t>Regular </a:t>
            </a:r>
            <a:r>
              <a:rPr lang="en-US" sz="4000" dirty="0"/>
              <a:t>savings accounts “Statement Account”: </a:t>
            </a:r>
          </a:p>
          <a:p>
            <a:r>
              <a:rPr lang="en-US" sz="3600" dirty="0" smtClean="0"/>
              <a:t>Require </a:t>
            </a:r>
            <a:r>
              <a:rPr lang="en-US" sz="3600" dirty="0"/>
              <a:t>a low or no minimum balance.</a:t>
            </a:r>
          </a:p>
          <a:p>
            <a:r>
              <a:rPr lang="en-US" sz="3600" dirty="0" smtClean="0"/>
              <a:t>Easy </a:t>
            </a:r>
            <a:r>
              <a:rPr lang="en-US" sz="3600" dirty="0"/>
              <a:t>withdrawal whenever you need your money. </a:t>
            </a:r>
          </a:p>
          <a:p>
            <a:r>
              <a:rPr lang="en-US" sz="3600" dirty="0"/>
              <a:t>Insured by the </a:t>
            </a:r>
            <a:r>
              <a:rPr lang="en-US" sz="3600" dirty="0">
                <a:hlinkClick r:id="rId2"/>
              </a:rPr>
              <a:t>FDIC</a:t>
            </a:r>
            <a:r>
              <a:rPr lang="en-US" sz="3600" dirty="0"/>
              <a:t> (Federal Deposit Insurance Corporation - an independent agency created by US Congress to insure deposits up to $250k per insured bank).</a:t>
            </a:r>
          </a:p>
          <a:p>
            <a:r>
              <a:rPr lang="en-US" sz="3600" dirty="0" smtClean="0"/>
              <a:t>Provide </a:t>
            </a:r>
            <a:r>
              <a:rPr lang="en-US" sz="3600" dirty="0"/>
              <a:t>a low rate of return</a:t>
            </a:r>
            <a:r>
              <a:rPr lang="en-US" sz="3600" dirty="0" smtClean="0"/>
              <a:t>.</a:t>
            </a:r>
          </a:p>
          <a:p>
            <a:pPr marL="0" indent="0">
              <a:buNone/>
            </a:pPr>
            <a:endParaRPr lang="en-US" sz="3600" dirty="0"/>
          </a:p>
          <a:p>
            <a:endParaRPr lang="en-US" dirty="0"/>
          </a:p>
        </p:txBody>
      </p:sp>
    </p:spTree>
    <p:extLst>
      <p:ext uri="{BB962C8B-B14F-4D97-AF65-F5344CB8AC3E}">
        <p14:creationId xmlns:p14="http://schemas.microsoft.com/office/powerpoint/2010/main" val="1814353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00" y="704088"/>
            <a:ext cx="11303000" cy="1226312"/>
          </a:xfrm>
        </p:spPr>
        <p:txBody>
          <a:bodyPr/>
          <a:lstStyle/>
          <a:p>
            <a:r>
              <a:rPr lang="en-US" sz="5400" b="1" dirty="0">
                <a:solidFill>
                  <a:srgbClr val="04617B"/>
                </a:solidFill>
              </a:rPr>
              <a:t>Types of Savings Plans:</a:t>
            </a:r>
            <a:endParaRPr lang="en-US" dirty="0"/>
          </a:p>
        </p:txBody>
      </p:sp>
      <p:sp>
        <p:nvSpPr>
          <p:cNvPr id="3" name="Content Placeholder 2"/>
          <p:cNvSpPr>
            <a:spLocks noGrp="1"/>
          </p:cNvSpPr>
          <p:nvPr>
            <p:ph idx="1"/>
          </p:nvPr>
        </p:nvSpPr>
        <p:spPr>
          <a:xfrm>
            <a:off x="508000" y="2082800"/>
            <a:ext cx="11074400" cy="4241800"/>
          </a:xfrm>
        </p:spPr>
        <p:txBody>
          <a:bodyPr/>
          <a:lstStyle/>
          <a:p>
            <a:pPr marL="0" lvl="0" indent="0">
              <a:buClr>
                <a:srgbClr val="0BD0D9"/>
              </a:buClr>
              <a:buNone/>
            </a:pPr>
            <a:r>
              <a:rPr lang="en-US" sz="4000" dirty="0" smtClean="0">
                <a:solidFill>
                  <a:prstClr val="black"/>
                </a:solidFill>
              </a:rPr>
              <a:t>Interest-Earning </a:t>
            </a:r>
            <a:r>
              <a:rPr lang="en-US" sz="4000" dirty="0">
                <a:solidFill>
                  <a:prstClr val="black"/>
                </a:solidFill>
              </a:rPr>
              <a:t>checking accounts:</a:t>
            </a:r>
          </a:p>
          <a:p>
            <a:pPr lvl="0">
              <a:buClr>
                <a:srgbClr val="0BD0D9"/>
              </a:buClr>
            </a:pPr>
            <a:r>
              <a:rPr lang="en-US" sz="3600" dirty="0">
                <a:solidFill>
                  <a:prstClr val="black"/>
                </a:solidFill>
              </a:rPr>
              <a:t>Checking accounts that pay low </a:t>
            </a:r>
            <a:r>
              <a:rPr lang="en-US" sz="3600" dirty="0" smtClean="0">
                <a:solidFill>
                  <a:prstClr val="black"/>
                </a:solidFill>
              </a:rPr>
              <a:t>interest; </a:t>
            </a:r>
            <a:r>
              <a:rPr lang="en-US" sz="3600" dirty="0">
                <a:solidFill>
                  <a:prstClr val="black"/>
                </a:solidFill>
              </a:rPr>
              <a:t>much like a savings account. </a:t>
            </a:r>
            <a:endParaRPr lang="en-US" sz="3600" dirty="0" smtClean="0">
              <a:solidFill>
                <a:prstClr val="black"/>
              </a:solidFill>
            </a:endParaRPr>
          </a:p>
          <a:p>
            <a:pPr lvl="0">
              <a:buClr>
                <a:srgbClr val="0BD0D9"/>
              </a:buClr>
            </a:pPr>
            <a:r>
              <a:rPr lang="en-US" sz="3600" dirty="0" smtClean="0">
                <a:solidFill>
                  <a:prstClr val="black"/>
                </a:solidFill>
              </a:rPr>
              <a:t>Service charges on these accounts can sometimes exceeded the interest earned.</a:t>
            </a:r>
          </a:p>
          <a:p>
            <a:pPr marL="0" lvl="0" indent="0">
              <a:buClr>
                <a:srgbClr val="0BD0D9"/>
              </a:buClr>
              <a:buNone/>
            </a:pPr>
            <a:endParaRPr lang="en-US" sz="3600" dirty="0">
              <a:solidFill>
                <a:prstClr val="black"/>
              </a:solidFill>
            </a:endParaRPr>
          </a:p>
          <a:p>
            <a:endParaRPr lang="en-US" dirty="0"/>
          </a:p>
        </p:txBody>
      </p:sp>
    </p:spTree>
    <p:extLst>
      <p:ext uri="{BB962C8B-B14F-4D97-AF65-F5344CB8AC3E}">
        <p14:creationId xmlns:p14="http://schemas.microsoft.com/office/powerpoint/2010/main" val="1165888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615188"/>
            <a:ext cx="11252200" cy="1175512"/>
          </a:xfrm>
        </p:spPr>
        <p:txBody>
          <a:bodyPr/>
          <a:lstStyle/>
          <a:p>
            <a:r>
              <a:rPr lang="en-US" sz="5400" b="1" dirty="0">
                <a:solidFill>
                  <a:srgbClr val="04617B"/>
                </a:solidFill>
              </a:rPr>
              <a:t>Types of Savings Plans:</a:t>
            </a:r>
            <a:endParaRPr lang="en-US" dirty="0"/>
          </a:p>
        </p:txBody>
      </p:sp>
      <p:sp>
        <p:nvSpPr>
          <p:cNvPr id="3" name="Content Placeholder 2"/>
          <p:cNvSpPr>
            <a:spLocks noGrp="1"/>
          </p:cNvSpPr>
          <p:nvPr>
            <p:ph idx="1"/>
          </p:nvPr>
        </p:nvSpPr>
        <p:spPr>
          <a:xfrm>
            <a:off x="165100" y="1790700"/>
            <a:ext cx="11861800" cy="5537200"/>
          </a:xfrm>
        </p:spPr>
        <p:txBody>
          <a:bodyPr>
            <a:normAutofit fontScale="77500" lnSpcReduction="20000"/>
          </a:bodyPr>
          <a:lstStyle/>
          <a:p>
            <a:pPr marL="0" marR="0" lvl="0" indent="0">
              <a:lnSpc>
                <a:spcPct val="107000"/>
              </a:lnSpc>
              <a:spcBef>
                <a:spcPts val="0"/>
              </a:spcBef>
              <a:spcAft>
                <a:spcPts val="800"/>
              </a:spcAft>
              <a:buNone/>
              <a:tabLst>
                <a:tab pos="457200" algn="l"/>
              </a:tabLst>
            </a:pPr>
            <a:r>
              <a:rPr lang="en-US" sz="5200" dirty="0" smtClean="0"/>
              <a:t>Certificates </a:t>
            </a:r>
            <a:r>
              <a:rPr lang="en-US" sz="5200" dirty="0"/>
              <a:t>of </a:t>
            </a:r>
            <a:r>
              <a:rPr lang="en-US" sz="5200" dirty="0" smtClean="0"/>
              <a:t>deposit (CD): </a:t>
            </a:r>
            <a:endParaRPr lang="en-US" sz="5200" dirty="0"/>
          </a:p>
          <a:p>
            <a:pPr marR="0" lvl="0">
              <a:lnSpc>
                <a:spcPct val="107000"/>
              </a:lnSpc>
              <a:spcBef>
                <a:spcPts val="0"/>
              </a:spcBef>
              <a:spcAft>
                <a:spcPts val="800"/>
              </a:spcAft>
              <a:buFont typeface="Arial" panose="020B0604020202020204" pitchFamily="34" charset="0"/>
              <a:buChar char="•"/>
              <a:tabLst>
                <a:tab pos="457200" algn="l"/>
              </a:tabLst>
            </a:pPr>
            <a:r>
              <a:rPr lang="en-US" sz="4500" dirty="0" smtClean="0"/>
              <a:t>Require </a:t>
            </a:r>
            <a:r>
              <a:rPr lang="en-US" sz="4500" dirty="0"/>
              <a:t>a minimum balance.</a:t>
            </a:r>
          </a:p>
          <a:p>
            <a:pPr marR="0" lvl="0">
              <a:lnSpc>
                <a:spcPct val="107000"/>
              </a:lnSpc>
              <a:spcBef>
                <a:spcPts val="0"/>
              </a:spcBef>
              <a:spcAft>
                <a:spcPts val="800"/>
              </a:spcAft>
              <a:buFont typeface="Arial" panose="020B0604020202020204" pitchFamily="34" charset="0"/>
              <a:buChar char="•"/>
              <a:tabLst>
                <a:tab pos="457200" algn="l"/>
              </a:tabLst>
            </a:pPr>
            <a:r>
              <a:rPr lang="en-US" sz="4500" dirty="0" smtClean="0"/>
              <a:t>Require </a:t>
            </a:r>
            <a:r>
              <a:rPr lang="en-US" sz="4500" dirty="0"/>
              <a:t>a certain amount of time on the deposit and penalties are imposed for withdraw before this time is up.</a:t>
            </a:r>
          </a:p>
          <a:p>
            <a:pPr marR="0" lvl="0">
              <a:lnSpc>
                <a:spcPct val="107000"/>
              </a:lnSpc>
              <a:spcBef>
                <a:spcPts val="0"/>
              </a:spcBef>
              <a:spcAft>
                <a:spcPts val="800"/>
              </a:spcAft>
              <a:buFont typeface="Arial" panose="020B0604020202020204" pitchFamily="34" charset="0"/>
              <a:buChar char="•"/>
              <a:tabLst>
                <a:tab pos="457200" algn="l"/>
              </a:tabLst>
            </a:pPr>
            <a:r>
              <a:rPr lang="en-US" sz="4500" dirty="0" smtClean="0"/>
              <a:t>Fairly </a:t>
            </a:r>
            <a:r>
              <a:rPr lang="en-US" sz="4500" dirty="0"/>
              <a:t>safe.</a:t>
            </a:r>
          </a:p>
          <a:p>
            <a:pPr marR="0" lvl="0">
              <a:lnSpc>
                <a:spcPct val="107000"/>
              </a:lnSpc>
              <a:spcBef>
                <a:spcPts val="0"/>
              </a:spcBef>
              <a:spcAft>
                <a:spcPts val="800"/>
              </a:spcAft>
              <a:buFont typeface="Arial" panose="020B0604020202020204" pitchFamily="34" charset="0"/>
              <a:buChar char="•"/>
              <a:tabLst>
                <a:tab pos="457200" algn="l"/>
              </a:tabLst>
            </a:pPr>
            <a:r>
              <a:rPr lang="en-US" sz="4500" dirty="0" smtClean="0"/>
              <a:t>Usually </a:t>
            </a:r>
            <a:r>
              <a:rPr lang="en-US" sz="4500" dirty="0"/>
              <a:t>yield higher earnings than a regular savings account. </a:t>
            </a:r>
          </a:p>
          <a:p>
            <a:pPr marR="0" lvl="0">
              <a:lnSpc>
                <a:spcPct val="107000"/>
              </a:lnSpc>
              <a:spcBef>
                <a:spcPts val="0"/>
              </a:spcBef>
              <a:spcAft>
                <a:spcPts val="800"/>
              </a:spcAft>
              <a:buFont typeface="Arial" panose="020B0604020202020204" pitchFamily="34" charset="0"/>
              <a:buChar char="•"/>
              <a:tabLst>
                <a:tab pos="457200" algn="l"/>
              </a:tabLst>
            </a:pPr>
            <a:r>
              <a:rPr lang="en-US" sz="4500" dirty="0" smtClean="0"/>
              <a:t>If </a:t>
            </a:r>
            <a:r>
              <a:rPr lang="en-US" sz="4500" dirty="0"/>
              <a:t>you believe interest rate will fall you should purchase a long-term CD to lock in the current interest rate. </a:t>
            </a:r>
            <a:endParaRPr lang="en-US" sz="4500" dirty="0" smtClean="0"/>
          </a:p>
          <a:p>
            <a:pPr marR="0" lvl="0">
              <a:lnSpc>
                <a:spcPct val="107000"/>
              </a:lnSpc>
              <a:spcBef>
                <a:spcPts val="0"/>
              </a:spcBef>
              <a:spcAft>
                <a:spcPts val="800"/>
              </a:spcAft>
              <a:buFont typeface="Arial" panose="020B0604020202020204" pitchFamily="34" charset="0"/>
              <a:buChar char="•"/>
              <a:tabLst>
                <a:tab pos="457200" algn="l"/>
              </a:tabLst>
            </a:pPr>
            <a:r>
              <a:rPr lang="en-US" sz="1800" dirty="0" smtClean="0"/>
              <a:t>https</a:t>
            </a:r>
            <a:r>
              <a:rPr lang="en-US" sz="1800" dirty="0"/>
              <a:t>://www.youtube.com/watch?v=fB2Ui1HDX98</a:t>
            </a:r>
          </a:p>
          <a:p>
            <a:pPr marL="0" marR="0" lvl="0" indent="0">
              <a:lnSpc>
                <a:spcPct val="107000"/>
              </a:lnSpc>
              <a:spcBef>
                <a:spcPts val="0"/>
              </a:spcBef>
              <a:spcAft>
                <a:spcPts val="800"/>
              </a:spcAft>
              <a:buNone/>
              <a:tabLst>
                <a:tab pos="457200" algn="l"/>
              </a:tabLst>
            </a:pPr>
            <a:endParaRPr lang="en-US" dirty="0"/>
          </a:p>
        </p:txBody>
      </p:sp>
    </p:spTree>
    <p:extLst>
      <p:ext uri="{BB962C8B-B14F-4D97-AF65-F5344CB8AC3E}">
        <p14:creationId xmlns:p14="http://schemas.microsoft.com/office/powerpoint/2010/main" val="2068480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26288"/>
            <a:ext cx="10972800" cy="1143000"/>
          </a:xfrm>
        </p:spPr>
        <p:txBody>
          <a:bodyPr/>
          <a:lstStyle/>
          <a:p>
            <a:r>
              <a:rPr lang="en-US" sz="5400" b="1" dirty="0">
                <a:solidFill>
                  <a:srgbClr val="04617B"/>
                </a:solidFill>
              </a:rPr>
              <a:t>Types of Savings Plans:</a:t>
            </a:r>
            <a:endParaRPr lang="en-US" dirty="0"/>
          </a:p>
        </p:txBody>
      </p:sp>
      <p:sp>
        <p:nvSpPr>
          <p:cNvPr id="3" name="Content Placeholder 2"/>
          <p:cNvSpPr>
            <a:spLocks noGrp="1"/>
          </p:cNvSpPr>
          <p:nvPr>
            <p:ph idx="1"/>
          </p:nvPr>
        </p:nvSpPr>
        <p:spPr>
          <a:xfrm>
            <a:off x="0" y="1562100"/>
            <a:ext cx="12192000" cy="5143500"/>
          </a:xfrm>
        </p:spPr>
        <p:txBody>
          <a:bodyPr>
            <a:noAutofit/>
          </a:bodyPr>
          <a:lstStyle/>
          <a:p>
            <a:pPr marL="0" indent="0">
              <a:buNone/>
            </a:pPr>
            <a:r>
              <a:rPr lang="en-US" sz="4000" dirty="0" smtClean="0"/>
              <a:t>Types </a:t>
            </a:r>
            <a:r>
              <a:rPr lang="en-US" sz="4000" dirty="0"/>
              <a:t>of CD’s:</a:t>
            </a:r>
          </a:p>
          <a:p>
            <a:r>
              <a:rPr lang="en-US" sz="3100" dirty="0" smtClean="0"/>
              <a:t>Rising/Bump-up - has greater rates at different intervals. </a:t>
            </a:r>
          </a:p>
          <a:p>
            <a:r>
              <a:rPr lang="en-US" sz="3100" dirty="0" smtClean="0"/>
              <a:t>Stock-indexed - Earnings are based on the stock market’s performance; they earn and lose based on the stock’s performance.</a:t>
            </a:r>
          </a:p>
          <a:p>
            <a:r>
              <a:rPr lang="en-US" sz="3100" dirty="0" smtClean="0"/>
              <a:t>Callable - Start with high rates and long-term maturities. Bank may call the CD after a specified time period if interest rates drop. In this case an investor receives the original investment plus all interest earned up to that point.</a:t>
            </a:r>
          </a:p>
          <a:p>
            <a:r>
              <a:rPr lang="en-US" sz="3100" dirty="0" smtClean="0"/>
              <a:t>Promotional - Attracts investors using gifts or offers. For example: instead of offering interest they many offer a Rolex watch. </a:t>
            </a:r>
          </a:p>
          <a:p>
            <a:endParaRPr lang="en-US" sz="3100" dirty="0"/>
          </a:p>
        </p:txBody>
      </p:sp>
    </p:spTree>
    <p:extLst>
      <p:ext uri="{BB962C8B-B14F-4D97-AF65-F5344CB8AC3E}">
        <p14:creationId xmlns:p14="http://schemas.microsoft.com/office/powerpoint/2010/main" val="2248160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704088"/>
            <a:ext cx="11391900" cy="1061212"/>
          </a:xfrm>
        </p:spPr>
        <p:txBody>
          <a:bodyPr/>
          <a:lstStyle/>
          <a:p>
            <a:r>
              <a:rPr lang="en-US" sz="5400" b="1" dirty="0">
                <a:solidFill>
                  <a:srgbClr val="04617B"/>
                </a:solidFill>
              </a:rPr>
              <a:t>Types of Savings Plans:</a:t>
            </a:r>
            <a:endParaRPr lang="en-US" dirty="0"/>
          </a:p>
        </p:txBody>
      </p:sp>
      <p:sp>
        <p:nvSpPr>
          <p:cNvPr id="3" name="Content Placeholder 2"/>
          <p:cNvSpPr>
            <a:spLocks noGrp="1"/>
          </p:cNvSpPr>
          <p:nvPr>
            <p:ph idx="1"/>
          </p:nvPr>
        </p:nvSpPr>
        <p:spPr>
          <a:xfrm>
            <a:off x="101600" y="1651000"/>
            <a:ext cx="12090400" cy="5448300"/>
          </a:xfrm>
        </p:spPr>
        <p:txBody>
          <a:bodyPr>
            <a:normAutofit fontScale="92500"/>
          </a:bodyPr>
          <a:lstStyle/>
          <a:p>
            <a:pPr marL="0" marR="0" lvl="0" indent="0">
              <a:lnSpc>
                <a:spcPct val="107000"/>
              </a:lnSpc>
              <a:spcBef>
                <a:spcPts val="0"/>
              </a:spcBef>
              <a:spcAft>
                <a:spcPts val="800"/>
              </a:spcAft>
              <a:buNone/>
              <a:tabLst>
                <a:tab pos="457200" algn="l"/>
              </a:tabLst>
            </a:pPr>
            <a:r>
              <a:rPr lang="en-US" sz="3600" dirty="0"/>
              <a:t>Money market </a:t>
            </a:r>
            <a:r>
              <a:rPr lang="en-US" sz="3600" dirty="0">
                <a:hlinkClick r:id="rId2"/>
              </a:rPr>
              <a:t>accounts</a:t>
            </a:r>
            <a:r>
              <a:rPr lang="en-US" sz="3600" dirty="0"/>
              <a:t> and </a:t>
            </a:r>
            <a:r>
              <a:rPr lang="en-US" sz="3600" dirty="0">
                <a:hlinkClick r:id="rId3"/>
              </a:rPr>
              <a:t>funds</a:t>
            </a:r>
            <a:r>
              <a:rPr lang="en-US" sz="3600" dirty="0"/>
              <a:t>:</a:t>
            </a:r>
            <a:endParaRPr lang="en-US" sz="4000" dirty="0" smtClean="0">
              <a:latin typeface="Constantia" panose="02030602050306030303" pitchFamily="18" charset="0"/>
              <a:ea typeface="Calibri" panose="020F0502020204030204" pitchFamily="34" charset="0"/>
              <a:cs typeface="Times New Roman" panose="02020603050405020304" pitchFamily="18" charset="0"/>
            </a:endParaRPr>
          </a:p>
          <a:p>
            <a:pPr lvl="1">
              <a:lnSpc>
                <a:spcPct val="107000"/>
              </a:lnSpc>
              <a:spcBef>
                <a:spcPts val="0"/>
              </a:spcBef>
              <a:spcAft>
                <a:spcPts val="800"/>
              </a:spcAft>
              <a:buFont typeface="Arial" panose="020B0604020202020204" pitchFamily="34" charset="0"/>
              <a:buChar char="•"/>
              <a:tabLst>
                <a:tab pos="457200" algn="l"/>
              </a:tabLst>
            </a:pPr>
            <a:r>
              <a:rPr lang="en-US" sz="3600" dirty="0" smtClean="0">
                <a:latin typeface="Constantia" panose="02030602050306030303" pitchFamily="18" charset="0"/>
                <a:ea typeface="Calibri" panose="020F0502020204030204" pitchFamily="34" charset="0"/>
                <a:cs typeface="Times New Roman" panose="02020603050405020304" pitchFamily="18" charset="0"/>
              </a:rPr>
              <a:t>Require a minimum balance usually around $1,000.</a:t>
            </a:r>
          </a:p>
          <a:p>
            <a:pPr lvl="1">
              <a:lnSpc>
                <a:spcPct val="107000"/>
              </a:lnSpc>
              <a:spcBef>
                <a:spcPts val="0"/>
              </a:spcBef>
              <a:spcAft>
                <a:spcPts val="800"/>
              </a:spcAft>
              <a:buFont typeface="Arial" panose="020B0604020202020204" pitchFamily="34" charset="0"/>
              <a:buChar char="•"/>
              <a:tabLst>
                <a:tab pos="457200" algn="l"/>
              </a:tabLst>
            </a:pPr>
            <a:r>
              <a:rPr lang="en-US" sz="3600" dirty="0" smtClean="0">
                <a:latin typeface="Constantia" panose="02030602050306030303" pitchFamily="18" charset="0"/>
                <a:ea typeface="Calibri" panose="020F0502020204030204" pitchFamily="34" charset="0"/>
                <a:cs typeface="Times New Roman" panose="02020603050405020304" pitchFamily="18" charset="0"/>
              </a:rPr>
              <a:t>Has </a:t>
            </a:r>
            <a:r>
              <a:rPr lang="en-US" sz="3600" dirty="0">
                <a:latin typeface="Constantia" panose="02030602050306030303" pitchFamily="18" charset="0"/>
                <a:ea typeface="Calibri" panose="020F0502020204030204" pitchFamily="34" charset="0"/>
                <a:cs typeface="Times New Roman" panose="02020603050405020304" pitchFamily="18" charset="0"/>
              </a:rPr>
              <a:t>a floating interest rate which is based on market interest </a:t>
            </a:r>
            <a:r>
              <a:rPr lang="en-US" sz="3600" dirty="0" smtClean="0">
                <a:latin typeface="Constantia" panose="02030602050306030303" pitchFamily="18" charset="0"/>
                <a:ea typeface="Calibri" panose="020F0502020204030204" pitchFamily="34" charset="0"/>
                <a:cs typeface="Times New Roman" panose="02020603050405020304" pitchFamily="18" charset="0"/>
              </a:rPr>
              <a:t>rates.</a:t>
            </a:r>
          </a:p>
          <a:p>
            <a:pPr lvl="1">
              <a:lnSpc>
                <a:spcPct val="107000"/>
              </a:lnSpc>
              <a:spcBef>
                <a:spcPts val="0"/>
              </a:spcBef>
              <a:spcAft>
                <a:spcPts val="800"/>
              </a:spcAft>
              <a:buFont typeface="Arial" panose="020B0604020202020204" pitchFamily="34" charset="0"/>
              <a:buChar char="•"/>
              <a:tabLst>
                <a:tab pos="457200" algn="l"/>
              </a:tabLst>
            </a:pPr>
            <a:r>
              <a:rPr lang="en-US" sz="3600" dirty="0" smtClean="0">
                <a:latin typeface="Constantia" panose="02030602050306030303" pitchFamily="18" charset="0"/>
                <a:ea typeface="Calibri" panose="020F0502020204030204" pitchFamily="34" charset="0"/>
                <a:cs typeface="Times New Roman" panose="02020603050405020304" pitchFamily="18" charset="0"/>
              </a:rPr>
              <a:t>Check writing is limited. </a:t>
            </a:r>
          </a:p>
          <a:p>
            <a:pPr lvl="1">
              <a:lnSpc>
                <a:spcPct val="107000"/>
              </a:lnSpc>
              <a:spcBef>
                <a:spcPts val="0"/>
              </a:spcBef>
              <a:spcAft>
                <a:spcPts val="800"/>
              </a:spcAft>
              <a:buFont typeface="Arial" panose="020B0604020202020204" pitchFamily="34" charset="0"/>
              <a:buChar char="•"/>
              <a:tabLst>
                <a:tab pos="457200" algn="l"/>
              </a:tabLst>
            </a:pPr>
            <a:r>
              <a:rPr lang="en-US" sz="3600" dirty="0" smtClean="0">
                <a:latin typeface="Constantia" panose="02030602050306030303" pitchFamily="18" charset="0"/>
                <a:ea typeface="Calibri" panose="020F0502020204030204" pitchFamily="34" charset="0"/>
                <a:cs typeface="Times New Roman" panose="02020603050405020304" pitchFamily="18" charset="0"/>
              </a:rPr>
              <a:t>Money </a:t>
            </a:r>
            <a:r>
              <a:rPr lang="en-US" sz="3600" dirty="0">
                <a:latin typeface="Constantia" panose="02030602050306030303" pitchFamily="18" charset="0"/>
                <a:ea typeface="Calibri" panose="020F0502020204030204" pitchFamily="34" charset="0"/>
                <a:cs typeface="Times New Roman" panose="02020603050405020304" pitchFamily="18" charset="0"/>
              </a:rPr>
              <a:t>market accounts are insured by the FDIC, but money market funds </a:t>
            </a:r>
            <a:r>
              <a:rPr lang="en-US" sz="3600" dirty="0" smtClean="0">
                <a:latin typeface="Constantia" panose="02030602050306030303" pitchFamily="18" charset="0"/>
                <a:ea typeface="Calibri" panose="020F0502020204030204" pitchFamily="34" charset="0"/>
                <a:cs typeface="Times New Roman" panose="02020603050405020304" pitchFamily="18" charset="0"/>
              </a:rPr>
              <a:t>aren’t</a:t>
            </a:r>
            <a:r>
              <a:rPr lang="en-US" sz="3600" dirty="0">
                <a:latin typeface="Constantia" panose="02030602050306030303" pitchFamily="18" charset="0"/>
                <a:ea typeface="Calibri" panose="020F0502020204030204" pitchFamily="34" charset="0"/>
                <a:cs typeface="Times New Roman" panose="02020603050405020304" pitchFamily="18" charset="0"/>
              </a:rPr>
              <a:t>.  </a:t>
            </a:r>
            <a:r>
              <a:rPr lang="en-US" sz="3600" dirty="0" smtClean="0">
                <a:latin typeface="Constantia" panose="02030602050306030303" pitchFamily="18" charset="0"/>
                <a:ea typeface="Calibri" panose="020F0502020204030204" pitchFamily="34" charset="0"/>
                <a:cs typeface="Times New Roman" panose="02020603050405020304" pitchFamily="18" charset="0"/>
              </a:rPr>
              <a:t>Nevertheless </a:t>
            </a:r>
            <a:r>
              <a:rPr lang="en-US" sz="3600" dirty="0">
                <a:latin typeface="Constantia" panose="02030602050306030303" pitchFamily="18" charset="0"/>
                <a:ea typeface="Calibri" panose="020F0502020204030204" pitchFamily="34" charset="0"/>
                <a:cs typeface="Times New Roman" panose="02020603050405020304" pitchFamily="18" charset="0"/>
              </a:rPr>
              <a:t>both are relatively safe</a:t>
            </a:r>
            <a:r>
              <a:rPr lang="en-US" sz="3600" dirty="0" smtClean="0">
                <a:latin typeface="Constantia" panose="02030602050306030303" pitchFamily="18" charset="0"/>
                <a:ea typeface="Calibri" panose="020F0502020204030204" pitchFamily="34" charset="0"/>
                <a:cs typeface="Times New Roman" panose="02020603050405020304" pitchFamily="18" charset="0"/>
              </a:rPr>
              <a:t>.</a:t>
            </a:r>
          </a:p>
          <a:p>
            <a:pPr lvl="2">
              <a:buFont typeface="Arial" panose="020B0604020202020204" pitchFamily="34" charset="0"/>
              <a:buChar char="•"/>
            </a:pPr>
            <a:r>
              <a:rPr lang="en-US" dirty="0">
                <a:hlinkClick r:id="rId2"/>
              </a:rPr>
              <a:t>Money Market Account Video</a:t>
            </a:r>
            <a:endParaRPr lang="en-US" dirty="0"/>
          </a:p>
          <a:p>
            <a:pPr lvl="2">
              <a:buFont typeface="Arial" panose="020B0604020202020204" pitchFamily="34" charset="0"/>
              <a:buChar char="•"/>
            </a:pPr>
            <a:r>
              <a:rPr lang="en-US" dirty="0">
                <a:hlinkClick r:id="rId3"/>
              </a:rPr>
              <a:t>Money Market Fund Video</a:t>
            </a:r>
            <a:endParaRPr lang="en-US" dirty="0"/>
          </a:p>
          <a:p>
            <a:pPr lvl="1">
              <a:lnSpc>
                <a:spcPct val="107000"/>
              </a:lnSpc>
              <a:spcBef>
                <a:spcPts val="0"/>
              </a:spcBef>
              <a:spcAft>
                <a:spcPts val="800"/>
              </a:spcAft>
              <a:buFont typeface="Arial" panose="020B0604020202020204" pitchFamily="34" charset="0"/>
              <a:buChar char="•"/>
              <a:tabLst>
                <a:tab pos="457200" algn="l"/>
              </a:tabLst>
            </a:pPr>
            <a:endParaRPr lang="en-US" sz="3600" dirty="0">
              <a:latin typeface="Constantia" panose="02030602050306030303"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49806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602488"/>
            <a:ext cx="11341100" cy="1143000"/>
          </a:xfrm>
        </p:spPr>
        <p:txBody>
          <a:bodyPr/>
          <a:lstStyle/>
          <a:p>
            <a:r>
              <a:rPr lang="en-US" sz="5400" b="1" dirty="0">
                <a:solidFill>
                  <a:srgbClr val="04617B"/>
                </a:solidFill>
              </a:rPr>
              <a:t>Types of Savings Plans:</a:t>
            </a:r>
            <a:endParaRPr lang="en-US" dirty="0"/>
          </a:p>
        </p:txBody>
      </p:sp>
      <p:sp>
        <p:nvSpPr>
          <p:cNvPr id="3" name="Content Placeholder 2"/>
          <p:cNvSpPr>
            <a:spLocks noGrp="1"/>
          </p:cNvSpPr>
          <p:nvPr>
            <p:ph idx="1"/>
          </p:nvPr>
        </p:nvSpPr>
        <p:spPr>
          <a:xfrm>
            <a:off x="419100" y="1745488"/>
            <a:ext cx="11772900" cy="5455412"/>
          </a:xfrm>
        </p:spPr>
        <p:txBody>
          <a:bodyPr>
            <a:normAutofit fontScale="62500" lnSpcReduction="20000"/>
          </a:bodyPr>
          <a:lstStyle/>
          <a:p>
            <a:pPr marL="0" marR="0" lvl="0" indent="0">
              <a:lnSpc>
                <a:spcPct val="107000"/>
              </a:lnSpc>
              <a:spcBef>
                <a:spcPts val="0"/>
              </a:spcBef>
              <a:spcAft>
                <a:spcPts val="800"/>
              </a:spcAft>
              <a:buNone/>
              <a:tabLst>
                <a:tab pos="457200" algn="l"/>
              </a:tabLst>
            </a:pPr>
            <a:r>
              <a:rPr lang="en-US" sz="4300" dirty="0">
                <a:ea typeface="Calibri" panose="020F0502020204030204" pitchFamily="34" charset="0"/>
                <a:cs typeface="Times New Roman" panose="02020603050405020304" pitchFamily="18" charset="0"/>
              </a:rPr>
              <a:t>U.S. Savings Bonds</a:t>
            </a:r>
            <a:r>
              <a:rPr lang="en-US" sz="4300" dirty="0" smtClean="0">
                <a:ea typeface="Calibri" panose="020F0502020204030204" pitchFamily="34" charset="0"/>
                <a:cs typeface="Times New Roman" panose="02020603050405020304" pitchFamily="18" charset="0"/>
              </a:rPr>
              <a:t>: </a:t>
            </a:r>
            <a:endParaRPr lang="en-US" sz="4300" dirty="0">
              <a:ea typeface="Calibri" panose="020F0502020204030204" pitchFamily="34" charset="0"/>
              <a:cs typeface="Times New Roman" panose="02020603050405020304" pitchFamily="18" charset="0"/>
            </a:endParaRPr>
          </a:p>
          <a:p>
            <a:pPr marL="502920" indent="-228600">
              <a:lnSpc>
                <a:spcPct val="107000"/>
              </a:lnSpc>
              <a:spcBef>
                <a:spcPts val="0"/>
              </a:spcBef>
              <a:spcAft>
                <a:spcPts val="800"/>
              </a:spcAft>
              <a:buFont typeface="Times New Roman" panose="02020603050405020304" pitchFamily="18" charset="0"/>
              <a:buChar char="•"/>
              <a:tabLst>
                <a:tab pos="1371600" algn="l"/>
              </a:tabLst>
            </a:pPr>
            <a:r>
              <a:rPr lang="en-US" sz="3700" dirty="0">
                <a:ea typeface="Calibri" panose="020F0502020204030204" pitchFamily="34" charset="0"/>
                <a:cs typeface="Times New Roman" panose="02020603050405020304" pitchFamily="18" charset="0"/>
              </a:rPr>
              <a:t>Can be purchases at banks, financial intuitions, and online. </a:t>
            </a:r>
            <a:endParaRPr lang="en-US" sz="3700" dirty="0" smtClean="0">
              <a:ea typeface="Calibri" panose="020F0502020204030204" pitchFamily="34" charset="0"/>
              <a:cs typeface="Times New Roman" panose="02020603050405020304" pitchFamily="18" charset="0"/>
            </a:endParaRPr>
          </a:p>
          <a:p>
            <a:pPr marL="502920" indent="-228600">
              <a:lnSpc>
                <a:spcPct val="107000"/>
              </a:lnSpc>
              <a:spcBef>
                <a:spcPts val="0"/>
              </a:spcBef>
              <a:spcAft>
                <a:spcPts val="800"/>
              </a:spcAft>
              <a:buFont typeface="Times New Roman" panose="02020603050405020304" pitchFamily="18" charset="0"/>
              <a:buChar char="•"/>
              <a:tabLst>
                <a:tab pos="1371600" algn="l"/>
              </a:tabLst>
            </a:pPr>
            <a:r>
              <a:rPr lang="en-US" sz="3700" dirty="0"/>
              <a:t>There are three types of bonds: EE, HH, and I (main difference is how they pay interest).</a:t>
            </a:r>
            <a:endParaRPr lang="en-US" sz="3700" dirty="0">
              <a:ea typeface="Calibri" panose="020F0502020204030204" pitchFamily="34" charset="0"/>
              <a:cs typeface="Times New Roman" panose="02020603050405020304" pitchFamily="18" charset="0"/>
            </a:endParaRPr>
          </a:p>
          <a:p>
            <a:pPr marL="91440" indent="0">
              <a:spcBef>
                <a:spcPts val="0"/>
              </a:spcBef>
              <a:spcAft>
                <a:spcPts val="800"/>
              </a:spcAft>
              <a:buNone/>
              <a:tabLst>
                <a:tab pos="914400" algn="l"/>
              </a:tabLst>
            </a:pPr>
            <a:r>
              <a:rPr lang="en-US" sz="3900" dirty="0">
                <a:ea typeface="Calibri" panose="020F0502020204030204" pitchFamily="34" charset="0"/>
                <a:cs typeface="Times New Roman" panose="02020603050405020304" pitchFamily="18" charset="0"/>
              </a:rPr>
              <a:t>Series EE: “Patriot Bond</a:t>
            </a:r>
            <a:r>
              <a:rPr lang="en-US" sz="3900" dirty="0" smtClean="0">
                <a:ea typeface="Calibri" panose="020F0502020204030204" pitchFamily="34" charset="0"/>
                <a:cs typeface="Times New Roman" panose="02020603050405020304" pitchFamily="18" charset="0"/>
              </a:rPr>
              <a:t>”</a:t>
            </a:r>
            <a:endParaRPr lang="en-US" sz="3900" dirty="0">
              <a:ea typeface="Calibri" panose="020F0502020204030204" pitchFamily="34" charset="0"/>
              <a:cs typeface="Times New Roman" panose="02020603050405020304" pitchFamily="18" charset="0"/>
            </a:endParaRPr>
          </a:p>
          <a:p>
            <a:pPr marL="502920" indent="-228600">
              <a:spcBef>
                <a:spcPts val="0"/>
              </a:spcBef>
              <a:spcAft>
                <a:spcPts val="800"/>
              </a:spcAft>
              <a:buFont typeface="Times New Roman" panose="02020603050405020304" pitchFamily="18" charset="0"/>
              <a:buChar char="•"/>
              <a:tabLst>
                <a:tab pos="1371600" algn="l"/>
              </a:tabLst>
            </a:pPr>
            <a:r>
              <a:rPr lang="en-US" sz="3700" dirty="0">
                <a:ea typeface="Calibri" panose="020F0502020204030204" pitchFamily="34" charset="0"/>
                <a:cs typeface="Times New Roman" panose="02020603050405020304" pitchFamily="18" charset="0"/>
              </a:rPr>
              <a:t>Has a fixed-rate of interest which is compounded twice a year. </a:t>
            </a:r>
            <a:endParaRPr lang="en-US" sz="3700" dirty="0" smtClean="0">
              <a:ea typeface="Calibri" panose="020F0502020204030204" pitchFamily="34" charset="0"/>
              <a:cs typeface="Times New Roman" panose="02020603050405020304" pitchFamily="18" charset="0"/>
            </a:endParaRPr>
          </a:p>
          <a:p>
            <a:pPr marL="502920" indent="-228600">
              <a:spcBef>
                <a:spcPts val="0"/>
              </a:spcBef>
              <a:spcAft>
                <a:spcPts val="800"/>
              </a:spcAft>
              <a:buFont typeface="Times New Roman" panose="02020603050405020304" pitchFamily="18" charset="0"/>
              <a:buChar char="•"/>
              <a:tabLst>
                <a:tab pos="1371600" algn="l"/>
              </a:tabLst>
            </a:pPr>
            <a:r>
              <a:rPr lang="en-US" sz="3700" dirty="0"/>
              <a:t>Treasury determines the fixed interest rate for new bond issues every May 1st and November 1st</a:t>
            </a:r>
            <a:r>
              <a:rPr lang="en-US" sz="3700" dirty="0" smtClean="0"/>
              <a:t>.</a:t>
            </a:r>
          </a:p>
          <a:p>
            <a:pPr marL="502920" indent="-228600">
              <a:spcBef>
                <a:spcPts val="0"/>
              </a:spcBef>
              <a:spcAft>
                <a:spcPts val="800"/>
              </a:spcAft>
              <a:buFont typeface="Times New Roman" panose="02020603050405020304" pitchFamily="18" charset="0"/>
              <a:buChar char="•"/>
              <a:tabLst>
                <a:tab pos="1371600" algn="l"/>
              </a:tabLst>
            </a:pPr>
            <a:r>
              <a:rPr lang="en-US" sz="3700" dirty="0"/>
              <a:t>Can be purchased at any value from $25 to $10,000 (each Social Security Number can only purchase $10,000/year).</a:t>
            </a:r>
            <a:endParaRPr lang="en-US" sz="3700" dirty="0">
              <a:ea typeface="Calibri" panose="020F0502020204030204" pitchFamily="34" charset="0"/>
              <a:cs typeface="Times New Roman" panose="02020603050405020304" pitchFamily="18" charset="0"/>
            </a:endParaRPr>
          </a:p>
          <a:p>
            <a:pPr marL="502920" indent="-228600">
              <a:spcBef>
                <a:spcPts val="0"/>
              </a:spcBef>
              <a:spcAft>
                <a:spcPts val="800"/>
              </a:spcAft>
              <a:buFont typeface="Times New Roman" panose="02020603050405020304" pitchFamily="18" charset="0"/>
              <a:buChar char="•"/>
              <a:tabLst>
                <a:tab pos="1371600" algn="l"/>
              </a:tabLst>
            </a:pPr>
            <a:r>
              <a:rPr lang="en-US" sz="3700" dirty="0">
                <a:ea typeface="Calibri" panose="020F0502020204030204" pitchFamily="34" charset="0"/>
                <a:cs typeface="Times New Roman" panose="02020603050405020304" pitchFamily="18" charset="0"/>
              </a:rPr>
              <a:t>Require five years on the deposit and penalties are imposed for withdraw before this time is up.</a:t>
            </a:r>
          </a:p>
          <a:p>
            <a:pPr marL="502920" indent="-228600">
              <a:spcBef>
                <a:spcPts val="0"/>
              </a:spcBef>
              <a:spcAft>
                <a:spcPts val="800"/>
              </a:spcAft>
              <a:buFont typeface="Times New Roman" panose="02020603050405020304" pitchFamily="18" charset="0"/>
              <a:buChar char="•"/>
              <a:tabLst>
                <a:tab pos="1371600" algn="l"/>
              </a:tabLst>
            </a:pPr>
            <a:r>
              <a:rPr lang="en-US" sz="3700" dirty="0">
                <a:ea typeface="Calibri" panose="020F0502020204030204" pitchFamily="34" charset="0"/>
                <a:cs typeface="Times New Roman" panose="02020603050405020304" pitchFamily="18" charset="0"/>
              </a:rPr>
              <a:t>Continues earning interest for 30 years after the bond is purchased. </a:t>
            </a:r>
          </a:p>
          <a:p>
            <a:pPr marL="502920" indent="-228600">
              <a:spcBef>
                <a:spcPts val="0"/>
              </a:spcBef>
              <a:spcAft>
                <a:spcPts val="800"/>
              </a:spcAft>
              <a:buFont typeface="Times New Roman" panose="02020603050405020304" pitchFamily="18" charset="0"/>
              <a:buChar char="•"/>
              <a:tabLst>
                <a:tab pos="1371600" algn="l"/>
              </a:tabLst>
            </a:pPr>
            <a:r>
              <a:rPr lang="en-US" sz="3700" dirty="0">
                <a:ea typeface="Calibri" panose="020F0502020204030204" pitchFamily="34" charset="0"/>
                <a:cs typeface="Times New Roman" panose="02020603050405020304" pitchFamily="18" charset="0"/>
              </a:rPr>
              <a:t>Exempt from state and local taxes</a:t>
            </a:r>
            <a:r>
              <a:rPr lang="en-US" sz="3700" dirty="0" smtClean="0">
                <a:ea typeface="Calibri" panose="020F0502020204030204" pitchFamily="34" charset="0"/>
                <a:cs typeface="Times New Roman" panose="02020603050405020304" pitchFamily="18" charset="0"/>
              </a:rPr>
              <a:t>.</a:t>
            </a:r>
          </a:p>
          <a:p>
            <a:pPr marL="502920" indent="-228600">
              <a:spcBef>
                <a:spcPts val="0"/>
              </a:spcBef>
              <a:spcAft>
                <a:spcPts val="800"/>
              </a:spcAft>
              <a:buFont typeface="Times New Roman" panose="02020603050405020304" pitchFamily="18" charset="0"/>
              <a:buChar char="•"/>
              <a:tabLst>
                <a:tab pos="1371600" algn="l"/>
              </a:tabLst>
            </a:pPr>
            <a:r>
              <a:rPr lang="en-US" sz="1900" dirty="0" smtClean="0">
                <a:ea typeface="Calibri" panose="020F0502020204030204" pitchFamily="34" charset="0"/>
                <a:cs typeface="Times New Roman" panose="02020603050405020304" pitchFamily="18" charset="0"/>
                <a:hlinkClick r:id="rId2"/>
              </a:rPr>
              <a:t>https</a:t>
            </a:r>
            <a:r>
              <a:rPr lang="en-US" sz="1900" dirty="0">
                <a:ea typeface="Calibri" panose="020F0502020204030204" pitchFamily="34" charset="0"/>
                <a:cs typeface="Times New Roman" panose="02020603050405020304" pitchFamily="18" charset="0"/>
                <a:hlinkClick r:id="rId2"/>
              </a:rPr>
              <a:t>://www.treasurydirect.gov/indiv/research/indepth/ebonds/res_e_bonds.htm</a:t>
            </a:r>
            <a:endParaRPr lang="en-US" sz="1900" dirty="0">
              <a:ea typeface="Calibri" panose="020F0502020204030204" pitchFamily="34" charset="0"/>
              <a:cs typeface="Times New Roman" panose="02020603050405020304" pitchFamily="18" charset="0"/>
            </a:endParaRPr>
          </a:p>
          <a:p>
            <a:pPr marL="502920" indent="-228600">
              <a:spcBef>
                <a:spcPts val="0"/>
              </a:spcBef>
              <a:spcAft>
                <a:spcPts val="800"/>
              </a:spcAft>
              <a:buFont typeface="Times New Roman" panose="02020603050405020304" pitchFamily="18" charset="0"/>
              <a:buChar char="•"/>
              <a:tabLst>
                <a:tab pos="1371600" algn="l"/>
              </a:tabLst>
            </a:pPr>
            <a:endParaRPr lang="en-US" sz="37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34813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1388"/>
            <a:ext cx="10972800" cy="1143000"/>
          </a:xfrm>
        </p:spPr>
        <p:txBody>
          <a:bodyPr/>
          <a:lstStyle/>
          <a:p>
            <a:r>
              <a:rPr lang="en-US" sz="5400" b="1" dirty="0">
                <a:solidFill>
                  <a:srgbClr val="04617B"/>
                </a:solidFill>
              </a:rPr>
              <a:t>Types of Savings Plans:</a:t>
            </a:r>
            <a:endParaRPr lang="en-US" dirty="0"/>
          </a:p>
        </p:txBody>
      </p:sp>
      <p:sp>
        <p:nvSpPr>
          <p:cNvPr id="3" name="Content Placeholder 2"/>
          <p:cNvSpPr>
            <a:spLocks noGrp="1"/>
          </p:cNvSpPr>
          <p:nvPr>
            <p:ph idx="1"/>
          </p:nvPr>
        </p:nvSpPr>
        <p:spPr>
          <a:xfrm>
            <a:off x="228600" y="1993900"/>
            <a:ext cx="11785600" cy="4648200"/>
          </a:xfrm>
        </p:spPr>
        <p:txBody>
          <a:bodyPr>
            <a:normAutofit fontScale="92500" lnSpcReduction="10000"/>
          </a:bodyPr>
          <a:lstStyle/>
          <a:p>
            <a:pPr marL="0" indent="0">
              <a:buNone/>
            </a:pPr>
            <a:r>
              <a:rPr lang="en-US" sz="3600" dirty="0" smtClean="0"/>
              <a:t>U.S. Saving Bonds Cont. </a:t>
            </a:r>
          </a:p>
          <a:p>
            <a:pPr marL="0" indent="0">
              <a:buNone/>
            </a:pPr>
            <a:r>
              <a:rPr lang="en-US" sz="3600" dirty="0" smtClean="0"/>
              <a:t>Series </a:t>
            </a:r>
            <a:r>
              <a:rPr lang="en-US" sz="3600" dirty="0"/>
              <a:t>HH: </a:t>
            </a:r>
            <a:endParaRPr lang="en-US" sz="3600" dirty="0" smtClean="0"/>
          </a:p>
          <a:p>
            <a:pPr lvl="1"/>
            <a:r>
              <a:rPr lang="en-US" sz="2800" dirty="0"/>
              <a:t>Pays a fixed rate of interest every six months directly deposited into a bank account (taxed federally in year paid</a:t>
            </a:r>
            <a:r>
              <a:rPr lang="en-US" sz="2800" dirty="0" smtClean="0"/>
              <a:t>).</a:t>
            </a:r>
          </a:p>
          <a:p>
            <a:pPr lvl="1"/>
            <a:r>
              <a:rPr lang="en-US" sz="2800" dirty="0"/>
              <a:t>Must be held for a 6 month </a:t>
            </a:r>
            <a:r>
              <a:rPr lang="en-US" sz="2800" dirty="0" smtClean="0"/>
              <a:t>minimum</a:t>
            </a:r>
          </a:p>
          <a:p>
            <a:pPr lvl="1"/>
            <a:r>
              <a:rPr lang="en-US" sz="2800" dirty="0"/>
              <a:t>Last issued August 2004</a:t>
            </a:r>
            <a:r>
              <a:rPr lang="en-US" sz="2800" dirty="0" smtClean="0"/>
              <a:t>.</a:t>
            </a:r>
          </a:p>
          <a:p>
            <a:pPr lvl="1"/>
            <a:r>
              <a:rPr lang="en-US" sz="2800" dirty="0"/>
              <a:t>Came in denominations of $500, $1,000, $5,000, and $10,000</a:t>
            </a:r>
            <a:r>
              <a:rPr lang="en-US" sz="2800" dirty="0" smtClean="0"/>
              <a:t>.</a:t>
            </a:r>
          </a:p>
          <a:p>
            <a:pPr lvl="1"/>
            <a:r>
              <a:rPr lang="en-US" sz="2800" dirty="0"/>
              <a:t>Continues earning interest for 20 years after the bond is purchased</a:t>
            </a:r>
            <a:r>
              <a:rPr lang="en-US" sz="2800" dirty="0" smtClean="0"/>
              <a:t>.</a:t>
            </a:r>
          </a:p>
          <a:p>
            <a:pPr lvl="1"/>
            <a:r>
              <a:rPr lang="en-US" sz="2800" dirty="0"/>
              <a:t>Exempt from state and local </a:t>
            </a:r>
            <a:r>
              <a:rPr lang="en-US" sz="2800" dirty="0" smtClean="0"/>
              <a:t>taxes. </a:t>
            </a:r>
            <a:endParaRPr lang="en-US" sz="2800" dirty="0"/>
          </a:p>
          <a:p>
            <a:pPr indent="0">
              <a:spcBef>
                <a:spcPts val="0"/>
              </a:spcBef>
              <a:spcAft>
                <a:spcPts val="800"/>
              </a:spcAft>
              <a:buNone/>
              <a:tabLst>
                <a:tab pos="1371600" algn="l"/>
              </a:tabLst>
            </a:pPr>
            <a:r>
              <a:rPr lang="en-US" dirty="0" smtClean="0">
                <a:ea typeface="Calibri" panose="020F0502020204030204" pitchFamily="34" charset="0"/>
                <a:cs typeface="Times New Roman" panose="02020603050405020304" pitchFamily="18" charset="0"/>
                <a:hlinkClick r:id="rId2"/>
              </a:rPr>
              <a:t>https</a:t>
            </a:r>
            <a:r>
              <a:rPr lang="en-US" dirty="0">
                <a:ea typeface="Calibri" panose="020F0502020204030204" pitchFamily="34" charset="0"/>
                <a:cs typeface="Times New Roman" panose="02020603050405020304" pitchFamily="18" charset="0"/>
                <a:hlinkClick r:id="rId2"/>
              </a:rPr>
              <a:t>://www.treasurydirect.gov/indiv/research/indepth/hhbonds/res_hhbonds.htm</a:t>
            </a:r>
            <a:endParaRPr lang="en-US"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429400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D58BECD2-B89C-41AF-9538-F57C757E6DE8}" vid="{6D0FAFB7-FA8B-4129-82B7-B17F09D11CF6}"/>
    </a:ext>
  </a:extLst>
</a:theme>
</file>

<file path=docProps/app.xml><?xml version="1.0" encoding="utf-8"?>
<Properties xmlns="http://schemas.openxmlformats.org/officeDocument/2006/extended-properties" xmlns:vt="http://schemas.openxmlformats.org/officeDocument/2006/docPropsVTypes">
  <Template>PPTheme</Template>
  <TotalTime>2081</TotalTime>
  <Words>1800</Words>
  <Application>Microsoft Office PowerPoint</Application>
  <PresentationFormat>Widescreen</PresentationFormat>
  <Paragraphs>169</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Constantia</vt:lpstr>
      <vt:lpstr>Symbol</vt:lpstr>
      <vt:lpstr>Times New Roman</vt:lpstr>
      <vt:lpstr>Wingdings 2</vt:lpstr>
      <vt:lpstr>PPTheme</vt:lpstr>
      <vt:lpstr>Module 10  Financial Services – Savings and Payments</vt:lpstr>
      <vt:lpstr>Learning Objectives</vt:lpstr>
      <vt:lpstr>Types of Savings Plans:</vt:lpstr>
      <vt:lpstr>Types of Savings Plans:</vt:lpstr>
      <vt:lpstr>Types of Savings Plans:</vt:lpstr>
      <vt:lpstr>Types of Savings Plans:</vt:lpstr>
      <vt:lpstr>Types of Savings Plans:</vt:lpstr>
      <vt:lpstr>Types of Savings Plans:</vt:lpstr>
      <vt:lpstr>Types of Savings Plans:</vt:lpstr>
      <vt:lpstr>Types of Savings Plans:</vt:lpstr>
      <vt:lpstr>Question Cluster 1</vt:lpstr>
      <vt:lpstr>Evaluating Savings Plans – understanding saving plan components:</vt:lpstr>
      <vt:lpstr>Savings Plan Components:</vt:lpstr>
      <vt:lpstr>Savings Plan Components:</vt:lpstr>
      <vt:lpstr>Savings Plan Components:</vt:lpstr>
      <vt:lpstr>Question Cluster 2</vt:lpstr>
      <vt:lpstr>Payment Methods</vt:lpstr>
      <vt:lpstr>Payment Methods</vt:lpstr>
      <vt:lpstr>Payment Methods</vt:lpstr>
      <vt:lpstr>Financial Institutions offer several different physical payment methods.</vt:lpstr>
      <vt:lpstr>Physical Payment Methods</vt:lpstr>
      <vt:lpstr>Physical Payment Methods</vt:lpstr>
      <vt:lpstr>Managing Your Checking Account</vt:lpstr>
      <vt:lpstr>Managing Your Checking Account</vt:lpstr>
      <vt:lpstr>Managing Your Checking Account</vt:lpstr>
      <vt:lpstr>Managing Your Checking Account</vt:lpstr>
      <vt:lpstr>Managing Your Checking Account</vt:lpstr>
      <vt:lpstr>Question Cluster 3</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kowalik, crystal</dc:creator>
  <cp:lastModifiedBy>Ginger DeLatte</cp:lastModifiedBy>
  <cp:revision>50</cp:revision>
  <dcterms:created xsi:type="dcterms:W3CDTF">2014-09-02T15:49:36Z</dcterms:created>
  <dcterms:modified xsi:type="dcterms:W3CDTF">2015-06-09T03:06:29Z</dcterms:modified>
</cp:coreProperties>
</file>