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34"/>
  </p:notesMasterIdLst>
  <p:handoutMasterIdLst>
    <p:handoutMasterId r:id="rId35"/>
  </p:handoutMasterIdLst>
  <p:sldIdLst>
    <p:sldId id="256" r:id="rId2"/>
    <p:sldId id="257" r:id="rId3"/>
    <p:sldId id="307" r:id="rId4"/>
    <p:sldId id="263" r:id="rId5"/>
    <p:sldId id="258" r:id="rId6"/>
    <p:sldId id="259" r:id="rId7"/>
    <p:sldId id="269" r:id="rId8"/>
    <p:sldId id="282" r:id="rId9"/>
    <p:sldId id="308" r:id="rId10"/>
    <p:sldId id="275" r:id="rId11"/>
    <p:sldId id="261" r:id="rId12"/>
    <p:sldId id="289" r:id="rId13"/>
    <p:sldId id="309" r:id="rId14"/>
    <p:sldId id="262" r:id="rId15"/>
    <p:sldId id="264" r:id="rId16"/>
    <p:sldId id="265" r:id="rId17"/>
    <p:sldId id="310" r:id="rId18"/>
    <p:sldId id="266" r:id="rId19"/>
    <p:sldId id="293" r:id="rId20"/>
    <p:sldId id="311" r:id="rId21"/>
    <p:sldId id="267" r:id="rId22"/>
    <p:sldId id="313" r:id="rId23"/>
    <p:sldId id="268" r:id="rId24"/>
    <p:sldId id="280" r:id="rId25"/>
    <p:sldId id="315" r:id="rId26"/>
    <p:sldId id="314" r:id="rId27"/>
    <p:sldId id="278" r:id="rId28"/>
    <p:sldId id="294" r:id="rId29"/>
    <p:sldId id="305" r:id="rId30"/>
    <p:sldId id="306" r:id="rId31"/>
    <p:sldId id="270" r:id="rId32"/>
    <p:sldId id="312" r:id="rId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71" autoAdjust="0"/>
  </p:normalViewPr>
  <p:slideViewPr>
    <p:cSldViewPr snapToGrid="0">
      <p:cViewPr varScale="1">
        <p:scale>
          <a:sx n="76" d="100"/>
          <a:sy n="76" d="100"/>
        </p:scale>
        <p:origin x="126" y="690"/>
      </p:cViewPr>
      <p:guideLst>
        <p:guide orient="horz" pos="2160"/>
        <p:guide pos="3840"/>
      </p:guideLst>
    </p:cSldViewPr>
  </p:slideViewPr>
  <p:outlineViewPr>
    <p:cViewPr>
      <p:scale>
        <a:sx n="33" d="100"/>
        <a:sy n="33" d="100"/>
      </p:scale>
      <p:origin x="0" y="196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A3467770-96F9-49B0-A1E0-EC981F2EAAC3}" type="datetimeFigureOut">
              <a:rPr lang="en-US" smtClean="0"/>
              <a:t>1/23/2017</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B047195D-6660-45E9-9789-69CA2A29BE02}" type="slidenum">
              <a:rPr lang="en-US" smtClean="0"/>
              <a:t>‹#›</a:t>
            </a:fld>
            <a:endParaRPr lang="en-US"/>
          </a:p>
        </p:txBody>
      </p:sp>
    </p:spTree>
    <p:extLst>
      <p:ext uri="{BB962C8B-B14F-4D97-AF65-F5344CB8AC3E}">
        <p14:creationId xmlns:p14="http://schemas.microsoft.com/office/powerpoint/2010/main" val="1282899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FE4004C0-3F3B-4038-A008-16FD4F5DBBEE}" type="datetimeFigureOut">
              <a:rPr lang="en-US" smtClean="0"/>
              <a:t>1/23/2017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44A0448B-A781-460D-BF20-C4AADEE60A43}" type="slidenum">
              <a:rPr lang="en-US" smtClean="0"/>
              <a:t>‹#›</a:t>
            </a:fld>
            <a:endParaRPr lang="en-US"/>
          </a:p>
        </p:txBody>
      </p:sp>
    </p:spTree>
    <p:extLst>
      <p:ext uri="{BB962C8B-B14F-4D97-AF65-F5344CB8AC3E}">
        <p14:creationId xmlns:p14="http://schemas.microsoft.com/office/powerpoint/2010/main" val="184024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ing.com/images/search?q=college+graduation&amp;qs=IM&amp;form=QBIR&amp;pq=college+grad&amp;sc=8-12&amp;sp=2&amp;sk=IM1#view=detail&amp;id=71604F974070BDB45F8A4262F44E5302F94D9E57&amp;selectedIndex=1"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bing.com/images/search?q=family+with+finances&amp;qs=n&amp;form=QBIR&amp;pq=family+with+finances&amp;sc=0-18&amp;sp=-1&amp;sk=#view=detail&amp;id=E2EDA0B24AB8832AB16A24F7751DB59BEA0F67E7&amp;selectedIndex=14" TargetMode="External"/><Relationship Id="rId5" Type="http://schemas.openxmlformats.org/officeDocument/2006/relationships/hyperlink" Target="http://www.bing.com/images/search?q=retirement&amp;qs=IM&amp;form=QBIR&amp;pq=retirment&amp;sc=8-9&amp;sp=1&amp;sk=#view=detail&amp;id=60789F4B4AE89A72C077D7ECF2D45412C492FB5A&amp;selectedIndex=11" TargetMode="External"/><Relationship Id="rId4" Type="http://schemas.openxmlformats.org/officeDocument/2006/relationships/hyperlink" Target="http://www.bing.com/images/search?q=career&amp;qs=n&amp;form=QBIR&amp;pq=career&amp;sc=8-6&amp;sp=-1&amp;sk=#view=detail&amp;id=DA0439C7F6BF50DA0BB5EF02B41BE0B0F3750B8E&amp;selectedIndex=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A0448B-A781-460D-BF20-C4AADEE60A43}" type="slidenum">
              <a:rPr lang="en-US" smtClean="0"/>
              <a:t>1</a:t>
            </a:fld>
            <a:endParaRPr lang="en-US"/>
          </a:p>
        </p:txBody>
      </p:sp>
    </p:spTree>
    <p:extLst>
      <p:ext uri="{BB962C8B-B14F-4D97-AF65-F5344CB8AC3E}">
        <p14:creationId xmlns:p14="http://schemas.microsoft.com/office/powerpoint/2010/main" val="143457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http://www.bing.com/images/search?q=college+graduation&amp;qs=IM&amp;form=QBIR&amp;pq=college+grad&amp;sc=8-12&amp;sp=2&amp;sk=IM1#view=detail&amp;id=71604F974070BDB45F8A4262F44E5302F94D9E57&amp;selectedIndex=1</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http://www.bing.com/images/search?q=career&amp;qs=n&amp;form=QBIR&amp;pq=career&amp;sc=8-6&amp;sp=-1&amp;sk=#view=detail&amp;id=DA0439C7F6BF50DA0BB5EF02B41BE0B0F3750B8E&amp;selectedIndex=2</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5"/>
              </a:rPr>
              <a:t>http://www.bing.com/images/search?q=retirement&amp;qs=IM&amp;form=QBIR&amp;pq=retirment&amp;sc=8-9&amp;sp=1&amp;sk=#view=detail&amp;id=60789F4B4AE89A72C077D7ECF2D45412C492FB5A&amp;selectedIndex=11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6"/>
              </a:rPr>
              <a:t>http://www.bing.com/images/search?q=family+with+finances&amp;qs=n&amp;form=QBIR&amp;pq=family+with+finances&amp;sc=0-18&amp;sp=-1&amp;sk=#view=detail&amp;id=E2EDA0B24AB8832AB16A24F7751DB59BEA0F67E7&amp;selectedIndex=14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http://www.bing.com/images/search?q=college+debt&amp;qs=n&amp;form=QBIR&amp;pq=college+debt&amp;sc=8-12&amp;sp=-1&amp;sk=&amp;id=3F146771E1091E9F3F0A39D7AEAF7AF46F7DB02F&amp;selectedIndex=0#view=detail&amp;id=3F146771E1091E9F3F0A39D7AEAF7AF46F7DB02F&amp;selectedIndex=0</a:t>
            </a:r>
          </a:p>
          <a:p>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18</a:t>
            </a:fld>
            <a:endParaRPr lang="en-US" dirty="0"/>
          </a:p>
        </p:txBody>
      </p:sp>
    </p:spTree>
    <p:extLst>
      <p:ext uri="{BB962C8B-B14F-4D97-AF65-F5344CB8AC3E}">
        <p14:creationId xmlns:p14="http://schemas.microsoft.com/office/powerpoint/2010/main" val="217646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19</a:t>
            </a:fld>
            <a:endParaRPr lang="en-US" dirty="0"/>
          </a:p>
        </p:txBody>
      </p:sp>
    </p:spTree>
    <p:extLst>
      <p:ext uri="{BB962C8B-B14F-4D97-AF65-F5344CB8AC3E}">
        <p14:creationId xmlns:p14="http://schemas.microsoft.com/office/powerpoint/2010/main" val="1911158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XXX: define each one specifically</a:t>
            </a:r>
          </a:p>
          <a:p>
            <a:r>
              <a:rPr lang="en-US" dirty="0" smtClean="0"/>
              <a:t>Create bullet for each </a:t>
            </a:r>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21</a:t>
            </a:fld>
            <a:endParaRPr lang="en-US" dirty="0"/>
          </a:p>
        </p:txBody>
      </p:sp>
    </p:spTree>
    <p:extLst>
      <p:ext uri="{BB962C8B-B14F-4D97-AF65-F5344CB8AC3E}">
        <p14:creationId xmlns:p14="http://schemas.microsoft.com/office/powerpoint/2010/main" val="146470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XXX:</a:t>
            </a:r>
            <a:r>
              <a:rPr lang="en-US" baseline="0" dirty="0" smtClean="0"/>
              <a:t> make worksheet!! Compare to initial goals</a:t>
            </a:r>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23</a:t>
            </a:fld>
            <a:endParaRPr lang="en-US"/>
          </a:p>
        </p:txBody>
      </p:sp>
    </p:spTree>
    <p:extLst>
      <p:ext uri="{BB962C8B-B14F-4D97-AF65-F5344CB8AC3E}">
        <p14:creationId xmlns:p14="http://schemas.microsoft.com/office/powerpoint/2010/main" val="153053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537867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27</a:t>
            </a:fld>
            <a:endParaRPr lang="en-US"/>
          </a:p>
        </p:txBody>
      </p:sp>
    </p:spTree>
    <p:extLst>
      <p:ext uri="{BB962C8B-B14F-4D97-AF65-F5344CB8AC3E}">
        <p14:creationId xmlns:p14="http://schemas.microsoft.com/office/powerpoint/2010/main" val="197056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4</a:t>
            </a:fld>
            <a:endParaRPr lang="en-US" dirty="0"/>
          </a:p>
        </p:txBody>
      </p:sp>
    </p:spTree>
    <p:extLst>
      <p:ext uri="{BB962C8B-B14F-4D97-AF65-F5344CB8AC3E}">
        <p14:creationId xmlns:p14="http://schemas.microsoft.com/office/powerpoint/2010/main" val="13051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caveman graphic</a:t>
            </a:r>
          </a:p>
          <a:p>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5</a:t>
            </a:fld>
            <a:endParaRPr lang="en-US" dirty="0"/>
          </a:p>
        </p:txBody>
      </p:sp>
    </p:spTree>
    <p:extLst>
      <p:ext uri="{BB962C8B-B14F-4D97-AF65-F5344CB8AC3E}">
        <p14:creationId xmlns:p14="http://schemas.microsoft.com/office/powerpoint/2010/main" val="184791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6</a:t>
            </a:fld>
            <a:endParaRPr lang="en-US" dirty="0"/>
          </a:p>
        </p:txBody>
      </p:sp>
    </p:spTree>
    <p:extLst>
      <p:ext uri="{BB962C8B-B14F-4D97-AF65-F5344CB8AC3E}">
        <p14:creationId xmlns:p14="http://schemas.microsoft.com/office/powerpoint/2010/main" val="360444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A0448B-A781-460D-BF20-C4AADEE60A43}" type="slidenum">
              <a:rPr lang="en-US" smtClean="0"/>
              <a:t>8</a:t>
            </a:fld>
            <a:endParaRPr lang="en-US"/>
          </a:p>
        </p:txBody>
      </p:sp>
    </p:spTree>
    <p:extLst>
      <p:ext uri="{BB962C8B-B14F-4D97-AF65-F5344CB8AC3E}">
        <p14:creationId xmlns:p14="http://schemas.microsoft.com/office/powerpoint/2010/main" val="194476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Xxx: Too complicated </a:t>
            </a:r>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10</a:t>
            </a:fld>
            <a:endParaRPr lang="en-US" dirty="0"/>
          </a:p>
        </p:txBody>
      </p:sp>
    </p:spTree>
    <p:extLst>
      <p:ext uri="{BB962C8B-B14F-4D97-AF65-F5344CB8AC3E}">
        <p14:creationId xmlns:p14="http://schemas.microsoft.com/office/powerpoint/2010/main" val="428392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Reading assignment:</a:t>
            </a:r>
            <a:r>
              <a:rPr lang="en-US" sz="1200" baseline="0" dirty="0" smtClean="0"/>
              <a:t> </a:t>
            </a:r>
            <a:r>
              <a:rPr lang="en-US" sz="1200" dirty="0" smtClean="0"/>
              <a:t>http://www.dailyfinance.com/2014/08/11/college-students-personal-finance-101/</a:t>
            </a:r>
          </a:p>
          <a:p>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11</a:t>
            </a:fld>
            <a:endParaRPr lang="en-US" dirty="0"/>
          </a:p>
        </p:txBody>
      </p:sp>
    </p:spTree>
    <p:extLst>
      <p:ext uri="{BB962C8B-B14F-4D97-AF65-F5344CB8AC3E}">
        <p14:creationId xmlns:p14="http://schemas.microsoft.com/office/powerpoint/2010/main" val="57469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Xxx: insert</a:t>
            </a:r>
            <a:r>
              <a:rPr lang="en-US" baseline="0" dirty="0" smtClean="0"/>
              <a:t> caveman</a:t>
            </a:r>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12</a:t>
            </a:fld>
            <a:endParaRPr lang="en-US" dirty="0"/>
          </a:p>
        </p:txBody>
      </p:sp>
    </p:spTree>
    <p:extLst>
      <p:ext uri="{BB962C8B-B14F-4D97-AF65-F5344CB8AC3E}">
        <p14:creationId xmlns:p14="http://schemas.microsoft.com/office/powerpoint/2010/main" val="3928385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48B-A781-460D-BF20-C4AADEE60A43}" type="slidenum">
              <a:rPr lang="en-US" smtClean="0"/>
              <a:t>14</a:t>
            </a:fld>
            <a:endParaRPr lang="en-US" dirty="0"/>
          </a:p>
        </p:txBody>
      </p:sp>
    </p:spTree>
    <p:extLst>
      <p:ext uri="{BB962C8B-B14F-4D97-AF65-F5344CB8AC3E}">
        <p14:creationId xmlns:p14="http://schemas.microsoft.com/office/powerpoint/2010/main" val="93067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477F97A-E171-4B5B-ACFA-0A83E5D395BC}" type="datetime1">
              <a:rPr lang="en-US" smtClean="0"/>
              <a:t>1/23/2017</a:t>
            </a:fld>
            <a:endParaRPr lang="en-US"/>
          </a:p>
        </p:txBody>
      </p:sp>
      <p:sp>
        <p:nvSpPr>
          <p:cNvPr id="19" name="Footer Placeholder 18"/>
          <p:cNvSpPr>
            <a:spLocks noGrp="1"/>
          </p:cNvSpPr>
          <p:nvPr>
            <p:ph type="ftr" sz="quarter" idx="11"/>
          </p:nvPr>
        </p:nvSpPr>
        <p:spPr/>
        <p:txBody>
          <a:bodyPr/>
          <a:lstStyle/>
          <a:p>
            <a:r>
              <a:rPr lang="en-US" smtClean="0"/>
              <a:t>Copyright  © eNestEgg Press, LLC.</a:t>
            </a:r>
            <a:endParaRPr lang="en-US"/>
          </a:p>
        </p:txBody>
      </p:sp>
      <p:sp>
        <p:nvSpPr>
          <p:cNvPr id="27" name="Slide Number Placeholder 26"/>
          <p:cNvSpPr>
            <a:spLocks noGrp="1"/>
          </p:cNvSpPr>
          <p:nvPr>
            <p:ph type="sldNum" sz="quarter" idx="12"/>
          </p:nvPr>
        </p:nvSpPr>
        <p:spPr/>
        <p:txBody>
          <a:bodyPr/>
          <a:lstStyle/>
          <a:p>
            <a:fld id="{F7DF6102-DE98-4B69-9B5D-5AE33AEA15FB}" type="slidenum">
              <a:rPr lang="en-US" smtClean="0"/>
              <a:t>‹#›</a:t>
            </a:fld>
            <a:endParaRPr lang="en-US"/>
          </a:p>
        </p:txBody>
      </p:sp>
    </p:spTree>
    <p:extLst>
      <p:ext uri="{BB962C8B-B14F-4D97-AF65-F5344CB8AC3E}">
        <p14:creationId xmlns:p14="http://schemas.microsoft.com/office/powerpoint/2010/main" val="29694419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AF3247-FF25-443B-8415-F6599C622794}" type="datetime1">
              <a:rPr lang="en-US" smtClean="0"/>
              <a:t>1/23/2017</a:t>
            </a:fld>
            <a:endParaRPr lang="en-US"/>
          </a:p>
        </p:txBody>
      </p:sp>
      <p:sp>
        <p:nvSpPr>
          <p:cNvPr id="5" name="Footer Placeholder 4"/>
          <p:cNvSpPr>
            <a:spLocks noGrp="1"/>
          </p:cNvSpPr>
          <p:nvPr>
            <p:ph type="ftr" sz="quarter" idx="11"/>
          </p:nvPr>
        </p:nvSpPr>
        <p:spPr/>
        <p:txBody>
          <a:bodyPr/>
          <a:lstStyle/>
          <a:p>
            <a:r>
              <a:rPr lang="en-US" smtClean="0"/>
              <a:t>Copyright  © eNestEgg Press, LLC.</a:t>
            </a:r>
            <a:endParaRPr lang="en-US"/>
          </a:p>
        </p:txBody>
      </p:sp>
      <p:sp>
        <p:nvSpPr>
          <p:cNvPr id="6" name="Slide Number Placeholder 5"/>
          <p:cNvSpPr>
            <a:spLocks noGrp="1"/>
          </p:cNvSpPr>
          <p:nvPr>
            <p:ph type="sldNum" sz="quarter" idx="12"/>
          </p:nvPr>
        </p:nvSpPr>
        <p:spPr/>
        <p:txBody>
          <a:bodyPr/>
          <a:lstStyle/>
          <a:p>
            <a:fld id="{F7DF6102-DE98-4B69-9B5D-5AE33AEA15FB}" type="slidenum">
              <a:rPr lang="en-US" smtClean="0"/>
              <a:t>‹#›</a:t>
            </a:fld>
            <a:endParaRPr lang="en-US"/>
          </a:p>
        </p:txBody>
      </p:sp>
    </p:spTree>
    <p:extLst>
      <p:ext uri="{BB962C8B-B14F-4D97-AF65-F5344CB8AC3E}">
        <p14:creationId xmlns:p14="http://schemas.microsoft.com/office/powerpoint/2010/main" val="171489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50865F-A365-4DBF-8132-047A408C3840}" type="datetime1">
              <a:rPr lang="en-US" smtClean="0"/>
              <a:t>1/23/2017</a:t>
            </a:fld>
            <a:endParaRPr lang="en-US"/>
          </a:p>
        </p:txBody>
      </p:sp>
      <p:sp>
        <p:nvSpPr>
          <p:cNvPr id="5" name="Footer Placeholder 4"/>
          <p:cNvSpPr>
            <a:spLocks noGrp="1"/>
          </p:cNvSpPr>
          <p:nvPr>
            <p:ph type="ftr" sz="quarter" idx="11"/>
          </p:nvPr>
        </p:nvSpPr>
        <p:spPr/>
        <p:txBody>
          <a:bodyPr/>
          <a:lstStyle/>
          <a:p>
            <a:r>
              <a:rPr lang="en-US" smtClean="0"/>
              <a:t>Copyright  © eNestEgg Press, LLC.</a:t>
            </a:r>
            <a:endParaRPr lang="en-US"/>
          </a:p>
        </p:txBody>
      </p:sp>
      <p:sp>
        <p:nvSpPr>
          <p:cNvPr id="6" name="Slide Number Placeholder 5"/>
          <p:cNvSpPr>
            <a:spLocks noGrp="1"/>
          </p:cNvSpPr>
          <p:nvPr>
            <p:ph type="sldNum" sz="quarter" idx="12"/>
          </p:nvPr>
        </p:nvSpPr>
        <p:spPr/>
        <p:txBody>
          <a:bodyPr/>
          <a:lstStyle/>
          <a:p>
            <a:fld id="{F7DF6102-DE98-4B69-9B5D-5AE33AEA15FB}" type="slidenum">
              <a:rPr lang="en-US" smtClean="0"/>
              <a:t>‹#›</a:t>
            </a:fld>
            <a:endParaRPr lang="en-US"/>
          </a:p>
        </p:txBody>
      </p:sp>
    </p:spTree>
    <p:extLst>
      <p:ext uri="{BB962C8B-B14F-4D97-AF65-F5344CB8AC3E}">
        <p14:creationId xmlns:p14="http://schemas.microsoft.com/office/powerpoint/2010/main" val="180124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0A897F-5DD6-4843-8706-A4DD3418DC73}" type="datetime1">
              <a:rPr lang="en-US" smtClean="0"/>
              <a:t>1/23/2017</a:t>
            </a:fld>
            <a:endParaRPr lang="en-US"/>
          </a:p>
        </p:txBody>
      </p:sp>
      <p:sp>
        <p:nvSpPr>
          <p:cNvPr id="5" name="Footer Placeholder 4"/>
          <p:cNvSpPr>
            <a:spLocks noGrp="1"/>
          </p:cNvSpPr>
          <p:nvPr>
            <p:ph type="ftr" sz="quarter" idx="11"/>
          </p:nvPr>
        </p:nvSpPr>
        <p:spPr/>
        <p:txBody>
          <a:bodyPr/>
          <a:lstStyle/>
          <a:p>
            <a:r>
              <a:rPr lang="en-US" smtClean="0"/>
              <a:t>Copyright  © eNestEgg Press, LLC.</a:t>
            </a:r>
            <a:endParaRPr lang="en-US"/>
          </a:p>
        </p:txBody>
      </p:sp>
      <p:sp>
        <p:nvSpPr>
          <p:cNvPr id="6" name="Slide Number Placeholder 5"/>
          <p:cNvSpPr>
            <a:spLocks noGrp="1"/>
          </p:cNvSpPr>
          <p:nvPr>
            <p:ph type="sldNum" sz="quarter" idx="12"/>
          </p:nvPr>
        </p:nvSpPr>
        <p:spPr/>
        <p:txBody>
          <a:bodyPr/>
          <a:lstStyle/>
          <a:p>
            <a:fld id="{F7DF6102-DE98-4B69-9B5D-5AE33AEA15FB}" type="slidenum">
              <a:rPr lang="en-US" smtClean="0"/>
              <a:t>‹#›</a:t>
            </a:fld>
            <a:endParaRPr lang="en-US"/>
          </a:p>
        </p:txBody>
      </p:sp>
    </p:spTree>
    <p:extLst>
      <p:ext uri="{BB962C8B-B14F-4D97-AF65-F5344CB8AC3E}">
        <p14:creationId xmlns:p14="http://schemas.microsoft.com/office/powerpoint/2010/main" val="221563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0011A87-7239-44A5-B449-ED6B5759EE5D}" type="datetime1">
              <a:rPr lang="en-US" smtClean="0"/>
              <a:t>1/23/2017</a:t>
            </a:fld>
            <a:endParaRPr lang="en-US"/>
          </a:p>
        </p:txBody>
      </p:sp>
      <p:sp>
        <p:nvSpPr>
          <p:cNvPr id="5" name="Footer Placeholder 4"/>
          <p:cNvSpPr>
            <a:spLocks noGrp="1"/>
          </p:cNvSpPr>
          <p:nvPr>
            <p:ph type="ftr" sz="quarter" idx="11"/>
          </p:nvPr>
        </p:nvSpPr>
        <p:spPr/>
        <p:txBody>
          <a:bodyPr/>
          <a:lstStyle/>
          <a:p>
            <a:r>
              <a:rPr lang="en-US" smtClean="0"/>
              <a:t>Copyright  © eNestEgg Press, LLC.</a:t>
            </a:r>
            <a:endParaRPr lang="en-US"/>
          </a:p>
        </p:txBody>
      </p:sp>
      <p:sp>
        <p:nvSpPr>
          <p:cNvPr id="6" name="Slide Number Placeholder 5"/>
          <p:cNvSpPr>
            <a:spLocks noGrp="1"/>
          </p:cNvSpPr>
          <p:nvPr>
            <p:ph type="sldNum" sz="quarter" idx="12"/>
          </p:nvPr>
        </p:nvSpPr>
        <p:spPr/>
        <p:txBody>
          <a:bodyPr/>
          <a:lstStyle/>
          <a:p>
            <a:fld id="{F7DF6102-DE98-4B69-9B5D-5AE33AEA15FB}" type="slidenum">
              <a:rPr lang="en-US" smtClean="0"/>
              <a:t>‹#›</a:t>
            </a:fld>
            <a:endParaRPr lang="en-US"/>
          </a:p>
        </p:txBody>
      </p:sp>
    </p:spTree>
    <p:extLst>
      <p:ext uri="{BB962C8B-B14F-4D97-AF65-F5344CB8AC3E}">
        <p14:creationId xmlns:p14="http://schemas.microsoft.com/office/powerpoint/2010/main" val="16372633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AC0CDC-498E-4087-8676-3517E63B03BE}" type="datetime1">
              <a:rPr lang="en-US" smtClean="0"/>
              <a:t>1/23/2017</a:t>
            </a:fld>
            <a:endParaRPr lang="en-US"/>
          </a:p>
        </p:txBody>
      </p:sp>
      <p:sp>
        <p:nvSpPr>
          <p:cNvPr id="6" name="Footer Placeholder 5"/>
          <p:cNvSpPr>
            <a:spLocks noGrp="1"/>
          </p:cNvSpPr>
          <p:nvPr>
            <p:ph type="ftr" sz="quarter" idx="11"/>
          </p:nvPr>
        </p:nvSpPr>
        <p:spPr/>
        <p:txBody>
          <a:bodyPr/>
          <a:lstStyle/>
          <a:p>
            <a:r>
              <a:rPr lang="en-US" smtClean="0"/>
              <a:t>Copyright  © eNestEgg Press, LLC.</a:t>
            </a:r>
            <a:endParaRPr lang="en-US"/>
          </a:p>
        </p:txBody>
      </p:sp>
      <p:sp>
        <p:nvSpPr>
          <p:cNvPr id="7" name="Slide Number Placeholder 6"/>
          <p:cNvSpPr>
            <a:spLocks noGrp="1"/>
          </p:cNvSpPr>
          <p:nvPr>
            <p:ph type="sldNum" sz="quarter" idx="12"/>
          </p:nvPr>
        </p:nvSpPr>
        <p:spPr/>
        <p:txBody>
          <a:bodyPr/>
          <a:lstStyle/>
          <a:p>
            <a:fld id="{F7DF6102-DE98-4B69-9B5D-5AE33AEA15FB}" type="slidenum">
              <a:rPr lang="en-US" smtClean="0"/>
              <a:t>‹#›</a:t>
            </a:fld>
            <a:endParaRPr lang="en-US"/>
          </a:p>
        </p:txBody>
      </p:sp>
    </p:spTree>
    <p:extLst>
      <p:ext uri="{BB962C8B-B14F-4D97-AF65-F5344CB8AC3E}">
        <p14:creationId xmlns:p14="http://schemas.microsoft.com/office/powerpoint/2010/main" val="1567508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5C13531-7037-46B5-8B10-BBF15A2E4D6A}" type="datetime1">
              <a:rPr lang="en-US" smtClean="0"/>
              <a:t>1/23/2017</a:t>
            </a:fld>
            <a:endParaRPr lang="en-US"/>
          </a:p>
        </p:txBody>
      </p:sp>
      <p:sp>
        <p:nvSpPr>
          <p:cNvPr id="8" name="Footer Placeholder 7"/>
          <p:cNvSpPr>
            <a:spLocks noGrp="1"/>
          </p:cNvSpPr>
          <p:nvPr>
            <p:ph type="ftr" sz="quarter" idx="11"/>
          </p:nvPr>
        </p:nvSpPr>
        <p:spPr/>
        <p:txBody>
          <a:bodyPr/>
          <a:lstStyle/>
          <a:p>
            <a:r>
              <a:rPr lang="en-US" smtClean="0"/>
              <a:t>Copyright  © eNestEgg Press, LLC.</a:t>
            </a:r>
            <a:endParaRPr lang="en-US"/>
          </a:p>
        </p:txBody>
      </p:sp>
      <p:sp>
        <p:nvSpPr>
          <p:cNvPr id="9" name="Slide Number Placeholder 8"/>
          <p:cNvSpPr>
            <a:spLocks noGrp="1"/>
          </p:cNvSpPr>
          <p:nvPr>
            <p:ph type="sldNum" sz="quarter" idx="12"/>
          </p:nvPr>
        </p:nvSpPr>
        <p:spPr/>
        <p:txBody>
          <a:bodyPr/>
          <a:lstStyle/>
          <a:p>
            <a:fld id="{F7DF6102-DE98-4B69-9B5D-5AE33AEA15FB}" type="slidenum">
              <a:rPr lang="en-US" smtClean="0"/>
              <a:t>‹#›</a:t>
            </a:fld>
            <a:endParaRPr lang="en-US"/>
          </a:p>
        </p:txBody>
      </p:sp>
    </p:spTree>
    <p:extLst>
      <p:ext uri="{BB962C8B-B14F-4D97-AF65-F5344CB8AC3E}">
        <p14:creationId xmlns:p14="http://schemas.microsoft.com/office/powerpoint/2010/main" val="280719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8ACDD9-45FA-411E-BD87-86B6E44E7B1F}" type="datetime1">
              <a:rPr lang="en-US" smtClean="0"/>
              <a:t>1/23/2017</a:t>
            </a:fld>
            <a:endParaRPr lang="en-US"/>
          </a:p>
        </p:txBody>
      </p:sp>
      <p:sp>
        <p:nvSpPr>
          <p:cNvPr id="4" name="Footer Placeholder 3"/>
          <p:cNvSpPr>
            <a:spLocks noGrp="1"/>
          </p:cNvSpPr>
          <p:nvPr>
            <p:ph type="ftr" sz="quarter" idx="11"/>
          </p:nvPr>
        </p:nvSpPr>
        <p:spPr/>
        <p:txBody>
          <a:bodyPr/>
          <a:lstStyle/>
          <a:p>
            <a:r>
              <a:rPr lang="en-US" smtClean="0"/>
              <a:t>Copyright  © eNestEgg Press, LLC.</a:t>
            </a:r>
            <a:endParaRPr lang="en-US"/>
          </a:p>
        </p:txBody>
      </p:sp>
      <p:sp>
        <p:nvSpPr>
          <p:cNvPr id="5" name="Slide Number Placeholder 4"/>
          <p:cNvSpPr>
            <a:spLocks noGrp="1"/>
          </p:cNvSpPr>
          <p:nvPr>
            <p:ph type="sldNum" sz="quarter" idx="12"/>
          </p:nvPr>
        </p:nvSpPr>
        <p:spPr/>
        <p:txBody>
          <a:bodyPr/>
          <a:lstStyle/>
          <a:p>
            <a:fld id="{F7DF6102-DE98-4B69-9B5D-5AE33AEA15FB}" type="slidenum">
              <a:rPr lang="en-US" smtClean="0"/>
              <a:t>‹#›</a:t>
            </a:fld>
            <a:endParaRPr lang="en-US"/>
          </a:p>
        </p:txBody>
      </p:sp>
    </p:spTree>
    <p:extLst>
      <p:ext uri="{BB962C8B-B14F-4D97-AF65-F5344CB8AC3E}">
        <p14:creationId xmlns:p14="http://schemas.microsoft.com/office/powerpoint/2010/main" val="104325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6B457-A6BD-4F39-8B55-45151B933A07}" type="datetime1">
              <a:rPr lang="en-US" smtClean="0"/>
              <a:t>1/23/2017</a:t>
            </a:fld>
            <a:endParaRPr lang="en-US"/>
          </a:p>
        </p:txBody>
      </p:sp>
      <p:sp>
        <p:nvSpPr>
          <p:cNvPr id="3" name="Footer Placeholder 2"/>
          <p:cNvSpPr>
            <a:spLocks noGrp="1"/>
          </p:cNvSpPr>
          <p:nvPr>
            <p:ph type="ftr" sz="quarter" idx="11"/>
          </p:nvPr>
        </p:nvSpPr>
        <p:spPr/>
        <p:txBody>
          <a:bodyPr/>
          <a:lstStyle/>
          <a:p>
            <a:r>
              <a:rPr lang="en-US" smtClean="0"/>
              <a:t>Copyright  © eNestEgg Press, LLC.</a:t>
            </a:r>
            <a:endParaRPr lang="en-US"/>
          </a:p>
        </p:txBody>
      </p:sp>
      <p:sp>
        <p:nvSpPr>
          <p:cNvPr id="4" name="Slide Number Placeholder 3"/>
          <p:cNvSpPr>
            <a:spLocks noGrp="1"/>
          </p:cNvSpPr>
          <p:nvPr>
            <p:ph type="sldNum" sz="quarter" idx="12"/>
          </p:nvPr>
        </p:nvSpPr>
        <p:spPr/>
        <p:txBody>
          <a:bodyPr/>
          <a:lstStyle/>
          <a:p>
            <a:fld id="{F7DF6102-DE98-4B69-9B5D-5AE33AEA15FB}" type="slidenum">
              <a:rPr lang="en-US" smtClean="0"/>
              <a:t>‹#›</a:t>
            </a:fld>
            <a:endParaRPr lang="en-US"/>
          </a:p>
        </p:txBody>
      </p:sp>
    </p:spTree>
    <p:extLst>
      <p:ext uri="{BB962C8B-B14F-4D97-AF65-F5344CB8AC3E}">
        <p14:creationId xmlns:p14="http://schemas.microsoft.com/office/powerpoint/2010/main" val="251942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DCEE46-4E7B-40C9-87D0-C4E59D3BD37C}" type="datetime1">
              <a:rPr lang="en-US" smtClean="0"/>
              <a:t>1/23/2017</a:t>
            </a:fld>
            <a:endParaRPr lang="en-US"/>
          </a:p>
        </p:txBody>
      </p:sp>
      <p:sp>
        <p:nvSpPr>
          <p:cNvPr id="6" name="Footer Placeholder 5"/>
          <p:cNvSpPr>
            <a:spLocks noGrp="1"/>
          </p:cNvSpPr>
          <p:nvPr>
            <p:ph type="ftr" sz="quarter" idx="11"/>
          </p:nvPr>
        </p:nvSpPr>
        <p:spPr/>
        <p:txBody>
          <a:bodyPr/>
          <a:lstStyle/>
          <a:p>
            <a:r>
              <a:rPr lang="en-US" smtClean="0"/>
              <a:t>Copyright  © eNestEgg Press, LLC.</a:t>
            </a:r>
            <a:endParaRPr lang="en-US"/>
          </a:p>
        </p:txBody>
      </p:sp>
      <p:sp>
        <p:nvSpPr>
          <p:cNvPr id="7" name="Slide Number Placeholder 6"/>
          <p:cNvSpPr>
            <a:spLocks noGrp="1"/>
          </p:cNvSpPr>
          <p:nvPr>
            <p:ph type="sldNum" sz="quarter" idx="12"/>
          </p:nvPr>
        </p:nvSpPr>
        <p:spPr/>
        <p:txBody>
          <a:bodyPr/>
          <a:lstStyle/>
          <a:p>
            <a:fld id="{F7DF6102-DE98-4B69-9B5D-5AE33AEA15FB}" type="slidenum">
              <a:rPr lang="en-US" smtClean="0"/>
              <a:t>‹#›</a:t>
            </a:fld>
            <a:endParaRPr lang="en-US"/>
          </a:p>
        </p:txBody>
      </p:sp>
    </p:spTree>
    <p:extLst>
      <p:ext uri="{BB962C8B-B14F-4D97-AF65-F5344CB8AC3E}">
        <p14:creationId xmlns:p14="http://schemas.microsoft.com/office/powerpoint/2010/main" val="241703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FE5B75-B209-4287-8156-97D0D8406CB4}" type="datetime1">
              <a:rPr lang="en-US" smtClean="0"/>
              <a:t>1/23/2017</a:t>
            </a:fld>
            <a:endParaRPr lang="en-US"/>
          </a:p>
        </p:txBody>
      </p:sp>
      <p:sp>
        <p:nvSpPr>
          <p:cNvPr id="6" name="Footer Placeholder 5"/>
          <p:cNvSpPr>
            <a:spLocks noGrp="1"/>
          </p:cNvSpPr>
          <p:nvPr>
            <p:ph type="ftr" sz="quarter" idx="11"/>
          </p:nvPr>
        </p:nvSpPr>
        <p:spPr/>
        <p:txBody>
          <a:bodyPr/>
          <a:lstStyle/>
          <a:p>
            <a:r>
              <a:rPr lang="en-US" smtClean="0"/>
              <a:t>Copyright  © eNestEgg Press, LLC.</a:t>
            </a:r>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F7DF6102-DE98-4B69-9B5D-5AE33AEA15FB}"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136531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4116F0-46EF-4C68-8F87-FDA468D73E4A}" type="datetime1">
              <a:rPr lang="en-US" smtClean="0"/>
              <a:t>1/23/2017</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Copyright  © eNestEgg Press, LLC.</a:t>
            </a:r>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DF6102-DE98-4B69-9B5D-5AE33AEA15FB}"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197849307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Your%20Most%20Valuable%20College%20Class:%20Personal%20Finance%201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richest.com/celebnetworth/athletes/athletes-bankru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Tentative%20Goals%20Worksheet.docx"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money.cnn.com/calculator/pf/cost-of-living/" TargetMode="External"/><Relationship Id="rId13" Type="http://schemas.openxmlformats.org/officeDocument/2006/relationships/hyperlink" Target="http://www.google.com/url?sa=t&amp;rct=j&amp;q=&amp;esrc=s&amp;source=web&amp;cd=2&amp;cad=rja&amp;uact=8&amp;ved=0CDwQFjAB&amp;url=http://www.learnvest.com/2010/09/quiz-can-you-pass-a-financial-stress-test/&amp;ei=cf-FU8b2H4KdqAaWqYGQBA&amp;usg=AFQjCNFcgFe2MdB75yFOdYwhH8jb0N-mVA&amp;sig2=a-8M8kvSfQT0XUlEvEE4Kg" TargetMode="External"/><Relationship Id="rId3" Type="http://schemas.openxmlformats.org/officeDocument/2006/relationships/hyperlink" Target="http://www.divorce360.com/divorce-articles/finance/costs/how-much-does-divorce%20cost.aspx?artid=979" TargetMode="External"/><Relationship Id="rId7" Type="http://schemas.openxmlformats.org/officeDocument/2006/relationships/hyperlink" Target="http://money.cnn.com/calculator/retirement/retirement-need/" TargetMode="External"/><Relationship Id="rId12" Type="http://schemas.openxmlformats.org/officeDocument/2006/relationships/hyperlink" Target="http://money.cnn.com/tools/collegecost/collegecos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costofwedding.com/index.cfm/action/costest.index" TargetMode="External"/><Relationship Id="rId11" Type="http://schemas.openxmlformats.org/officeDocument/2006/relationships/hyperlink" Target="http://www.extension.iastate.edu/foodsavings/page/what-you-should-spend" TargetMode="External"/><Relationship Id="rId5" Type="http://schemas.openxmlformats.org/officeDocument/2006/relationships/hyperlink" Target="http://nfda.org/about-funeral-service-/trends-and-statistics.html" TargetMode="External"/><Relationship Id="rId10" Type="http://schemas.openxmlformats.org/officeDocument/2006/relationships/hyperlink" Target="http://www.edmunds.com/tco.html" TargetMode="External"/><Relationship Id="rId4" Type="http://schemas.openxmlformats.org/officeDocument/2006/relationships/hyperlink" Target="http://www.rand.org/content/dam/rand/pubs/working_papers/2010/RAND_WR724.pdf" TargetMode="External"/><Relationship Id="rId9" Type="http://schemas.openxmlformats.org/officeDocument/2006/relationships/hyperlink" Target="http://www.freddiemac.com/homeownership/calculator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usfinancialcapability.org/results.php?region=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iP6-BZcCowoD8M&amp;tbnid=Sf4DJFo_unCrlM:&amp;ved=0CAUQjRw&amp;url=http://timvandevall.com/printable-maslows-hierarchy-of-needs-chart/&amp;ei=Xx9-U_KPHYGTqAa-yIGADw&amp;bvm=bv.67229260,d.b2k&amp;psig=AFQjCNGP6UX_oWX_Cj436cS4OufTPaxkzQ&amp;ust=140086088980682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www.investopedia.com/terms/p/personalfinance.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Module 1:</a:t>
            </a:r>
            <a:br>
              <a:rPr lang="en-US" sz="6000" dirty="0" smtClean="0"/>
            </a:br>
            <a:r>
              <a:rPr lang="en-US" sz="6000" dirty="0" smtClean="0"/>
              <a:t>Introduction to Personal Finance</a:t>
            </a:r>
            <a:endParaRPr lang="en-US" sz="6000" dirty="0"/>
          </a:p>
        </p:txBody>
      </p:sp>
      <p:sp>
        <p:nvSpPr>
          <p:cNvPr id="3" name="Subtitle 2"/>
          <p:cNvSpPr>
            <a:spLocks noGrp="1"/>
          </p:cNvSpPr>
          <p:nvPr>
            <p:ph type="subTitle" idx="1"/>
          </p:nvPr>
        </p:nvSpPr>
        <p:spPr>
          <a:xfrm>
            <a:off x="1770951" y="3357563"/>
            <a:ext cx="9409113" cy="3014662"/>
          </a:xfrm>
        </p:spPr>
        <p:txBody>
          <a:bodyPr>
            <a:noAutofit/>
          </a:bodyPr>
          <a:lstStyle/>
          <a:p>
            <a:r>
              <a:rPr lang="en-US" b="1" i="1" dirty="0"/>
              <a:t>“A penny here, and a dollar there, placed at interest, goes on accumulating, and in this way the desired result is attained. It requires some training, perhaps, to accomplish this economy, but when once used to it, you will find there is more satisfaction in rational saving than in irrational spending.” </a:t>
            </a:r>
            <a:endParaRPr lang="en-US" b="1" i="1" dirty="0" smtClean="0"/>
          </a:p>
          <a:p>
            <a:r>
              <a:rPr lang="en-US" b="1" i="1" dirty="0" smtClean="0"/>
              <a:t>-</a:t>
            </a:r>
            <a:r>
              <a:rPr lang="en-US" b="1" i="1" dirty="0"/>
              <a:t>P. T. Barnum</a:t>
            </a:r>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772359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288451"/>
            <a:ext cx="10972800" cy="1143000"/>
          </a:xfrm>
        </p:spPr>
        <p:txBody>
          <a:bodyPr>
            <a:normAutofit/>
          </a:bodyPr>
          <a:lstStyle/>
          <a:p>
            <a:r>
              <a:rPr lang="en-US" sz="5400" b="1" dirty="0" smtClean="0"/>
              <a:t>Our Inner Caveman</a:t>
            </a:r>
            <a:endParaRPr lang="en-US" sz="5400" b="1" dirty="0"/>
          </a:p>
        </p:txBody>
      </p:sp>
      <p:sp>
        <p:nvSpPr>
          <p:cNvPr id="3" name="Content Placeholder 2"/>
          <p:cNvSpPr>
            <a:spLocks noGrp="1"/>
          </p:cNvSpPr>
          <p:nvPr>
            <p:ph sz="half" idx="1"/>
          </p:nvPr>
        </p:nvSpPr>
        <p:spPr>
          <a:xfrm>
            <a:off x="140318" y="1474642"/>
            <a:ext cx="11778920" cy="4829176"/>
          </a:xfrm>
        </p:spPr>
        <p:txBody>
          <a:bodyPr>
            <a:noAutofit/>
          </a:bodyPr>
          <a:lstStyle/>
          <a:p>
            <a:r>
              <a:rPr lang="en-US" sz="2900" dirty="0"/>
              <a:t>In prehistoric times cavemen struggled to survive from one day to the next.</a:t>
            </a:r>
          </a:p>
          <a:p>
            <a:pPr lvl="1"/>
            <a:r>
              <a:rPr lang="en-US" sz="2700" dirty="0"/>
              <a:t>Ex: B</a:t>
            </a:r>
            <a:r>
              <a:rPr lang="en-US" sz="2700" dirty="0" smtClean="0"/>
              <a:t>eing eaten </a:t>
            </a:r>
            <a:r>
              <a:rPr lang="en-US" sz="2700" dirty="0"/>
              <a:t>by tigers, starvation &amp; </a:t>
            </a:r>
            <a:r>
              <a:rPr lang="en-US" sz="2700" dirty="0" smtClean="0"/>
              <a:t>disease.</a:t>
            </a:r>
            <a:endParaRPr lang="en-US" sz="2700" dirty="0"/>
          </a:p>
          <a:p>
            <a:r>
              <a:rPr lang="en-US" sz="2900" dirty="0" smtClean="0"/>
              <a:t>The day </a:t>
            </a:r>
            <a:r>
              <a:rPr lang="en-US" sz="2900" dirty="0"/>
              <a:t>to day need to survive gave cavemen </a:t>
            </a:r>
            <a:r>
              <a:rPr lang="en-US" sz="2900" dirty="0" smtClean="0"/>
              <a:t>a very </a:t>
            </a:r>
            <a:r>
              <a:rPr lang="en-US" sz="2900" dirty="0"/>
              <a:t>short view of the world.</a:t>
            </a:r>
          </a:p>
          <a:p>
            <a:r>
              <a:rPr lang="en-US" sz="2900" dirty="0" smtClean="0"/>
              <a:t>The average </a:t>
            </a:r>
            <a:r>
              <a:rPr lang="en-US" sz="2900" dirty="0"/>
              <a:t>caveman was dead by the age </a:t>
            </a:r>
            <a:r>
              <a:rPr lang="en-US" sz="2900" dirty="0" smtClean="0"/>
              <a:t>of 33 while today the average American lives to </a:t>
            </a:r>
            <a:r>
              <a:rPr lang="en-US" sz="2900" dirty="0"/>
              <a:t>the </a:t>
            </a:r>
            <a:r>
              <a:rPr lang="en-US" sz="2900" dirty="0" smtClean="0"/>
              <a:t>age of 78. </a:t>
            </a:r>
          </a:p>
          <a:p>
            <a:r>
              <a:rPr lang="en-US" sz="2900" dirty="0" smtClean="0"/>
              <a:t>Planning for the distant future was not </a:t>
            </a:r>
            <a:r>
              <a:rPr lang="en-US" sz="2900" dirty="0"/>
              <a:t>a</a:t>
            </a:r>
            <a:r>
              <a:rPr lang="en-US" sz="2900" dirty="0" smtClean="0"/>
              <a:t> primary concern of cavemen. This resulted in us not being not being programed to plan for todays world, where these kind of threats are not as popular. </a:t>
            </a:r>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868134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31" y="581890"/>
            <a:ext cx="11277600" cy="1650999"/>
          </a:xfrm>
        </p:spPr>
        <p:txBody>
          <a:bodyPr>
            <a:noAutofit/>
          </a:bodyPr>
          <a:lstStyle/>
          <a:p>
            <a:r>
              <a:rPr lang="en-US" sz="5400" b="1" dirty="0" smtClean="0"/>
              <a:t>Why personal </a:t>
            </a:r>
            <a:r>
              <a:rPr lang="en-US" sz="5400" b="1" dirty="0"/>
              <a:t>financial </a:t>
            </a:r>
            <a:r>
              <a:rPr lang="en-US" sz="5400" b="1" dirty="0" smtClean="0"/>
              <a:t>planning?</a:t>
            </a:r>
            <a:br>
              <a:rPr lang="en-US" sz="5400" b="1" dirty="0" smtClean="0"/>
            </a:br>
            <a:endParaRPr lang="en-US" sz="5400" b="1" dirty="0"/>
          </a:p>
        </p:txBody>
      </p:sp>
      <p:sp>
        <p:nvSpPr>
          <p:cNvPr id="3" name="Content Placeholder 2"/>
          <p:cNvSpPr>
            <a:spLocks noGrp="1"/>
          </p:cNvSpPr>
          <p:nvPr>
            <p:ph idx="1"/>
          </p:nvPr>
        </p:nvSpPr>
        <p:spPr>
          <a:xfrm>
            <a:off x="332096" y="1537853"/>
            <a:ext cx="11859904" cy="4887911"/>
          </a:xfrm>
        </p:spPr>
        <p:txBody>
          <a:bodyPr>
            <a:noAutofit/>
          </a:bodyPr>
          <a:lstStyle/>
          <a:p>
            <a:pPr>
              <a:lnSpc>
                <a:spcPct val="100000"/>
              </a:lnSpc>
              <a:spcBef>
                <a:spcPts val="0"/>
              </a:spcBef>
            </a:pPr>
            <a:r>
              <a:rPr lang="en-US" sz="2800" dirty="0" smtClean="0"/>
              <a:t>A guide to help us get where were going.</a:t>
            </a:r>
          </a:p>
          <a:p>
            <a:pPr>
              <a:lnSpc>
                <a:spcPct val="100000"/>
              </a:lnSpc>
              <a:spcBef>
                <a:spcPts val="0"/>
              </a:spcBef>
            </a:pPr>
            <a:r>
              <a:rPr lang="en-US" sz="2800" dirty="0" smtClean="0"/>
              <a:t>Less stress from insufficient funds for </a:t>
            </a:r>
            <a:r>
              <a:rPr lang="en-US" sz="2800" dirty="0"/>
              <a:t>rent, bills, and other living expenses</a:t>
            </a:r>
            <a:r>
              <a:rPr lang="en-US" sz="2800" dirty="0" smtClean="0"/>
              <a:t>.</a:t>
            </a:r>
          </a:p>
          <a:p>
            <a:pPr>
              <a:lnSpc>
                <a:spcPct val="100000"/>
              </a:lnSpc>
              <a:spcBef>
                <a:spcPts val="0"/>
              </a:spcBef>
            </a:pPr>
            <a:r>
              <a:rPr lang="en-US" sz="2800" dirty="0" smtClean="0"/>
              <a:t>Better </a:t>
            </a:r>
            <a:r>
              <a:rPr lang="en-US" sz="2800" dirty="0"/>
              <a:t>relationships </a:t>
            </a:r>
            <a:r>
              <a:rPr lang="en-US" sz="2800" dirty="0" smtClean="0"/>
              <a:t>with family and friends.</a:t>
            </a:r>
            <a:endParaRPr lang="en-US" sz="2800" dirty="0"/>
          </a:p>
          <a:p>
            <a:pPr>
              <a:lnSpc>
                <a:spcPct val="100000"/>
              </a:lnSpc>
              <a:spcBef>
                <a:spcPts val="0"/>
              </a:spcBef>
            </a:pPr>
            <a:r>
              <a:rPr lang="en-US" sz="2800" dirty="0"/>
              <a:t>Increased ability to </a:t>
            </a:r>
            <a:r>
              <a:rPr lang="en-US" sz="2800" dirty="0" smtClean="0"/>
              <a:t>obtain, spend, invest and protect our money. </a:t>
            </a:r>
            <a:endParaRPr lang="en-US" sz="2800" dirty="0"/>
          </a:p>
          <a:p>
            <a:pPr>
              <a:lnSpc>
                <a:spcPct val="100000"/>
              </a:lnSpc>
              <a:spcBef>
                <a:spcPts val="0"/>
              </a:spcBef>
            </a:pPr>
            <a:r>
              <a:rPr lang="en-US" sz="2800" dirty="0" smtClean="0"/>
              <a:t>Overall </a:t>
            </a:r>
            <a:r>
              <a:rPr lang="en-US" sz="2800" dirty="0"/>
              <a:t>improved standard of living.</a:t>
            </a:r>
          </a:p>
          <a:p>
            <a:pPr>
              <a:lnSpc>
                <a:spcPct val="100000"/>
              </a:lnSpc>
              <a:spcBef>
                <a:spcPts val="0"/>
              </a:spcBef>
            </a:pPr>
            <a:r>
              <a:rPr lang="en-US" sz="2800" dirty="0"/>
              <a:t>The freedom to pursue new </a:t>
            </a:r>
            <a:r>
              <a:rPr lang="en-US" sz="2800" dirty="0" smtClean="0"/>
              <a:t>things.</a:t>
            </a:r>
          </a:p>
          <a:p>
            <a:pPr>
              <a:lnSpc>
                <a:spcPct val="100000"/>
              </a:lnSpc>
              <a:spcBef>
                <a:spcPts val="0"/>
              </a:spcBef>
            </a:pPr>
            <a:r>
              <a:rPr lang="en-US" sz="2800" dirty="0" smtClean="0"/>
              <a:t>Improved </a:t>
            </a:r>
            <a:r>
              <a:rPr lang="en-US" sz="2800" dirty="0"/>
              <a:t>health and </a:t>
            </a:r>
            <a:r>
              <a:rPr lang="en-US" sz="2800" dirty="0" smtClean="0"/>
              <a:t>well-being.</a:t>
            </a:r>
          </a:p>
          <a:p>
            <a:pPr>
              <a:lnSpc>
                <a:spcPct val="100000"/>
              </a:lnSpc>
              <a:spcBef>
                <a:spcPts val="0"/>
              </a:spcBef>
            </a:pPr>
            <a:r>
              <a:rPr lang="en-US" sz="2800" dirty="0" smtClean="0"/>
              <a:t>Security against unforeseen things in the future such as lost job, illness, or even death.</a:t>
            </a:r>
            <a:endParaRPr lang="en-US" sz="2800" dirty="0"/>
          </a:p>
          <a:p>
            <a:pPr marL="0" indent="0">
              <a:spcBef>
                <a:spcPts val="0"/>
              </a:spcBef>
              <a:buNone/>
            </a:pPr>
            <a:r>
              <a:rPr lang="en-US" sz="2800" i="1" dirty="0" smtClean="0"/>
              <a:t>	</a:t>
            </a:r>
            <a:r>
              <a:rPr lang="en-US" sz="2400" i="1" u="sng" dirty="0" smtClean="0"/>
              <a:t>Reading assignment</a:t>
            </a:r>
            <a:r>
              <a:rPr lang="en-US" sz="2400" dirty="0" smtClean="0"/>
              <a:t>: </a:t>
            </a:r>
            <a:r>
              <a:rPr lang="en-US" sz="2400" dirty="0" smtClean="0">
                <a:hlinkClick r:id="rId3"/>
              </a:rPr>
              <a:t>“</a:t>
            </a:r>
            <a:r>
              <a:rPr lang="en-US" sz="2400" dirty="0">
                <a:hlinkClick r:id="rId3"/>
              </a:rPr>
              <a:t>Your Most Valuable College Class: Personal Finance </a:t>
            </a:r>
            <a:r>
              <a:rPr lang="en-US" sz="2400" dirty="0" smtClean="0">
                <a:hlinkClick r:id="rId3"/>
              </a:rPr>
              <a:t>101”</a:t>
            </a:r>
            <a:endParaRPr lang="en-US" sz="2400" dirty="0"/>
          </a:p>
          <a:p>
            <a:pPr>
              <a:lnSpc>
                <a:spcPct val="100000"/>
              </a:lnSpc>
              <a:spcBef>
                <a:spcPts val="0"/>
              </a:spcBef>
            </a:pPr>
            <a:endParaRPr lang="en-US" sz="3200" dirty="0" smtClean="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8668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1" y="365125"/>
            <a:ext cx="10930719" cy="1325563"/>
          </a:xfrm>
        </p:spPr>
        <p:txBody>
          <a:bodyPr>
            <a:normAutofit/>
          </a:bodyPr>
          <a:lstStyle/>
          <a:p>
            <a:r>
              <a:rPr lang="en-US" sz="5400" b="1" dirty="0" smtClean="0"/>
              <a:t>Successful Financial Planning</a:t>
            </a:r>
            <a:endParaRPr lang="en-US" sz="5400" b="1" dirty="0"/>
          </a:p>
        </p:txBody>
      </p:sp>
      <p:sp>
        <p:nvSpPr>
          <p:cNvPr id="3" name="Content Placeholder 2"/>
          <p:cNvSpPr>
            <a:spLocks noGrp="1"/>
          </p:cNvSpPr>
          <p:nvPr>
            <p:ph idx="1"/>
          </p:nvPr>
        </p:nvSpPr>
        <p:spPr>
          <a:xfrm>
            <a:off x="537381" y="1957388"/>
            <a:ext cx="11382232" cy="4686300"/>
          </a:xfrm>
        </p:spPr>
        <p:txBody>
          <a:bodyPr>
            <a:normAutofit/>
          </a:bodyPr>
          <a:lstStyle/>
          <a:p>
            <a:r>
              <a:rPr lang="en-US" sz="2900" dirty="0" smtClean="0"/>
              <a:t>Involves sacrificing today’s spending to save for the future</a:t>
            </a:r>
          </a:p>
          <a:p>
            <a:r>
              <a:rPr lang="en-US" sz="2900" dirty="0" smtClean="0"/>
              <a:t>A balanced view towards money and happiness.</a:t>
            </a:r>
          </a:p>
          <a:p>
            <a:pPr lvl="1"/>
            <a:r>
              <a:rPr lang="en-US" sz="2900" dirty="0" smtClean="0"/>
              <a:t>Money:</a:t>
            </a:r>
          </a:p>
          <a:p>
            <a:pPr lvl="2"/>
            <a:r>
              <a:rPr lang="en-US" sz="2400" dirty="0" smtClean="0"/>
              <a:t>A tool to enjoy life</a:t>
            </a:r>
          </a:p>
          <a:p>
            <a:pPr lvl="2"/>
            <a:r>
              <a:rPr lang="en-US" sz="2400" dirty="0" smtClean="0"/>
              <a:t>Security against an uncertain world</a:t>
            </a:r>
          </a:p>
          <a:p>
            <a:pPr lvl="2"/>
            <a:r>
              <a:rPr lang="en-US" sz="2400" dirty="0" smtClean="0"/>
              <a:t>A way to achieve future dream</a:t>
            </a:r>
          </a:p>
          <a:p>
            <a:pPr marL="0" indent="0">
              <a:buNone/>
            </a:pPr>
            <a:r>
              <a:rPr lang="en-US" sz="2900" dirty="0"/>
              <a:t>Our perspectives and views regarding money are influenced by our surrounding environment. </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05860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3</a:t>
            </a:r>
            <a:endParaRPr lang="en-US" sz="5400" b="1"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21779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0" y="1739900"/>
            <a:ext cx="11353800" cy="4838700"/>
          </a:xfrm>
        </p:spPr>
        <p:txBody>
          <a:bodyPr>
            <a:noAutofit/>
          </a:bodyPr>
          <a:lstStyle/>
          <a:p>
            <a:r>
              <a:rPr lang="en-US" sz="3100" dirty="0" smtClean="0"/>
              <a:t>The number of pro athletes with financial troubles within </a:t>
            </a:r>
            <a:r>
              <a:rPr lang="en-US" sz="3100" dirty="0"/>
              <a:t>5 years </a:t>
            </a:r>
            <a:r>
              <a:rPr lang="en-US" sz="3100" dirty="0" smtClean="0"/>
              <a:t>of retirement:</a:t>
            </a:r>
          </a:p>
          <a:p>
            <a:pPr marL="457200" lvl="1" indent="0">
              <a:buNone/>
            </a:pPr>
            <a:r>
              <a:rPr lang="en-US" sz="3100" dirty="0" smtClean="0"/>
              <a:t>- </a:t>
            </a:r>
            <a:r>
              <a:rPr lang="en-US" sz="3100" dirty="0"/>
              <a:t>78% of NFL players (Average yearly Salary $1.9 million)</a:t>
            </a:r>
          </a:p>
          <a:p>
            <a:pPr marL="457200" lvl="1" indent="0">
              <a:buNone/>
            </a:pPr>
            <a:r>
              <a:rPr lang="en-US" sz="3100" dirty="0" smtClean="0"/>
              <a:t>- </a:t>
            </a:r>
            <a:r>
              <a:rPr lang="en-US" sz="3100" dirty="0"/>
              <a:t>60% of NBA players (Average yearly salary $5.15 millions</a:t>
            </a:r>
            <a:r>
              <a:rPr lang="en-US" sz="3100" dirty="0" smtClean="0"/>
              <a:t>)</a:t>
            </a:r>
          </a:p>
          <a:p>
            <a:r>
              <a:rPr lang="en-US" sz="3100" dirty="0" smtClean="0"/>
              <a:t>Similar to pro athletes, lottery </a:t>
            </a:r>
            <a:r>
              <a:rPr lang="en-US" sz="3100" dirty="0"/>
              <a:t>winners often spend extravagantly because they believe that they </a:t>
            </a:r>
            <a:r>
              <a:rPr lang="en-US" sz="3100" i="1" dirty="0"/>
              <a:t>deserve</a:t>
            </a:r>
            <a:r>
              <a:rPr lang="en-US" sz="3100" dirty="0"/>
              <a:t> luxuries. </a:t>
            </a:r>
            <a:endParaRPr lang="en-US" sz="3100" dirty="0" smtClean="0"/>
          </a:p>
          <a:p>
            <a:r>
              <a:rPr lang="en-US" sz="3100" dirty="0" smtClean="0"/>
              <a:t>There </a:t>
            </a:r>
            <a:r>
              <a:rPr lang="en-US" sz="3100" dirty="0"/>
              <a:t>are many reasons for these astounding </a:t>
            </a:r>
            <a:r>
              <a:rPr lang="en-US" sz="3100" dirty="0" smtClean="0"/>
              <a:t>numbers </a:t>
            </a:r>
            <a:r>
              <a:rPr lang="en-US" sz="3100" dirty="0"/>
              <a:t>including a lack of financial knowledge, over spending, and poor </a:t>
            </a:r>
            <a:r>
              <a:rPr lang="en-US" sz="3100" dirty="0" smtClean="0"/>
              <a:t>judgment.</a:t>
            </a:r>
          </a:p>
          <a:p>
            <a:pPr marL="0" indent="0">
              <a:buNone/>
            </a:pPr>
            <a:endParaRPr lang="en-US" sz="3200" dirty="0"/>
          </a:p>
        </p:txBody>
      </p:sp>
      <p:sp>
        <p:nvSpPr>
          <p:cNvPr id="2" name="TextBox 1"/>
          <p:cNvSpPr txBox="1"/>
          <p:nvPr/>
        </p:nvSpPr>
        <p:spPr>
          <a:xfrm>
            <a:off x="622300" y="816570"/>
            <a:ext cx="11658600" cy="923330"/>
          </a:xfrm>
          <a:prstGeom prst="rect">
            <a:avLst/>
          </a:prstGeom>
          <a:noFill/>
        </p:spPr>
        <p:txBody>
          <a:bodyPr wrap="square" rtlCol="0">
            <a:spAutoFit/>
          </a:bodyPr>
          <a:lstStyle/>
          <a:p>
            <a:r>
              <a:rPr lang="en-US" sz="5400" b="1" dirty="0">
                <a:solidFill>
                  <a:schemeClr val="tx2"/>
                </a:solidFill>
                <a:latin typeface="+mj-lt"/>
              </a:rPr>
              <a:t>Result of not </a:t>
            </a:r>
            <a:r>
              <a:rPr lang="en-US" sz="5400" b="1" dirty="0" smtClean="0">
                <a:solidFill>
                  <a:schemeClr val="tx2"/>
                </a:solidFill>
                <a:latin typeface="+mj-lt"/>
              </a:rPr>
              <a:t>planning your </a:t>
            </a:r>
            <a:r>
              <a:rPr lang="en-US" sz="5400" b="1" dirty="0">
                <a:solidFill>
                  <a:schemeClr val="tx2"/>
                </a:solidFill>
                <a:latin typeface="+mj-lt"/>
              </a:rPr>
              <a:t>finances:</a:t>
            </a:r>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
        <p:nvSpPr>
          <p:cNvPr id="5" name="TextBox 4"/>
          <p:cNvSpPr txBox="1"/>
          <p:nvPr/>
        </p:nvSpPr>
        <p:spPr>
          <a:xfrm>
            <a:off x="8502555" y="6306107"/>
            <a:ext cx="3343701" cy="307777"/>
          </a:xfrm>
          <a:prstGeom prst="rect">
            <a:avLst/>
          </a:prstGeom>
          <a:noFill/>
        </p:spPr>
        <p:txBody>
          <a:bodyPr wrap="square" rtlCol="0">
            <a:spAutoFit/>
          </a:bodyPr>
          <a:lstStyle/>
          <a:p>
            <a:r>
              <a:rPr lang="en-US" sz="1400" dirty="0" smtClean="0"/>
              <a:t>Source: </a:t>
            </a:r>
            <a:r>
              <a:rPr lang="en-US" sz="1400" dirty="0" smtClean="0">
                <a:hlinkClick r:id="rId3"/>
              </a:rPr>
              <a:t>The Richest</a:t>
            </a:r>
            <a:endParaRPr lang="en-US" sz="1400" dirty="0"/>
          </a:p>
        </p:txBody>
      </p:sp>
    </p:spTree>
    <p:extLst>
      <p:ext uri="{BB962C8B-B14F-4D97-AF65-F5344CB8AC3E}">
        <p14:creationId xmlns:p14="http://schemas.microsoft.com/office/powerpoint/2010/main" val="4223135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771525"/>
            <a:ext cx="11930061" cy="1743075"/>
          </a:xfrm>
        </p:spPr>
        <p:txBody>
          <a:bodyPr>
            <a:noAutofit/>
          </a:bodyPr>
          <a:lstStyle/>
          <a:p>
            <a:r>
              <a:rPr lang="en-US" sz="5400" b="1" dirty="0"/>
              <a:t>How the world around us affects our decision </a:t>
            </a:r>
            <a:r>
              <a:rPr lang="en-US" sz="5400" b="1" dirty="0" smtClean="0"/>
              <a:t>making in Financial Planning:</a:t>
            </a:r>
            <a:endParaRPr lang="en-US" sz="5400" b="1" dirty="0"/>
          </a:p>
        </p:txBody>
      </p:sp>
      <p:sp>
        <p:nvSpPr>
          <p:cNvPr id="3" name="Content Placeholder 2"/>
          <p:cNvSpPr>
            <a:spLocks noGrp="1"/>
          </p:cNvSpPr>
          <p:nvPr>
            <p:ph idx="1"/>
          </p:nvPr>
        </p:nvSpPr>
        <p:spPr>
          <a:xfrm>
            <a:off x="157163" y="2743199"/>
            <a:ext cx="11930061" cy="3871913"/>
          </a:xfrm>
        </p:spPr>
        <p:txBody>
          <a:bodyPr>
            <a:normAutofit/>
          </a:bodyPr>
          <a:lstStyle/>
          <a:p>
            <a:r>
              <a:rPr lang="en-US" sz="3600" dirty="0" smtClean="0"/>
              <a:t>Domestic (in the U.S.):</a:t>
            </a:r>
            <a:endParaRPr lang="en-US" sz="3600" dirty="0"/>
          </a:p>
          <a:p>
            <a:pPr lvl="1"/>
            <a:r>
              <a:rPr lang="en-US" sz="3000" dirty="0"/>
              <a:t>Business, labor, and the government are all economic influences on </a:t>
            </a:r>
            <a:r>
              <a:rPr lang="en-US" sz="3000" dirty="0" smtClean="0"/>
              <a:t>financial </a:t>
            </a:r>
            <a:r>
              <a:rPr lang="en-US" sz="3000" dirty="0"/>
              <a:t>planning. </a:t>
            </a:r>
          </a:p>
          <a:p>
            <a:pPr lvl="1"/>
            <a:r>
              <a:rPr lang="en-US" sz="3000" dirty="0"/>
              <a:t>The Federal Reserve affects </a:t>
            </a:r>
            <a:r>
              <a:rPr lang="en-US" sz="3000" dirty="0" smtClean="0"/>
              <a:t>the U.S. </a:t>
            </a:r>
            <a:r>
              <a:rPr lang="en-US" sz="3000" dirty="0"/>
              <a:t>economy by keeping interest rates and prices at appropriate levels in attempt to maintain an adequate money supply for businesses and consumers.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151113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0925"/>
            <a:ext cx="11672888" cy="1649413"/>
          </a:xfrm>
        </p:spPr>
        <p:txBody>
          <a:bodyPr>
            <a:noAutofit/>
          </a:bodyPr>
          <a:lstStyle/>
          <a:p>
            <a:r>
              <a:rPr lang="en-US" sz="5400" b="1" dirty="0"/>
              <a:t>How the world around us affects our decision </a:t>
            </a:r>
            <a:r>
              <a:rPr lang="en-US" sz="5400" b="1" dirty="0" smtClean="0"/>
              <a:t>making in Financial Planning:</a:t>
            </a:r>
            <a:endParaRPr lang="en-US" sz="5400" b="1" dirty="0"/>
          </a:p>
        </p:txBody>
      </p:sp>
      <p:sp>
        <p:nvSpPr>
          <p:cNvPr id="3" name="Content Placeholder 2"/>
          <p:cNvSpPr>
            <a:spLocks noGrp="1"/>
          </p:cNvSpPr>
          <p:nvPr>
            <p:ph idx="1"/>
          </p:nvPr>
        </p:nvSpPr>
        <p:spPr>
          <a:xfrm>
            <a:off x="342900" y="2886075"/>
            <a:ext cx="11672888" cy="3616324"/>
          </a:xfrm>
        </p:spPr>
        <p:txBody>
          <a:bodyPr>
            <a:normAutofit/>
          </a:bodyPr>
          <a:lstStyle/>
          <a:p>
            <a:r>
              <a:rPr lang="en-US" sz="3600" dirty="0" smtClean="0"/>
              <a:t>Foreign Factors (Outside the U.S.):</a:t>
            </a:r>
            <a:endParaRPr lang="en-US" sz="3600" dirty="0"/>
          </a:p>
          <a:p>
            <a:r>
              <a:rPr lang="en-US" sz="3000" dirty="0" smtClean="0"/>
              <a:t>Globalization- </a:t>
            </a:r>
            <a:r>
              <a:rPr lang="en-US" sz="3000" dirty="0"/>
              <a:t>Business and investment opportunities have rapidly moved beyond domestic markets.  The world has seen a marked increase in trade and cultural exchange in the recent future.  </a:t>
            </a:r>
            <a:endParaRPr lang="en-US" sz="3000" dirty="0" smtClean="0"/>
          </a:p>
          <a:p>
            <a:pPr lvl="1"/>
            <a:r>
              <a:rPr lang="en-US" sz="2600" dirty="0" smtClean="0"/>
              <a:t>Jobs are being moved overseas </a:t>
            </a:r>
          </a:p>
          <a:p>
            <a:pPr lvl="1"/>
            <a:r>
              <a:rPr lang="en-US" sz="2600" dirty="0" smtClean="0"/>
              <a:t>Cheaper labor</a:t>
            </a:r>
          </a:p>
          <a:p>
            <a:pPr lvl="1"/>
            <a:r>
              <a:rPr lang="en-US" sz="2600" dirty="0" smtClean="0"/>
              <a:t>Cheaper goods</a:t>
            </a:r>
            <a:endParaRPr lang="en-US" sz="2600" dirty="0"/>
          </a:p>
          <a:p>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411816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4</a:t>
            </a:r>
            <a:endParaRPr lang="en-US" sz="5400" b="1"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16102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3486"/>
            <a:ext cx="11963400" cy="1586139"/>
          </a:xfrm>
        </p:spPr>
        <p:txBody>
          <a:bodyPr>
            <a:normAutofit fontScale="90000"/>
          </a:bodyPr>
          <a:lstStyle/>
          <a:p>
            <a:pPr lvl="0"/>
            <a:r>
              <a:rPr lang="en-US" sz="5400" b="1" dirty="0" smtClean="0"/>
              <a:t>LO3. How the events </a:t>
            </a:r>
            <a:r>
              <a:rPr lang="en-US" sz="5400" b="1" dirty="0"/>
              <a:t>in our life affect our financial situation</a:t>
            </a:r>
            <a:r>
              <a:rPr lang="en-US" sz="5400" b="1" dirty="0" smtClean="0"/>
              <a:t>?</a:t>
            </a:r>
            <a:endParaRPr lang="en-US" sz="5400" b="1" dirty="0"/>
          </a:p>
        </p:txBody>
      </p:sp>
      <p:pic>
        <p:nvPicPr>
          <p:cNvPr id="4" name="Content Placeholder 3"/>
          <p:cNvPicPr>
            <a:picLocks noGrp="1" noChangeAspect="1"/>
          </p:cNvPicPr>
          <p:nvPr>
            <p:ph idx="1"/>
          </p:nvPr>
        </p:nvPicPr>
        <p:blipFill>
          <a:blip r:embed="rId3"/>
          <a:stretch>
            <a:fillRect/>
          </a:stretch>
        </p:blipFill>
        <p:spPr>
          <a:xfrm>
            <a:off x="2268187" y="2019297"/>
            <a:ext cx="8703520" cy="4381503"/>
          </a:xfrm>
          <a:prstGeom prst="rect">
            <a:avLst/>
          </a:prstGeom>
        </p:spPr>
      </p:pic>
      <p:sp>
        <p:nvSpPr>
          <p:cNvPr id="3" name="Footer Placeholder 2"/>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517828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1176997"/>
            <a:ext cx="3875963" cy="1582621"/>
          </a:xfrm>
        </p:spPr>
        <p:txBody>
          <a:bodyPr>
            <a:noAutofit/>
          </a:bodyPr>
          <a:lstStyle/>
          <a:p>
            <a:r>
              <a:rPr lang="en-US" sz="4000" b="1" i="1" dirty="0"/>
              <a:t>What are your financial goals at each point in your life</a:t>
            </a:r>
            <a:r>
              <a:rPr lang="en-US" sz="4000" b="1" i="1" dirty="0" smtClean="0"/>
              <a:t>? </a:t>
            </a:r>
            <a:endParaRPr lang="en-US" sz="4000" b="1" i="1" dirty="0"/>
          </a:p>
        </p:txBody>
      </p:sp>
      <p:sp>
        <p:nvSpPr>
          <p:cNvPr id="3" name="Content Placeholder 2"/>
          <p:cNvSpPr>
            <a:spLocks noGrp="1"/>
          </p:cNvSpPr>
          <p:nvPr>
            <p:ph type="body" sz="half" idx="2"/>
          </p:nvPr>
        </p:nvSpPr>
        <p:spPr>
          <a:xfrm>
            <a:off x="253242" y="3234519"/>
            <a:ext cx="3704610" cy="2674962"/>
          </a:xfrm>
        </p:spPr>
        <p:txBody>
          <a:bodyPr>
            <a:normAutofit/>
          </a:bodyPr>
          <a:lstStyle/>
          <a:p>
            <a:pPr marL="0" indent="0">
              <a:buNone/>
            </a:pPr>
            <a:r>
              <a:rPr lang="en-US" sz="2000" dirty="0"/>
              <a:t>Excel worksheet </a:t>
            </a:r>
            <a:r>
              <a:rPr lang="en-US" sz="2000" dirty="0" smtClean="0"/>
              <a:t>assignment:  </a:t>
            </a:r>
            <a:r>
              <a:rPr lang="en-US" sz="2000" dirty="0" smtClean="0">
                <a:hlinkClick r:id="rId3" action="ppaction://hlinkfile"/>
              </a:rPr>
              <a:t>Where do you want to be?</a:t>
            </a:r>
            <a:endParaRPr lang="en-US" sz="2000" dirty="0" smtClean="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pic>
        <p:nvPicPr>
          <p:cNvPr id="6" name="Picture Placeholder 5"/>
          <p:cNvPicPr>
            <a:picLocks noGrp="1" noChangeAspect="1"/>
          </p:cNvPicPr>
          <p:nvPr>
            <p:ph type="pic" idx="1"/>
          </p:nvPr>
        </p:nvPicPr>
        <p:blipFill>
          <a:blip r:embed="rId4">
            <a:extLst>
              <a:ext uri="{28A0092B-C50C-407E-A947-70E740481C1C}">
                <a14:useLocalDpi xmlns:a14="http://schemas.microsoft.com/office/drawing/2010/main" val="0"/>
              </a:ext>
            </a:extLst>
          </a:blip>
          <a:srcRect t="18076" b="18076"/>
          <a:stretch>
            <a:fillRect/>
          </a:stretch>
        </p:blipFill>
        <p:spPr>
          <a:xfrm rot="420000">
            <a:off x="4797850" y="1226812"/>
            <a:ext cx="6156960" cy="3931920"/>
          </a:xfrm>
        </p:spPr>
      </p:pic>
    </p:spTree>
    <p:extLst>
      <p:ext uri="{BB962C8B-B14F-4D97-AF65-F5344CB8AC3E}">
        <p14:creationId xmlns:p14="http://schemas.microsoft.com/office/powerpoint/2010/main" val="372676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Learning Objectives:</a:t>
            </a:r>
            <a:endParaRPr lang="en-US" sz="5400" b="1" dirty="0"/>
          </a:p>
        </p:txBody>
      </p:sp>
      <p:sp>
        <p:nvSpPr>
          <p:cNvPr id="3" name="Content Placeholder 2"/>
          <p:cNvSpPr>
            <a:spLocks noGrp="1"/>
          </p:cNvSpPr>
          <p:nvPr>
            <p:ph idx="1"/>
          </p:nvPr>
        </p:nvSpPr>
        <p:spPr>
          <a:xfrm>
            <a:off x="609600" y="2028826"/>
            <a:ext cx="10972800" cy="4295774"/>
          </a:xfrm>
        </p:spPr>
        <p:txBody>
          <a:bodyPr>
            <a:normAutofit/>
          </a:bodyPr>
          <a:lstStyle/>
          <a:p>
            <a:pPr lvl="0"/>
            <a:r>
              <a:rPr lang="en-US" sz="3600" dirty="0"/>
              <a:t>What is Personal </a:t>
            </a:r>
            <a:r>
              <a:rPr lang="en-US" sz="3600" dirty="0" smtClean="0"/>
              <a:t>Finance?</a:t>
            </a:r>
          </a:p>
          <a:p>
            <a:pPr lvl="0"/>
            <a:r>
              <a:rPr lang="en-US" sz="3600" dirty="0"/>
              <a:t>Identify the 8 basic Financial planning </a:t>
            </a:r>
            <a:r>
              <a:rPr lang="en-US" sz="3600" dirty="0" smtClean="0"/>
              <a:t>activities</a:t>
            </a:r>
            <a:endParaRPr lang="en-US" sz="3600" dirty="0"/>
          </a:p>
          <a:p>
            <a:pPr lvl="0"/>
            <a:r>
              <a:rPr lang="en-US" sz="3600" dirty="0" smtClean="0"/>
              <a:t>Identify </a:t>
            </a:r>
            <a:r>
              <a:rPr lang="en-US" sz="3600" dirty="0"/>
              <a:t>Social and Economic influences on personal financial goals and decisions.</a:t>
            </a:r>
          </a:p>
          <a:p>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714320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5</a:t>
            </a:r>
            <a:endParaRPr lang="en-US" sz="5400" b="1"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55510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90512"/>
            <a:ext cx="11607800" cy="1690688"/>
          </a:xfrm>
        </p:spPr>
        <p:txBody>
          <a:bodyPr>
            <a:noAutofit/>
          </a:bodyPr>
          <a:lstStyle/>
          <a:p>
            <a:r>
              <a:rPr lang="en-US" sz="5400" b="1" dirty="0" smtClean="0"/>
              <a:t>Values and </a:t>
            </a:r>
            <a:r>
              <a:rPr lang="en-US" sz="5400" b="1" dirty="0"/>
              <a:t>F</a:t>
            </a:r>
            <a:r>
              <a:rPr lang="en-US" sz="5400" b="1" dirty="0" smtClean="0"/>
              <a:t>inancial </a:t>
            </a:r>
            <a:r>
              <a:rPr lang="en-US" sz="5400" b="1" dirty="0"/>
              <a:t>P</a:t>
            </a:r>
            <a:r>
              <a:rPr lang="en-US" sz="5400" b="1" dirty="0" smtClean="0"/>
              <a:t>lanning:</a:t>
            </a:r>
            <a:endParaRPr lang="en-US" sz="5400" b="1" dirty="0"/>
          </a:p>
        </p:txBody>
      </p:sp>
      <p:sp>
        <p:nvSpPr>
          <p:cNvPr id="3" name="Content Placeholder 2"/>
          <p:cNvSpPr>
            <a:spLocks noGrp="1"/>
          </p:cNvSpPr>
          <p:nvPr>
            <p:ph idx="1"/>
          </p:nvPr>
        </p:nvSpPr>
        <p:spPr>
          <a:xfrm>
            <a:off x="406400" y="2200274"/>
            <a:ext cx="11480800" cy="4518025"/>
          </a:xfrm>
        </p:spPr>
        <p:txBody>
          <a:bodyPr>
            <a:normAutofit/>
          </a:bodyPr>
          <a:lstStyle/>
          <a:p>
            <a:pPr lvl="1"/>
            <a:r>
              <a:rPr lang="en-US" sz="3400" dirty="0" smtClean="0"/>
              <a:t>A persons values shape </a:t>
            </a:r>
            <a:r>
              <a:rPr lang="en-US" sz="3400" dirty="0"/>
              <a:t>what </a:t>
            </a:r>
            <a:r>
              <a:rPr lang="en-US" sz="3400" dirty="0" smtClean="0"/>
              <a:t>they consider </a:t>
            </a:r>
            <a:r>
              <a:rPr lang="en-US" sz="3400" dirty="0"/>
              <a:t>to be important in their life and the principles and standards of behavior that support these. </a:t>
            </a:r>
            <a:r>
              <a:rPr lang="en-US" sz="3400" dirty="0" smtClean="0"/>
              <a:t>Your values can </a:t>
            </a:r>
            <a:r>
              <a:rPr lang="en-US" sz="3400" dirty="0"/>
              <a:t>determine career choice, </a:t>
            </a:r>
            <a:r>
              <a:rPr lang="en-US" sz="3400" dirty="0" smtClean="0"/>
              <a:t>saving </a:t>
            </a:r>
            <a:r>
              <a:rPr lang="en-US" sz="3400" dirty="0"/>
              <a:t>behavior, purchasing behavior, tolerance for risk, and even your desired fiscal legacy.</a:t>
            </a:r>
          </a:p>
          <a:p>
            <a:pPr lvl="2"/>
            <a:r>
              <a:rPr lang="en-US" sz="2400" dirty="0"/>
              <a:t>Ex. Someone who values their job satisfaction over money may leave a job which makes them wealthy, but unhappy for a job they enjoy more and pays less. </a:t>
            </a:r>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195205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65125"/>
            <a:ext cx="10839450" cy="1449388"/>
          </a:xfrm>
        </p:spPr>
        <p:txBody>
          <a:bodyPr>
            <a:normAutofit/>
          </a:bodyPr>
          <a:lstStyle/>
          <a:p>
            <a:r>
              <a:rPr lang="en-US" sz="5400" b="1" dirty="0" smtClean="0"/>
              <a:t>Attitude and Financial Planning</a:t>
            </a:r>
            <a:endParaRPr lang="en-US" sz="5400" b="1" dirty="0"/>
          </a:p>
        </p:txBody>
      </p:sp>
      <p:sp>
        <p:nvSpPr>
          <p:cNvPr id="3" name="Content Placeholder 2"/>
          <p:cNvSpPr>
            <a:spLocks noGrp="1"/>
          </p:cNvSpPr>
          <p:nvPr>
            <p:ph idx="1"/>
          </p:nvPr>
        </p:nvSpPr>
        <p:spPr>
          <a:xfrm>
            <a:off x="514350" y="2028824"/>
            <a:ext cx="11068050" cy="4457701"/>
          </a:xfrm>
        </p:spPr>
        <p:txBody>
          <a:bodyPr>
            <a:normAutofit/>
          </a:bodyPr>
          <a:lstStyle/>
          <a:p>
            <a:r>
              <a:rPr lang="en-US" sz="4000" dirty="0" smtClean="0"/>
              <a:t>A persons attitude shape how they view the world around them, including their own personal and financial situation. </a:t>
            </a:r>
          </a:p>
          <a:p>
            <a:pPr lvl="1"/>
            <a:r>
              <a:rPr lang="en-US" sz="3200" dirty="0" smtClean="0"/>
              <a:t>For example you may hate doing paper work or being organized. </a:t>
            </a:r>
            <a:r>
              <a:rPr lang="en-US" sz="3200" dirty="0"/>
              <a:t>Y</a:t>
            </a:r>
            <a:r>
              <a:rPr lang="en-US" sz="3200" dirty="0" smtClean="0"/>
              <a:t>our attitudes about something are unlikely to change therefore you must learn to adapt and work around these pitfalls.  Everyone has their own strengths and weaknesses.  </a:t>
            </a:r>
            <a:endParaRPr lang="en-US" sz="3200"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20943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526"/>
            <a:ext cx="11214100" cy="1037793"/>
          </a:xfrm>
        </p:spPr>
        <p:txBody>
          <a:bodyPr>
            <a:normAutofit/>
          </a:bodyPr>
          <a:lstStyle/>
          <a:p>
            <a:r>
              <a:rPr lang="en-US" sz="5400" b="1" dirty="0" smtClean="0"/>
              <a:t>Life is Expensive</a:t>
            </a:r>
            <a:endParaRPr lang="en-US" sz="5400" b="1" dirty="0"/>
          </a:p>
        </p:txBody>
      </p:sp>
      <p:sp>
        <p:nvSpPr>
          <p:cNvPr id="3" name="Content Placeholder 2"/>
          <p:cNvSpPr>
            <a:spLocks noGrp="1"/>
          </p:cNvSpPr>
          <p:nvPr>
            <p:ph idx="1"/>
          </p:nvPr>
        </p:nvSpPr>
        <p:spPr>
          <a:xfrm>
            <a:off x="0" y="1417698"/>
            <a:ext cx="11995150" cy="5172075"/>
          </a:xfrm>
        </p:spPr>
        <p:txBody>
          <a:bodyPr>
            <a:normAutofit fontScale="92500" lnSpcReduction="10000"/>
          </a:bodyPr>
          <a:lstStyle/>
          <a:p>
            <a:pPr marL="0" lvl="0" indent="0">
              <a:buNone/>
            </a:pPr>
            <a:r>
              <a:rPr lang="en-US" sz="3500" dirty="0"/>
              <a:t>Here are some possible large expenses you </a:t>
            </a:r>
            <a:r>
              <a:rPr lang="en-US" sz="3500" dirty="0" smtClean="0"/>
              <a:t>may experience </a:t>
            </a:r>
            <a:r>
              <a:rPr lang="en-US" sz="3500" dirty="0"/>
              <a:t>within your life time</a:t>
            </a:r>
            <a:r>
              <a:rPr lang="en-US" sz="3500" dirty="0" smtClean="0"/>
              <a:t>:</a:t>
            </a:r>
          </a:p>
          <a:p>
            <a:pPr marL="0" lvl="0" indent="0">
              <a:buNone/>
            </a:pPr>
            <a:endParaRPr lang="en-US" sz="400" dirty="0"/>
          </a:p>
          <a:p>
            <a:pPr lvl="1"/>
            <a:r>
              <a:rPr lang="en-US" sz="2800" dirty="0">
                <a:hlinkClick r:id="rId3"/>
              </a:rPr>
              <a:t>C</a:t>
            </a:r>
            <a:r>
              <a:rPr lang="en-US" sz="2800" dirty="0" smtClean="0">
                <a:hlinkClick r:id="rId3"/>
              </a:rPr>
              <a:t>ost </a:t>
            </a:r>
            <a:r>
              <a:rPr lang="en-US" sz="2800" dirty="0">
                <a:hlinkClick r:id="rId3"/>
              </a:rPr>
              <a:t>of a </a:t>
            </a:r>
            <a:r>
              <a:rPr lang="en-US" sz="2800" dirty="0" smtClean="0">
                <a:hlinkClick r:id="rId3"/>
              </a:rPr>
              <a:t>divorce</a:t>
            </a:r>
            <a:r>
              <a:rPr lang="en-US" sz="2800" dirty="0" smtClean="0"/>
              <a:t>	</a:t>
            </a:r>
            <a:r>
              <a:rPr lang="en-US" sz="1600" dirty="0" smtClean="0"/>
              <a:t>(</a:t>
            </a:r>
            <a:r>
              <a:rPr lang="en-US" sz="1600" dirty="0"/>
              <a:t>Reading “</a:t>
            </a:r>
            <a:r>
              <a:rPr lang="en-US" sz="1600" i="1" dirty="0">
                <a:hlinkClick r:id="rId4"/>
              </a:rPr>
              <a:t>Gain and Loss: Marriage and Wealth Changes Over </a:t>
            </a:r>
            <a:r>
              <a:rPr lang="en-US" sz="1600" i="1" dirty="0" smtClean="0">
                <a:hlinkClick r:id="rId4"/>
              </a:rPr>
              <a:t>Time</a:t>
            </a:r>
            <a:r>
              <a:rPr lang="en-US" sz="1600" i="1" dirty="0" smtClean="0"/>
              <a:t>” by </a:t>
            </a:r>
            <a:r>
              <a:rPr lang="en-US" sz="1600" dirty="0"/>
              <a:t>Julie M. </a:t>
            </a:r>
            <a:r>
              <a:rPr lang="en-US" sz="1600" dirty="0" err="1" smtClean="0"/>
              <a:t>Zissimopoulos</a:t>
            </a:r>
            <a:r>
              <a:rPr lang="en-US" sz="1600" dirty="0" smtClean="0"/>
              <a:t>)</a:t>
            </a:r>
            <a:endParaRPr lang="en-US" sz="1600" dirty="0"/>
          </a:p>
          <a:p>
            <a:pPr lvl="1"/>
            <a:r>
              <a:rPr lang="en-US" sz="2800" dirty="0">
                <a:hlinkClick r:id="rId5"/>
              </a:rPr>
              <a:t>C</a:t>
            </a:r>
            <a:r>
              <a:rPr lang="en-US" sz="2800" dirty="0" smtClean="0">
                <a:hlinkClick r:id="rId5"/>
              </a:rPr>
              <a:t>ost </a:t>
            </a:r>
            <a:r>
              <a:rPr lang="en-US" sz="2800" dirty="0">
                <a:hlinkClick r:id="rId5"/>
              </a:rPr>
              <a:t>of </a:t>
            </a:r>
            <a:r>
              <a:rPr lang="en-US" sz="2800" dirty="0" smtClean="0">
                <a:hlinkClick r:id="rId5"/>
              </a:rPr>
              <a:t>funeral </a:t>
            </a:r>
            <a:endParaRPr lang="en-US" sz="2800" dirty="0" smtClean="0"/>
          </a:p>
          <a:p>
            <a:pPr lvl="1"/>
            <a:r>
              <a:rPr lang="en-US" sz="2800" dirty="0" smtClean="0">
                <a:hlinkClick r:id="rId6"/>
              </a:rPr>
              <a:t>Cost </a:t>
            </a:r>
            <a:r>
              <a:rPr lang="en-US" sz="2800" dirty="0">
                <a:hlinkClick r:id="rId6"/>
              </a:rPr>
              <a:t>of </a:t>
            </a:r>
            <a:r>
              <a:rPr lang="en-US" sz="2800" dirty="0" smtClean="0">
                <a:hlinkClick r:id="rId6"/>
              </a:rPr>
              <a:t>wedding</a:t>
            </a:r>
            <a:r>
              <a:rPr lang="en-US" sz="2800" dirty="0">
                <a:hlinkClick r:id="rId6"/>
              </a:rPr>
              <a:t> </a:t>
            </a:r>
            <a:endParaRPr lang="en-US" sz="2800" dirty="0" smtClean="0"/>
          </a:p>
          <a:p>
            <a:pPr lvl="1"/>
            <a:r>
              <a:rPr lang="en-US" sz="2800" dirty="0" smtClean="0">
                <a:hlinkClick r:id="rId7"/>
              </a:rPr>
              <a:t>Cost </a:t>
            </a:r>
            <a:r>
              <a:rPr lang="en-US" sz="2800" dirty="0">
                <a:hlinkClick r:id="rId7"/>
              </a:rPr>
              <a:t>to </a:t>
            </a:r>
            <a:r>
              <a:rPr lang="en-US" sz="2800" dirty="0" smtClean="0">
                <a:hlinkClick r:id="rId7"/>
              </a:rPr>
              <a:t>retire </a:t>
            </a:r>
            <a:endParaRPr lang="en-US" sz="2800" dirty="0" smtClean="0"/>
          </a:p>
          <a:p>
            <a:pPr lvl="1"/>
            <a:r>
              <a:rPr lang="en-US" sz="2800" dirty="0" smtClean="0">
                <a:hlinkClick r:id="rId8"/>
              </a:rPr>
              <a:t>Geographic (Moving to other places) </a:t>
            </a:r>
            <a:endParaRPr lang="en-US" sz="2800" dirty="0" smtClean="0"/>
          </a:p>
          <a:p>
            <a:pPr lvl="1"/>
            <a:r>
              <a:rPr lang="en-US" sz="2800" dirty="0" smtClean="0">
                <a:hlinkClick r:id="rId9"/>
              </a:rPr>
              <a:t>Home Ownership </a:t>
            </a:r>
            <a:r>
              <a:rPr lang="en-US" sz="2800" dirty="0">
                <a:hlinkClick r:id="rId9"/>
              </a:rPr>
              <a:t> </a:t>
            </a:r>
            <a:endParaRPr lang="en-US" sz="2800" dirty="0" smtClean="0"/>
          </a:p>
          <a:p>
            <a:pPr lvl="1"/>
            <a:r>
              <a:rPr lang="en-US" sz="2800" dirty="0" smtClean="0">
                <a:hlinkClick r:id="rId10"/>
              </a:rPr>
              <a:t>Car calculator </a:t>
            </a:r>
            <a:endParaRPr lang="en-US" sz="2800" dirty="0" smtClean="0"/>
          </a:p>
          <a:p>
            <a:pPr lvl="1"/>
            <a:r>
              <a:rPr lang="en-US" sz="2800" dirty="0" smtClean="0">
                <a:hlinkClick r:id="rId11"/>
              </a:rPr>
              <a:t>Cost of Food</a:t>
            </a:r>
            <a:r>
              <a:rPr lang="en-US" sz="2800" dirty="0">
                <a:hlinkClick r:id="rId11"/>
              </a:rPr>
              <a:t> </a:t>
            </a:r>
            <a:r>
              <a:rPr lang="en-US" sz="2800" dirty="0" smtClean="0">
                <a:hlinkClick r:id="rId11"/>
              </a:rPr>
              <a:t>(per month) </a:t>
            </a:r>
            <a:endParaRPr lang="en-US" sz="2800" dirty="0" smtClean="0"/>
          </a:p>
          <a:p>
            <a:pPr lvl="1"/>
            <a:r>
              <a:rPr lang="en-US" sz="2800" dirty="0" smtClean="0">
                <a:hlinkClick r:id="rId12"/>
              </a:rPr>
              <a:t>Cost of college</a:t>
            </a:r>
            <a:endParaRPr lang="en-US" sz="2200" dirty="0"/>
          </a:p>
        </p:txBody>
      </p:sp>
      <p:sp>
        <p:nvSpPr>
          <p:cNvPr id="21" name="TextBox 20"/>
          <p:cNvSpPr txBox="1"/>
          <p:nvPr/>
        </p:nvSpPr>
        <p:spPr>
          <a:xfrm>
            <a:off x="7235826" y="5992381"/>
            <a:ext cx="4606924" cy="400110"/>
          </a:xfrm>
          <a:prstGeom prst="rect">
            <a:avLst/>
          </a:prstGeom>
          <a:noFill/>
          <a:ln w="57150">
            <a:solidFill>
              <a:schemeClr val="tx1"/>
            </a:solidFill>
          </a:ln>
        </p:spPr>
        <p:txBody>
          <a:bodyPr wrap="square" rtlCol="0">
            <a:spAutoFit/>
          </a:bodyPr>
          <a:lstStyle/>
          <a:p>
            <a:r>
              <a:rPr lang="en-US" sz="2000" u="sng" dirty="0">
                <a:hlinkClick r:id="rId13"/>
              </a:rPr>
              <a:t>Personal and Financial Investment </a:t>
            </a:r>
            <a:r>
              <a:rPr lang="en-US" sz="2000" u="sng" dirty="0" smtClean="0">
                <a:hlinkClick r:id="rId13"/>
              </a:rPr>
              <a:t>Quiz</a:t>
            </a:r>
            <a:r>
              <a:rPr lang="en-US" sz="2000" dirty="0"/>
              <a:t> </a:t>
            </a:r>
            <a:endParaRPr lang="en-US" sz="2000" u="sng" dirty="0" smtClean="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58739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81" y="374072"/>
            <a:ext cx="11087100" cy="1428751"/>
          </a:xfrm>
        </p:spPr>
        <p:txBody>
          <a:bodyPr>
            <a:normAutofit/>
          </a:bodyPr>
          <a:lstStyle/>
          <a:p>
            <a:r>
              <a:rPr lang="en-US" sz="5400" b="1" dirty="0" smtClean="0"/>
              <a:t>Life is full of Hassles</a:t>
            </a:r>
            <a:endParaRPr lang="en-US" sz="5400" b="1" dirty="0"/>
          </a:p>
        </p:txBody>
      </p:sp>
      <p:sp>
        <p:nvSpPr>
          <p:cNvPr id="3" name="Content Placeholder 2"/>
          <p:cNvSpPr>
            <a:spLocks noGrp="1"/>
          </p:cNvSpPr>
          <p:nvPr>
            <p:ph sz="half" idx="1"/>
          </p:nvPr>
        </p:nvSpPr>
        <p:spPr>
          <a:xfrm>
            <a:off x="266699" y="2008909"/>
            <a:ext cx="11538613" cy="4734791"/>
          </a:xfrm>
        </p:spPr>
        <p:txBody>
          <a:bodyPr>
            <a:normAutofit/>
          </a:bodyPr>
          <a:lstStyle/>
          <a:p>
            <a:pPr marL="0" lvl="0" indent="0">
              <a:buNone/>
            </a:pPr>
            <a:r>
              <a:rPr lang="en-US" sz="3200" b="1" dirty="0"/>
              <a:t>Everyday</a:t>
            </a:r>
            <a:r>
              <a:rPr lang="en-US" sz="3200" dirty="0"/>
              <a:t> </a:t>
            </a:r>
            <a:r>
              <a:rPr lang="en-US" sz="3200" b="1" dirty="0"/>
              <a:t>life </a:t>
            </a:r>
            <a:r>
              <a:rPr lang="en-US" sz="3200" b="1" dirty="0" smtClean="0"/>
              <a:t>hassles: </a:t>
            </a:r>
            <a:r>
              <a:rPr lang="en-US" sz="3000" dirty="0" smtClean="0"/>
              <a:t>minor </a:t>
            </a:r>
            <a:r>
              <a:rPr lang="en-US" sz="3000" dirty="0"/>
              <a:t>annoyances and common </a:t>
            </a:r>
            <a:r>
              <a:rPr lang="en-US" sz="3000" dirty="0" smtClean="0"/>
              <a:t>conflicts</a:t>
            </a:r>
            <a:br>
              <a:rPr lang="en-US" sz="3000" dirty="0" smtClean="0"/>
            </a:br>
            <a:r>
              <a:rPr lang="en-US" sz="3000" dirty="0" smtClean="0"/>
              <a:t>are the </a:t>
            </a:r>
            <a:r>
              <a:rPr lang="en-US" sz="3000" dirty="0"/>
              <a:t>greatest </a:t>
            </a:r>
            <a:r>
              <a:rPr lang="en-US" sz="3000" dirty="0" smtClean="0"/>
              <a:t>source </a:t>
            </a:r>
            <a:r>
              <a:rPr lang="en-US" sz="3000" dirty="0"/>
              <a:t>of </a:t>
            </a:r>
            <a:r>
              <a:rPr lang="en-US" sz="3000" dirty="0" smtClean="0"/>
              <a:t>stress in our lives </a:t>
            </a:r>
            <a:r>
              <a:rPr lang="en-US" sz="3000" dirty="0"/>
              <a:t>due to their frequency and duration.</a:t>
            </a:r>
          </a:p>
          <a:p>
            <a:pPr lvl="0"/>
            <a:r>
              <a:rPr lang="en-US" sz="2800" dirty="0" smtClean="0"/>
              <a:t>The </a:t>
            </a:r>
            <a:r>
              <a:rPr lang="en-US" sz="2800" dirty="0"/>
              <a:t>top ten common hassles consist largely of items that can be improved or eliminated through </a:t>
            </a:r>
            <a:r>
              <a:rPr lang="en-US" sz="2800" u="sng" dirty="0"/>
              <a:t>financial </a:t>
            </a:r>
            <a:r>
              <a:rPr lang="en-US" sz="2800" u="sng" dirty="0" smtClean="0"/>
              <a:t>security</a:t>
            </a:r>
            <a:r>
              <a:rPr lang="en-US" sz="2800" dirty="0"/>
              <a:t>.</a:t>
            </a:r>
          </a:p>
          <a:p>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a:p>
        </p:txBody>
      </p:sp>
    </p:spTree>
    <p:extLst>
      <p:ext uri="{BB962C8B-B14F-4D97-AF65-F5344CB8AC3E}">
        <p14:creationId xmlns:p14="http://schemas.microsoft.com/office/powerpoint/2010/main" val="2676305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782" y="429491"/>
            <a:ext cx="11074400" cy="1066801"/>
          </a:xfrm>
        </p:spPr>
        <p:txBody>
          <a:bodyPr>
            <a:noAutofit/>
          </a:bodyPr>
          <a:lstStyle/>
          <a:p>
            <a:pPr algn="ctr"/>
            <a:r>
              <a:rPr lang="en-US" sz="7200" dirty="0" smtClean="0">
                <a:latin typeface="Brush Script MT" pitchFamily="66" charset="0"/>
              </a:rPr>
              <a:t>Did you know?</a:t>
            </a:r>
            <a:endParaRPr lang="en-US" sz="7200" dirty="0">
              <a:latin typeface="Brush Script MT" pitchFamily="66" charset="0"/>
            </a:endParaRPr>
          </a:p>
        </p:txBody>
      </p:sp>
      <p:sp>
        <p:nvSpPr>
          <p:cNvPr id="2" name="Footer Placeholder 1"/>
          <p:cNvSpPr>
            <a:spLocks noGrp="1"/>
          </p:cNvSpPr>
          <p:nvPr>
            <p:ph type="ftr" sz="quarter" idx="11"/>
          </p:nvPr>
        </p:nvSpPr>
        <p:spPr/>
        <p:txBody>
          <a:bodyPr/>
          <a:lstStyle/>
          <a:p>
            <a:r>
              <a:rPr lang="en-US" smtClean="0"/>
              <a:t>Copyright  © eNestEgg Press, LLC.</a:t>
            </a:r>
            <a:endParaRPr lang="en-US"/>
          </a:p>
        </p:txBody>
      </p:sp>
      <p:pic>
        <p:nvPicPr>
          <p:cNvPr id="4" name="Content Placeholder 3"/>
          <p:cNvPicPr>
            <a:picLocks noGrp="1" noChangeAspect="1"/>
          </p:cNvPicPr>
          <p:nvPr>
            <p:ph idx="4294967295"/>
          </p:nvPr>
        </p:nvPicPr>
        <p:blipFill>
          <a:blip r:embed="rId3"/>
          <a:stretch>
            <a:fillRect/>
          </a:stretch>
        </p:blipFill>
        <p:spPr>
          <a:xfrm>
            <a:off x="1842655" y="1413164"/>
            <a:ext cx="8603673" cy="5091256"/>
          </a:xfrm>
          <a:prstGeom prst="rect">
            <a:avLst/>
          </a:prstGeom>
        </p:spPr>
      </p:pic>
    </p:spTree>
    <p:extLst>
      <p:ext uri="{BB962C8B-B14F-4D97-AF65-F5344CB8AC3E}">
        <p14:creationId xmlns:p14="http://schemas.microsoft.com/office/powerpoint/2010/main" val="1728664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Money </a:t>
            </a:r>
            <a:r>
              <a:rPr lang="en-US" sz="5400" b="1" dirty="0" smtClean="0"/>
              <a:t>Reduces </a:t>
            </a:r>
            <a:r>
              <a:rPr lang="en-US" sz="5400" b="1" dirty="0"/>
              <a:t>Hassles</a:t>
            </a:r>
          </a:p>
        </p:txBody>
      </p:sp>
      <p:sp>
        <p:nvSpPr>
          <p:cNvPr id="4" name="Content Placeholder 3"/>
          <p:cNvSpPr>
            <a:spLocks noGrp="1"/>
          </p:cNvSpPr>
          <p:nvPr>
            <p:ph sz="half" idx="1"/>
          </p:nvPr>
        </p:nvSpPr>
        <p:spPr>
          <a:xfrm>
            <a:off x="609600" y="1914524"/>
            <a:ext cx="11458149" cy="4943476"/>
          </a:xfrm>
        </p:spPr>
        <p:txBody>
          <a:bodyPr>
            <a:normAutofit lnSpcReduction="10000"/>
          </a:bodyPr>
          <a:lstStyle/>
          <a:p>
            <a:pPr lvl="0"/>
            <a:r>
              <a:rPr lang="en-US" sz="3500" dirty="0" smtClean="0"/>
              <a:t>A good paying job making living expenses less burdensome:</a:t>
            </a:r>
          </a:p>
          <a:p>
            <a:pPr lvl="1"/>
            <a:r>
              <a:rPr lang="en-US" sz="2800" dirty="0" smtClean="0"/>
              <a:t>Buying a car</a:t>
            </a:r>
          </a:p>
          <a:p>
            <a:pPr lvl="1"/>
            <a:r>
              <a:rPr lang="en-US" sz="2800" dirty="0" smtClean="0"/>
              <a:t>Buying a house</a:t>
            </a:r>
          </a:p>
          <a:p>
            <a:pPr lvl="1"/>
            <a:r>
              <a:rPr lang="en-US" sz="2800" dirty="0" smtClean="0"/>
              <a:t>Paying for college</a:t>
            </a:r>
          </a:p>
          <a:p>
            <a:pPr marL="393192" lvl="1" indent="0">
              <a:buNone/>
            </a:pPr>
            <a:endParaRPr lang="en-US" sz="900" dirty="0" smtClean="0"/>
          </a:p>
          <a:p>
            <a:pPr lvl="0"/>
            <a:r>
              <a:rPr lang="en-US" sz="3500" dirty="0" smtClean="0"/>
              <a:t>A good paying job provides money to pay for hassles: </a:t>
            </a:r>
          </a:p>
          <a:p>
            <a:pPr lvl="1"/>
            <a:r>
              <a:rPr lang="en-US" sz="2800" dirty="0" smtClean="0"/>
              <a:t>home maintenance </a:t>
            </a:r>
          </a:p>
          <a:p>
            <a:pPr lvl="1"/>
            <a:r>
              <a:rPr lang="en-US" sz="2800" dirty="0" smtClean="0"/>
              <a:t>yard work</a:t>
            </a:r>
          </a:p>
          <a:p>
            <a:pPr lvl="1"/>
            <a:r>
              <a:rPr lang="en-US" sz="2800" dirty="0" smtClean="0"/>
              <a:t>hiring </a:t>
            </a:r>
            <a:r>
              <a:rPr lang="en-US" sz="2800" dirty="0"/>
              <a:t>an assistant </a:t>
            </a:r>
            <a:endParaRPr lang="en-US" sz="2800" dirty="0" smtClean="0"/>
          </a:p>
          <a:p>
            <a:pPr marL="393192" lvl="1" indent="0">
              <a:buNone/>
            </a:pPr>
            <a:endParaRPr lang="en-US" sz="900" dirty="0"/>
          </a:p>
        </p:txBody>
      </p:sp>
      <p:sp>
        <p:nvSpPr>
          <p:cNvPr id="3" name="Footer Placeholder 2"/>
          <p:cNvSpPr>
            <a:spLocks noGrp="1"/>
          </p:cNvSpPr>
          <p:nvPr>
            <p:ph type="ftr" sz="quarter" idx="11"/>
          </p:nvPr>
        </p:nvSpPr>
        <p:spPr/>
        <p:txBody>
          <a:bodyPr/>
          <a:lstStyle/>
          <a:p>
            <a:r>
              <a:rPr lang="en-US" smtClean="0"/>
              <a:t>Copyright  © eNestEgg Press, LLC.</a:t>
            </a:r>
            <a:endParaRPr lang="en-US"/>
          </a:p>
        </p:txBody>
      </p:sp>
    </p:spTree>
    <p:extLst>
      <p:ext uri="{BB962C8B-B14F-4D97-AF65-F5344CB8AC3E}">
        <p14:creationId xmlns:p14="http://schemas.microsoft.com/office/powerpoint/2010/main" val="2250193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2900" y="255943"/>
            <a:ext cx="10533229" cy="1569682"/>
          </a:xfrm>
        </p:spPr>
        <p:txBody>
          <a:bodyPr>
            <a:normAutofit/>
          </a:bodyPr>
          <a:lstStyle/>
          <a:p>
            <a:r>
              <a:rPr lang="en-US" sz="5400" b="1" dirty="0" smtClean="0"/>
              <a:t>Money is not always Happiness </a:t>
            </a:r>
            <a:endParaRPr lang="en-US" b="1" dirty="0"/>
          </a:p>
        </p:txBody>
      </p:sp>
      <p:sp>
        <p:nvSpPr>
          <p:cNvPr id="3" name="Content Placeholder 2"/>
          <p:cNvSpPr>
            <a:spLocks noGrp="1"/>
          </p:cNvSpPr>
          <p:nvPr>
            <p:ph sz="half" idx="1"/>
          </p:nvPr>
        </p:nvSpPr>
        <p:spPr>
          <a:xfrm>
            <a:off x="139699" y="2100263"/>
            <a:ext cx="11583727" cy="4248150"/>
          </a:xfrm>
        </p:spPr>
        <p:txBody>
          <a:bodyPr>
            <a:normAutofit/>
          </a:bodyPr>
          <a:lstStyle/>
          <a:p>
            <a:r>
              <a:rPr lang="en-US" sz="3200" dirty="0"/>
              <a:t>R</a:t>
            </a:r>
            <a:r>
              <a:rPr lang="en-US" sz="3200" dirty="0" smtClean="0"/>
              <a:t>esearch finds richer people as a whole are more satisfied than poorer people.</a:t>
            </a:r>
          </a:p>
          <a:p>
            <a:r>
              <a:rPr lang="en-US" sz="3200" dirty="0" smtClean="0"/>
              <a:t>Higher incomes are related to increased levels of happiness and subjective well-being—up to a point.</a:t>
            </a:r>
          </a:p>
          <a:p>
            <a:pPr lvl="1"/>
            <a:r>
              <a:rPr lang="en-US" sz="3000" dirty="0"/>
              <a:t>http://www.forbes.com/sites/susanadams/2013/05/10/money-does-buy-happiness-says-new-study/</a:t>
            </a:r>
            <a:endParaRPr lang="en-US" sz="3000" dirty="0" smtClean="0"/>
          </a:p>
        </p:txBody>
      </p:sp>
      <p:sp>
        <p:nvSpPr>
          <p:cNvPr id="2" name="Footer Placeholder 1"/>
          <p:cNvSpPr>
            <a:spLocks noGrp="1"/>
          </p:cNvSpPr>
          <p:nvPr>
            <p:ph type="ftr" sz="quarter" idx="11"/>
          </p:nvPr>
        </p:nvSpPr>
        <p:spPr/>
        <p:txBody>
          <a:bodyPr/>
          <a:lstStyle/>
          <a:p>
            <a:r>
              <a:rPr lang="en-US" smtClean="0"/>
              <a:t>Copyright  © eNestEgg Press, LLC.</a:t>
            </a:r>
            <a:endParaRPr lang="en-US"/>
          </a:p>
        </p:txBody>
      </p:sp>
    </p:spTree>
    <p:extLst>
      <p:ext uri="{BB962C8B-B14F-4D97-AF65-F5344CB8AC3E}">
        <p14:creationId xmlns:p14="http://schemas.microsoft.com/office/powerpoint/2010/main" val="693543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491" y="177615"/>
            <a:ext cx="11074400" cy="1143000"/>
          </a:xfrm>
        </p:spPr>
        <p:txBody>
          <a:bodyPr>
            <a:normAutofit/>
          </a:bodyPr>
          <a:lstStyle/>
          <a:p>
            <a:r>
              <a:rPr lang="en-US" sz="6000" b="1" dirty="0" smtClean="0"/>
              <a:t>The price of well-being</a:t>
            </a:r>
            <a:endParaRPr lang="en-US" sz="6000" b="1" dirty="0"/>
          </a:p>
        </p:txBody>
      </p:sp>
      <p:sp>
        <p:nvSpPr>
          <p:cNvPr id="2" name="Footer Placeholder 1"/>
          <p:cNvSpPr>
            <a:spLocks noGrp="1"/>
          </p:cNvSpPr>
          <p:nvPr>
            <p:ph type="ftr" sz="quarter" idx="11"/>
          </p:nvPr>
        </p:nvSpPr>
        <p:spPr/>
        <p:txBody>
          <a:bodyPr/>
          <a:lstStyle/>
          <a:p>
            <a:r>
              <a:rPr lang="en-US" smtClean="0"/>
              <a:t>Copyright  © eNestEgg Press, LLC.</a:t>
            </a:r>
            <a:endParaRPr lang="en-US"/>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87236" y="1357168"/>
            <a:ext cx="8796338" cy="5182178"/>
          </a:xfrm>
        </p:spPr>
      </p:pic>
    </p:spTree>
    <p:extLst>
      <p:ext uri="{BB962C8B-B14F-4D97-AF65-F5344CB8AC3E}">
        <p14:creationId xmlns:p14="http://schemas.microsoft.com/office/powerpoint/2010/main" val="1047534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8657" y="253712"/>
            <a:ext cx="11074400" cy="1143000"/>
          </a:xfrm>
        </p:spPr>
        <p:txBody>
          <a:bodyPr>
            <a:normAutofit/>
          </a:bodyPr>
          <a:lstStyle/>
          <a:p>
            <a:r>
              <a:rPr lang="en-US" sz="6000" b="1" dirty="0" smtClean="0"/>
              <a:t>Life satisfaction and income</a:t>
            </a:r>
            <a:endParaRPr lang="en-US" sz="6000" b="1" dirty="0"/>
          </a:p>
        </p:txBody>
      </p:sp>
      <p:sp>
        <p:nvSpPr>
          <p:cNvPr id="2" name="Footer Placeholder 1"/>
          <p:cNvSpPr>
            <a:spLocks noGrp="1"/>
          </p:cNvSpPr>
          <p:nvPr>
            <p:ph type="ftr" sz="quarter" idx="11"/>
          </p:nvPr>
        </p:nvSpPr>
        <p:spPr/>
        <p:txBody>
          <a:bodyPr/>
          <a:lstStyle/>
          <a:p>
            <a:r>
              <a:rPr lang="en-US" smtClean="0"/>
              <a:t>Copyright  © eNestEgg Press, LLC.</a:t>
            </a:r>
            <a:endParaRPr lang="en-US"/>
          </a:p>
        </p:txBody>
      </p:sp>
      <p:pic>
        <p:nvPicPr>
          <p:cNvPr id="4" name="Content Placeholder 3"/>
          <p:cNvPicPr>
            <a:picLocks noGrp="1" noChangeAspect="1"/>
          </p:cNvPicPr>
          <p:nvPr>
            <p:ph idx="4294967295"/>
          </p:nvPr>
        </p:nvPicPr>
        <p:blipFill>
          <a:blip r:embed="rId2"/>
          <a:stretch>
            <a:fillRect/>
          </a:stretch>
        </p:blipFill>
        <p:spPr>
          <a:xfrm>
            <a:off x="723331" y="1440716"/>
            <a:ext cx="10508776" cy="4973731"/>
          </a:xfrm>
          <a:prstGeom prst="rect">
            <a:avLst/>
          </a:prstGeom>
        </p:spPr>
      </p:pic>
    </p:spTree>
    <p:extLst>
      <p:ext uri="{BB962C8B-B14F-4D97-AF65-F5344CB8AC3E}">
        <p14:creationId xmlns:p14="http://schemas.microsoft.com/office/powerpoint/2010/main" val="149061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2" y="789813"/>
            <a:ext cx="10968037" cy="1143000"/>
          </a:xfrm>
        </p:spPr>
        <p:txBody>
          <a:bodyPr>
            <a:normAutofit fontScale="90000"/>
          </a:bodyPr>
          <a:lstStyle/>
          <a:p>
            <a:r>
              <a:rPr lang="en-US" sz="5400" b="1" dirty="0" smtClean="0"/>
              <a:t>Question Cluster 1- </a:t>
            </a:r>
            <a:r>
              <a:rPr lang="en-US" sz="4400" b="1" dirty="0" smtClean="0"/>
              <a:t>Initial knowledge questions</a:t>
            </a:r>
            <a:endParaRPr lang="en-US" sz="4400" b="1" dirty="0"/>
          </a:p>
        </p:txBody>
      </p:sp>
      <p:sp>
        <p:nvSpPr>
          <p:cNvPr id="3" name="Footer Placeholder 2"/>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581416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577" y="212768"/>
            <a:ext cx="8971128" cy="1143000"/>
          </a:xfrm>
        </p:spPr>
        <p:txBody>
          <a:bodyPr>
            <a:normAutofit/>
          </a:bodyPr>
          <a:lstStyle/>
          <a:p>
            <a:r>
              <a:rPr lang="en-US" sz="7200" dirty="0" smtClean="0">
                <a:latin typeface="Brush Script MT" pitchFamily="66" charset="0"/>
              </a:rPr>
              <a:t>Did you know?</a:t>
            </a:r>
            <a:endParaRPr lang="en-US" sz="7200" dirty="0">
              <a:latin typeface="Brush Script MT" pitchFamily="66" charset="0"/>
            </a:endParaRPr>
          </a:p>
        </p:txBody>
      </p:sp>
      <p:sp>
        <p:nvSpPr>
          <p:cNvPr id="2" name="Footer Placeholder 1"/>
          <p:cNvSpPr>
            <a:spLocks noGrp="1"/>
          </p:cNvSpPr>
          <p:nvPr>
            <p:ph type="ftr" sz="quarter" idx="11"/>
          </p:nvPr>
        </p:nvSpPr>
        <p:spPr/>
        <p:txBody>
          <a:bodyPr/>
          <a:lstStyle/>
          <a:p>
            <a:r>
              <a:rPr lang="en-US" smtClean="0"/>
              <a:t>Copyright  © eNestEgg Press, LLC.</a:t>
            </a:r>
            <a:endParaRPr lang="en-US"/>
          </a:p>
        </p:txBody>
      </p:sp>
      <p:pic>
        <p:nvPicPr>
          <p:cNvPr id="4" name="Content Placeholder 3"/>
          <p:cNvPicPr>
            <a:picLocks noGrp="1" noChangeAspect="1"/>
          </p:cNvPicPr>
          <p:nvPr>
            <p:ph idx="4294967295"/>
          </p:nvPr>
        </p:nvPicPr>
        <p:blipFill>
          <a:blip r:embed="rId2"/>
          <a:stretch>
            <a:fillRect/>
          </a:stretch>
        </p:blipFill>
        <p:spPr>
          <a:xfrm>
            <a:off x="615950" y="1385888"/>
            <a:ext cx="10698044" cy="4830762"/>
          </a:xfrm>
          <a:prstGeom prst="rect">
            <a:avLst/>
          </a:prstGeom>
        </p:spPr>
      </p:pic>
    </p:spTree>
    <p:extLst>
      <p:ext uri="{BB962C8B-B14F-4D97-AF65-F5344CB8AC3E}">
        <p14:creationId xmlns:p14="http://schemas.microsoft.com/office/powerpoint/2010/main" val="2613698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061327"/>
            <a:ext cx="11858625" cy="2869229"/>
          </a:xfrm>
        </p:spPr>
        <p:txBody>
          <a:bodyPr>
            <a:normAutofit fontScale="90000"/>
          </a:bodyPr>
          <a:lstStyle/>
          <a:p>
            <a:pPr lvl="0"/>
            <a:r>
              <a:rPr lang="en-US" sz="4400" b="1" dirty="0" smtClean="0"/>
              <a:t>"</a:t>
            </a:r>
            <a:r>
              <a:rPr lang="en-US" sz="4400" b="1" dirty="0"/>
              <a:t>Money, if it does not bring you happiness, it will at least help you be miserable in comfort." </a:t>
            </a:r>
            <a:r>
              <a:rPr lang="en-US" dirty="0"/>
              <a:t/>
            </a:r>
            <a:br>
              <a:rPr lang="en-US" dirty="0"/>
            </a:br>
            <a:r>
              <a:rPr lang="en-US" sz="2400" dirty="0" smtClean="0"/>
              <a:t>-Helen </a:t>
            </a:r>
            <a:r>
              <a:rPr lang="en-US" sz="2400" dirty="0"/>
              <a:t>Gurley </a:t>
            </a:r>
            <a:r>
              <a:rPr lang="en-US" sz="2400" dirty="0" smtClean="0"/>
              <a:t>Brown (former editor of Cosmopolitan)</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229926" y="2838047"/>
            <a:ext cx="11636375" cy="3027363"/>
          </a:xfrm>
        </p:spPr>
        <p:txBody>
          <a:bodyPr>
            <a:normAutofit/>
          </a:bodyPr>
          <a:lstStyle/>
          <a:p>
            <a:pPr marL="0" lvl="0" indent="0">
              <a:buNone/>
            </a:pPr>
            <a:r>
              <a:rPr lang="en-US" sz="3500" dirty="0" smtClean="0"/>
              <a:t>Your </a:t>
            </a:r>
            <a:r>
              <a:rPr lang="en-US" sz="3500" dirty="0"/>
              <a:t>personal financial </a:t>
            </a:r>
            <a:r>
              <a:rPr lang="en-US" sz="3500" dirty="0" smtClean="0"/>
              <a:t>plans need </a:t>
            </a:r>
            <a:r>
              <a:rPr lang="en-US" sz="3500" dirty="0"/>
              <a:t>to be taken seriously.  How you handle your personal finances will have a </a:t>
            </a:r>
            <a:r>
              <a:rPr lang="en-US" sz="3500" dirty="0" smtClean="0"/>
              <a:t>major </a:t>
            </a:r>
            <a:r>
              <a:rPr lang="en-US" sz="3500" dirty="0"/>
              <a:t>impact on what you will be able to do with your life.  </a:t>
            </a:r>
            <a:r>
              <a:rPr lang="en-US" sz="3500" dirty="0" smtClean="0"/>
              <a:t>Attaining personal economic satisfaction is an ongoing and long-term process.</a:t>
            </a:r>
            <a:endParaRPr lang="en-US" sz="3500" dirty="0"/>
          </a:p>
          <a:p>
            <a:endParaRPr lang="en-US" dirty="0"/>
          </a:p>
        </p:txBody>
      </p:sp>
      <p:sp>
        <p:nvSpPr>
          <p:cNvPr id="4" name="Footer Placeholder 3"/>
          <p:cNvSpPr>
            <a:spLocks noGrp="1"/>
          </p:cNvSpPr>
          <p:nvPr>
            <p:ph type="ftr" sz="quarter" idx="11"/>
          </p:nvPr>
        </p:nvSpPr>
        <p:spPr>
          <a:xfrm>
            <a:off x="3501409" y="6015157"/>
            <a:ext cx="4470400" cy="365125"/>
          </a:xfrm>
        </p:spPr>
        <p:txBody>
          <a:bodyPr/>
          <a:lstStyle/>
          <a:p>
            <a:r>
              <a:rPr lang="en-US" smtClean="0"/>
              <a:t>Copyright  © eNestEgg Press, LLC.</a:t>
            </a:r>
            <a:endParaRPr lang="en-US"/>
          </a:p>
        </p:txBody>
      </p:sp>
    </p:spTree>
    <p:extLst>
      <p:ext uri="{BB962C8B-B14F-4D97-AF65-F5344CB8AC3E}">
        <p14:creationId xmlns:p14="http://schemas.microsoft.com/office/powerpoint/2010/main" val="4040403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400" dirty="0"/>
              <a:t>End of Module </a:t>
            </a:r>
            <a:r>
              <a:rPr lang="en-US" sz="8000" dirty="0"/>
              <a:t>1</a:t>
            </a:r>
            <a:r>
              <a:rPr lang="en-US" sz="4400" dirty="0"/>
              <a:t/>
            </a:r>
            <a:br>
              <a:rPr lang="en-US" sz="4400" dirty="0"/>
            </a:br>
            <a:r>
              <a:rPr lang="en-US" sz="6000" dirty="0"/>
              <a:t>Introduction to Personal Finance</a:t>
            </a:r>
            <a:endParaRPr lang="en-US" sz="5400" dirty="0"/>
          </a:p>
        </p:txBody>
      </p:sp>
      <p:sp>
        <p:nvSpPr>
          <p:cNvPr id="3" name="Footer Placeholder 2"/>
          <p:cNvSpPr>
            <a:spLocks noGrp="1"/>
          </p:cNvSpPr>
          <p:nvPr>
            <p:ph type="ftr" sz="quarter" idx="11"/>
          </p:nvPr>
        </p:nvSpPr>
        <p:spPr/>
        <p:txBody>
          <a:bodyPr/>
          <a:lstStyle/>
          <a:p>
            <a:r>
              <a:rPr lang="en-US" smtClean="0"/>
              <a:t>Copyright  © eNestEgg Press, LLC.</a:t>
            </a:r>
            <a:endParaRPr lang="en-US"/>
          </a:p>
        </p:txBody>
      </p:sp>
    </p:spTree>
    <p:extLst>
      <p:ext uri="{BB962C8B-B14F-4D97-AF65-F5344CB8AC3E}">
        <p14:creationId xmlns:p14="http://schemas.microsoft.com/office/powerpoint/2010/main" val="210376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4" y="551688"/>
            <a:ext cx="10972800" cy="1143000"/>
          </a:xfrm>
        </p:spPr>
        <p:txBody>
          <a:bodyPr>
            <a:normAutofit/>
          </a:bodyPr>
          <a:lstStyle/>
          <a:p>
            <a:r>
              <a:rPr lang="en-US" sz="5400" b="1" dirty="0" smtClean="0"/>
              <a:t> Personal Finance skills are lacking</a:t>
            </a:r>
            <a:endParaRPr lang="en-US" sz="5400" b="1"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
        <p:nvSpPr>
          <p:cNvPr id="6" name="TextBox 5"/>
          <p:cNvSpPr txBox="1"/>
          <p:nvPr/>
        </p:nvSpPr>
        <p:spPr>
          <a:xfrm>
            <a:off x="872835" y="2549236"/>
            <a:ext cx="10266219" cy="1754326"/>
          </a:xfrm>
          <a:prstGeom prst="rect">
            <a:avLst/>
          </a:prstGeom>
          <a:noFill/>
        </p:spPr>
        <p:txBody>
          <a:bodyPr wrap="square" rtlCol="0">
            <a:spAutoFit/>
          </a:bodyPr>
          <a:lstStyle/>
          <a:p>
            <a:r>
              <a:rPr lang="en-US" sz="3600" dirty="0" smtClean="0">
                <a:hlinkClick r:id="rId3"/>
              </a:rPr>
              <a:t>Financial Literacy Quiz</a:t>
            </a:r>
            <a:endParaRPr lang="en-US" sz="3600" dirty="0" smtClean="0"/>
          </a:p>
          <a:p>
            <a:endParaRPr lang="en-US" sz="3600" dirty="0" smtClean="0"/>
          </a:p>
          <a:p>
            <a:r>
              <a:rPr lang="en-US" sz="3600" dirty="0" smtClean="0">
                <a:hlinkClick r:id="rId3"/>
              </a:rPr>
              <a:t>US Survey Data at a Glance</a:t>
            </a:r>
            <a:endParaRPr lang="en-US" sz="3600" dirty="0"/>
          </a:p>
        </p:txBody>
      </p:sp>
    </p:spTree>
    <p:extLst>
      <p:ext uri="{BB962C8B-B14F-4D97-AF65-F5344CB8AC3E}">
        <p14:creationId xmlns:p14="http://schemas.microsoft.com/office/powerpoint/2010/main" val="4126347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54000"/>
            <a:ext cx="10515600" cy="1436688"/>
          </a:xfrm>
        </p:spPr>
        <p:txBody>
          <a:bodyPr>
            <a:normAutofit/>
          </a:bodyPr>
          <a:lstStyle/>
          <a:p>
            <a:r>
              <a:rPr lang="en-US" sz="5400" b="1" dirty="0" smtClean="0"/>
              <a:t>LO1. Need for Financial Security </a:t>
            </a:r>
            <a:endParaRPr lang="en-US" sz="5400" b="1" dirty="0"/>
          </a:p>
        </p:txBody>
      </p:sp>
      <p:pic>
        <p:nvPicPr>
          <p:cNvPr id="4" name="Content Placeholder 3" descr="http://timvandevall.com/wp-content/uploads/2013/11/Maslows-Hierarchy-of-Needs.jpg">
            <a:hlinkClick r:id="rId3"/>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6686550" y="1690688"/>
            <a:ext cx="5368117" cy="4453393"/>
          </a:xfrm>
          <a:prstGeom prst="rect">
            <a:avLst/>
          </a:prstGeom>
          <a:noFill/>
          <a:ln>
            <a:noFill/>
          </a:ln>
        </p:spPr>
      </p:pic>
      <p:sp>
        <p:nvSpPr>
          <p:cNvPr id="5" name="TextBox 4"/>
          <p:cNvSpPr txBox="1"/>
          <p:nvPr/>
        </p:nvSpPr>
        <p:spPr>
          <a:xfrm>
            <a:off x="241299" y="1876425"/>
            <a:ext cx="6259513"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Maslow’s Hierarchy of need is a pyramid-shaped representation of human needs and wants.  </a:t>
            </a:r>
          </a:p>
          <a:p>
            <a:pPr marL="342900" indent="-342900">
              <a:buFont typeface="Arial" panose="020B0604020202020204" pitchFamily="34" charset="0"/>
              <a:buChar char="•"/>
            </a:pPr>
            <a:r>
              <a:rPr lang="en-US" sz="2200" dirty="0" smtClean="0"/>
              <a:t>Beginning with our basic needs— food, water, sleep, sex, homeostasis—Maslow suggests that our physiological needs are </a:t>
            </a:r>
            <a:r>
              <a:rPr lang="en-US" sz="2200" i="1" dirty="0" smtClean="0"/>
              <a:t>primary motivators </a:t>
            </a:r>
            <a:r>
              <a:rPr lang="en-US" sz="2200" dirty="0"/>
              <a:t>a</a:t>
            </a:r>
            <a:r>
              <a:rPr lang="en-US" sz="2200" dirty="0" smtClean="0"/>
              <a:t>nd must be satisfied before moving on to higher-level need (you probably would not be concerned with Instagram followers if you were unable to breath.) </a:t>
            </a:r>
            <a:endParaRPr lang="en-US" sz="2200" dirty="0"/>
          </a:p>
          <a:p>
            <a:pPr marL="342900" indent="-342900">
              <a:buFont typeface="Arial" panose="020B0604020202020204" pitchFamily="34" charset="0"/>
              <a:buChar char="•"/>
            </a:pPr>
            <a:r>
              <a:rPr lang="en-US" sz="2200" dirty="0" smtClean="0"/>
              <a:t>In a society that is not preoccupied with fulfilling basic physiological needs—food, water, and shelter—happiness and esteem are sought after relentlessly. </a:t>
            </a:r>
            <a:endParaRPr lang="en-US" sz="2200" dirty="0"/>
          </a:p>
        </p:txBody>
      </p:sp>
      <p:sp>
        <p:nvSpPr>
          <p:cNvPr id="3" name="Footer Placeholder 2"/>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263457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559557"/>
            <a:ext cx="10515600" cy="1060687"/>
          </a:xfrm>
        </p:spPr>
        <p:txBody>
          <a:bodyPr>
            <a:normAutofit/>
          </a:bodyPr>
          <a:lstStyle/>
          <a:p>
            <a:r>
              <a:rPr lang="en-US" sz="5400" b="1" dirty="0"/>
              <a:t>What is it?</a:t>
            </a:r>
          </a:p>
        </p:txBody>
      </p:sp>
      <p:sp>
        <p:nvSpPr>
          <p:cNvPr id="3" name="Content Placeholder 2"/>
          <p:cNvSpPr>
            <a:spLocks noGrp="1"/>
          </p:cNvSpPr>
          <p:nvPr>
            <p:ph idx="1"/>
          </p:nvPr>
        </p:nvSpPr>
        <p:spPr>
          <a:xfrm>
            <a:off x="286603" y="1489525"/>
            <a:ext cx="11709779" cy="4986337"/>
          </a:xfrm>
        </p:spPr>
        <p:txBody>
          <a:bodyPr>
            <a:normAutofit fontScale="85000" lnSpcReduction="20000"/>
          </a:bodyPr>
          <a:lstStyle/>
          <a:p>
            <a:pPr marL="0" indent="0">
              <a:buNone/>
            </a:pPr>
            <a:r>
              <a:rPr lang="en-US" sz="3400" dirty="0" smtClean="0"/>
              <a:t>What is personal finance? </a:t>
            </a:r>
          </a:p>
          <a:p>
            <a:pPr marL="0" indent="0">
              <a:buNone/>
            </a:pPr>
            <a:r>
              <a:rPr lang="en-US" dirty="0" smtClean="0"/>
              <a:t>Personal finance is all financial decisions and actions of a person.  Very simply, almost any decision that involves spending or making money. </a:t>
            </a:r>
          </a:p>
          <a:p>
            <a:pPr lvl="1"/>
            <a:r>
              <a:rPr lang="en-US" dirty="0"/>
              <a:t>T</a:t>
            </a:r>
            <a:r>
              <a:rPr lang="en-US" dirty="0" smtClean="0"/>
              <a:t>his could include insurance, budgeting, savings, investing, mortgages, </a:t>
            </a:r>
            <a:r>
              <a:rPr lang="en-US" dirty="0"/>
              <a:t>debt </a:t>
            </a:r>
            <a:r>
              <a:rPr lang="en-US" dirty="0" smtClean="0"/>
              <a:t>servicing and more. In general financial planning consist of evaluating your current financial position and predicting short-term and long-term needs.</a:t>
            </a:r>
          </a:p>
          <a:p>
            <a:pPr marL="457200" lvl="1" indent="0">
              <a:buNone/>
            </a:pPr>
            <a:r>
              <a:rPr lang="en-US" sz="3000" dirty="0" smtClean="0"/>
              <a:t>Personal </a:t>
            </a:r>
            <a:r>
              <a:rPr lang="en-US" sz="3000" dirty="0"/>
              <a:t>financial planning</a:t>
            </a:r>
            <a:r>
              <a:rPr lang="en-US" dirty="0"/>
              <a:t>: </a:t>
            </a:r>
            <a:endParaRPr lang="en-US" dirty="0" smtClean="0"/>
          </a:p>
          <a:p>
            <a:pPr lvl="1"/>
            <a:r>
              <a:rPr lang="en-US" dirty="0" smtClean="0"/>
              <a:t>Is </a:t>
            </a:r>
            <a:r>
              <a:rPr lang="en-US" dirty="0"/>
              <a:t>managing money in order to reach both the short term and long term financial goals of an individual. </a:t>
            </a:r>
            <a:endParaRPr lang="en-US" dirty="0" smtClean="0"/>
          </a:p>
          <a:p>
            <a:pPr lvl="1"/>
            <a:r>
              <a:rPr lang="en-US" dirty="0" smtClean="0"/>
              <a:t>For additional information visit: Investopedia- </a:t>
            </a:r>
            <a:r>
              <a:rPr lang="en-US" dirty="0" smtClean="0">
                <a:hlinkClick r:id="rId3"/>
              </a:rPr>
              <a:t>Personal Finance</a:t>
            </a:r>
            <a:endParaRPr lang="en-US" sz="900" dirty="0" smtClean="0"/>
          </a:p>
          <a:p>
            <a:pPr marL="0" indent="0">
              <a:buNone/>
            </a:pPr>
            <a:r>
              <a:rPr lang="en-US" sz="3400" dirty="0"/>
              <a:t>What is a financial plan?</a:t>
            </a:r>
          </a:p>
          <a:p>
            <a:pPr lvl="1"/>
            <a:r>
              <a:rPr lang="en-US" dirty="0"/>
              <a:t>A </a:t>
            </a:r>
            <a:r>
              <a:rPr lang="en-US" dirty="0" smtClean="0"/>
              <a:t>complete assessment </a:t>
            </a:r>
            <a:r>
              <a:rPr lang="en-US" dirty="0"/>
              <a:t>of an investor's current and future financial state by using </a:t>
            </a:r>
            <a:r>
              <a:rPr lang="en-US" dirty="0" smtClean="0"/>
              <a:t>current variables </a:t>
            </a:r>
            <a:r>
              <a:rPr lang="en-US" dirty="0"/>
              <a:t>to </a:t>
            </a:r>
            <a:r>
              <a:rPr lang="en-US" dirty="0" smtClean="0"/>
              <a:t>forecast future </a:t>
            </a:r>
            <a:r>
              <a:rPr lang="en-US" dirty="0"/>
              <a:t>cash </a:t>
            </a:r>
            <a:r>
              <a:rPr lang="en-US" dirty="0" smtClean="0"/>
              <a:t>flows, </a:t>
            </a:r>
            <a:r>
              <a:rPr lang="en-US" dirty="0"/>
              <a:t>asset </a:t>
            </a:r>
            <a:r>
              <a:rPr lang="en-US" dirty="0" smtClean="0"/>
              <a:t>values and </a:t>
            </a:r>
            <a:r>
              <a:rPr lang="en-US" dirty="0"/>
              <a:t>withdrawal plans</a:t>
            </a:r>
            <a:r>
              <a:rPr lang="en-US" dirty="0" smtClean="0"/>
              <a:t>.</a:t>
            </a:r>
          </a:p>
          <a:p>
            <a:pPr marL="0" indent="0">
              <a:buNone/>
            </a:pPr>
            <a:r>
              <a:rPr lang="en-US" sz="2600" dirty="0"/>
              <a:t>Financial plan: </a:t>
            </a:r>
            <a:endParaRPr lang="en-US" sz="2600" dirty="0" smtClean="0"/>
          </a:p>
          <a:p>
            <a:pPr lvl="1"/>
            <a:r>
              <a:rPr lang="en-US" dirty="0" smtClean="0"/>
              <a:t>A formal report </a:t>
            </a:r>
            <a:r>
              <a:rPr lang="en-US" dirty="0"/>
              <a:t>that shows where you are, what you need, and which way to go.</a:t>
            </a:r>
          </a:p>
          <a:p>
            <a:endParaRPr lang="en-US" dirty="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978084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95" y="536693"/>
            <a:ext cx="10769600" cy="1016000"/>
          </a:xfrm>
        </p:spPr>
        <p:txBody>
          <a:bodyPr>
            <a:normAutofit fontScale="90000"/>
          </a:bodyPr>
          <a:lstStyle/>
          <a:p>
            <a:pPr lvl="0"/>
            <a:r>
              <a:rPr lang="en-US" sz="5400" b="1" dirty="0" smtClean="0"/>
              <a:t>LO2. 8 </a:t>
            </a:r>
            <a:r>
              <a:rPr lang="en-US" sz="5400" b="1" dirty="0"/>
              <a:t>Basic Financial Planning </a:t>
            </a:r>
            <a:r>
              <a:rPr lang="en-US" sz="5400" b="1" dirty="0" smtClean="0"/>
              <a:t>Activities</a:t>
            </a:r>
            <a:endParaRPr lang="en-US" sz="5400" b="1" dirty="0"/>
          </a:p>
        </p:txBody>
      </p:sp>
      <p:sp>
        <p:nvSpPr>
          <p:cNvPr id="3" name="Content Placeholder 2"/>
          <p:cNvSpPr>
            <a:spLocks noGrp="1"/>
          </p:cNvSpPr>
          <p:nvPr>
            <p:ph idx="1"/>
          </p:nvPr>
        </p:nvSpPr>
        <p:spPr>
          <a:xfrm>
            <a:off x="469900" y="2214562"/>
            <a:ext cx="11112500" cy="4313237"/>
          </a:xfrm>
        </p:spPr>
        <p:txBody>
          <a:bodyPr>
            <a:normAutofit/>
          </a:bodyPr>
          <a:lstStyle/>
          <a:p>
            <a:pPr lvl="0"/>
            <a:r>
              <a:rPr lang="en-US" sz="3600" b="1" dirty="0" smtClean="0"/>
              <a:t>Obtaining</a:t>
            </a:r>
            <a:r>
              <a:rPr lang="en-US" sz="3600" dirty="0" smtClean="0"/>
              <a:t>-</a:t>
            </a:r>
            <a:r>
              <a:rPr lang="en-US" sz="4000" dirty="0" smtClean="0"/>
              <a:t> </a:t>
            </a:r>
            <a:r>
              <a:rPr lang="en-US" sz="3200" dirty="0" smtClean="0"/>
              <a:t>Making money</a:t>
            </a:r>
            <a:endParaRPr lang="en-US" sz="3200" dirty="0"/>
          </a:p>
          <a:p>
            <a:pPr lvl="0"/>
            <a:r>
              <a:rPr lang="en-US" sz="3600" b="1" dirty="0" smtClean="0"/>
              <a:t>Planning</a:t>
            </a:r>
            <a:r>
              <a:rPr lang="en-US" sz="3600" dirty="0" smtClean="0"/>
              <a:t>-</a:t>
            </a:r>
            <a:r>
              <a:rPr lang="en-US" sz="4000" dirty="0" smtClean="0"/>
              <a:t> </a:t>
            </a:r>
            <a:r>
              <a:rPr lang="en-US" sz="3200" dirty="0" smtClean="0"/>
              <a:t>Have </a:t>
            </a:r>
            <a:r>
              <a:rPr lang="en-US" sz="3200" dirty="0"/>
              <a:t>a plan and stick to </a:t>
            </a:r>
            <a:r>
              <a:rPr lang="en-US" sz="3200" dirty="0" smtClean="0"/>
              <a:t>it</a:t>
            </a:r>
            <a:endParaRPr lang="en-US" sz="3200" dirty="0"/>
          </a:p>
          <a:p>
            <a:pPr lvl="0"/>
            <a:r>
              <a:rPr lang="en-US" sz="3600" b="1" dirty="0" smtClean="0"/>
              <a:t>Saving</a:t>
            </a:r>
            <a:r>
              <a:rPr lang="en-US" sz="3600" dirty="0" smtClean="0"/>
              <a:t>-</a:t>
            </a:r>
            <a:r>
              <a:rPr lang="en-US" sz="4000" dirty="0" smtClean="0"/>
              <a:t> </a:t>
            </a:r>
            <a:r>
              <a:rPr lang="en-US" sz="3200" dirty="0" smtClean="0"/>
              <a:t>Setting </a:t>
            </a:r>
            <a:r>
              <a:rPr lang="en-US" sz="3200" dirty="0"/>
              <a:t>aside fund for </a:t>
            </a:r>
            <a:r>
              <a:rPr lang="en-US" sz="3200" dirty="0" smtClean="0"/>
              <a:t>later</a:t>
            </a:r>
            <a:endParaRPr lang="en-US" sz="3200" dirty="0"/>
          </a:p>
          <a:p>
            <a:pPr lvl="0"/>
            <a:r>
              <a:rPr lang="en-US" sz="3600" b="1" dirty="0" smtClean="0"/>
              <a:t>Borrowing</a:t>
            </a:r>
            <a:r>
              <a:rPr lang="en-US" sz="3600" dirty="0" smtClean="0"/>
              <a:t>-</a:t>
            </a:r>
            <a:r>
              <a:rPr lang="en-US" sz="3200" dirty="0" smtClean="0"/>
              <a:t> Control your credit </a:t>
            </a:r>
          </a:p>
          <a:p>
            <a:pPr lvl="1"/>
            <a:r>
              <a:rPr lang="en-US" sz="2800" dirty="0"/>
              <a:t>Bankruptcy-</a:t>
            </a:r>
            <a:r>
              <a:rPr lang="en-US" sz="2700" dirty="0" smtClean="0"/>
              <a:t>A </a:t>
            </a:r>
            <a:r>
              <a:rPr lang="en-US" sz="2700" dirty="0"/>
              <a:t>legal process </a:t>
            </a:r>
            <a:r>
              <a:rPr lang="en-US" sz="2700" dirty="0" smtClean="0"/>
              <a:t>involving </a:t>
            </a:r>
            <a:r>
              <a:rPr lang="en-US" sz="2700" dirty="0"/>
              <a:t>a person or business that is unable to repay outstanding </a:t>
            </a:r>
            <a:r>
              <a:rPr lang="en-US" sz="2700" dirty="0" smtClean="0"/>
              <a:t>debts</a:t>
            </a:r>
            <a:r>
              <a:rPr lang="en-US" sz="2700" dirty="0"/>
              <a:t>. (Maintain control of you debt)</a:t>
            </a:r>
          </a:p>
          <a:p>
            <a:pPr lvl="1"/>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879643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614363"/>
            <a:ext cx="11760200" cy="1325563"/>
          </a:xfrm>
        </p:spPr>
        <p:txBody>
          <a:bodyPr>
            <a:noAutofit/>
          </a:bodyPr>
          <a:lstStyle/>
          <a:p>
            <a:r>
              <a:rPr lang="en-US" sz="5400" b="1" dirty="0"/>
              <a:t>8 Basic Financial Planning </a:t>
            </a:r>
            <a:r>
              <a:rPr lang="en-US" sz="5400" b="1" dirty="0" smtClean="0"/>
              <a:t>Activities </a:t>
            </a:r>
            <a:endParaRPr lang="en-US" sz="5400" b="1" dirty="0"/>
          </a:p>
        </p:txBody>
      </p:sp>
      <p:sp>
        <p:nvSpPr>
          <p:cNvPr id="3" name="Content Placeholder 2"/>
          <p:cNvSpPr>
            <a:spLocks noGrp="1"/>
          </p:cNvSpPr>
          <p:nvPr>
            <p:ph idx="1"/>
          </p:nvPr>
        </p:nvSpPr>
        <p:spPr>
          <a:xfrm>
            <a:off x="266700" y="2257425"/>
            <a:ext cx="11760200" cy="4346575"/>
          </a:xfrm>
        </p:spPr>
        <p:txBody>
          <a:bodyPr>
            <a:normAutofit/>
          </a:bodyPr>
          <a:lstStyle/>
          <a:p>
            <a:r>
              <a:rPr lang="en-US" sz="3600" b="1" dirty="0" smtClean="0"/>
              <a:t>Spending-</a:t>
            </a:r>
            <a:r>
              <a:rPr lang="en-US" sz="3200" dirty="0" smtClean="0"/>
              <a:t> Make </a:t>
            </a:r>
            <a:r>
              <a:rPr lang="en-US" sz="3200" dirty="0"/>
              <a:t>smart </a:t>
            </a:r>
            <a:r>
              <a:rPr lang="en-US" sz="3200" dirty="0" smtClean="0"/>
              <a:t>purchases</a:t>
            </a:r>
            <a:endParaRPr lang="en-US" sz="3200" dirty="0"/>
          </a:p>
          <a:p>
            <a:r>
              <a:rPr lang="en-US" sz="3600" b="1" dirty="0" smtClean="0"/>
              <a:t>Managing </a:t>
            </a:r>
            <a:r>
              <a:rPr lang="en-US" sz="3600" b="1" dirty="0"/>
              <a:t>Risk- </a:t>
            </a:r>
            <a:r>
              <a:rPr lang="en-US" sz="3200" dirty="0" smtClean="0"/>
              <a:t>Insuring yourself against the unknown</a:t>
            </a:r>
          </a:p>
          <a:p>
            <a:r>
              <a:rPr lang="en-US" sz="3600" b="1" dirty="0" smtClean="0"/>
              <a:t>Investing-</a:t>
            </a:r>
            <a:r>
              <a:rPr lang="en-US" sz="3200" b="1" dirty="0" smtClean="0"/>
              <a:t> </a:t>
            </a:r>
            <a:r>
              <a:rPr lang="en-US" sz="3200" dirty="0" smtClean="0"/>
              <a:t>Placing </a:t>
            </a:r>
            <a:r>
              <a:rPr lang="en-US" sz="3200" dirty="0"/>
              <a:t>your money into stocks, bonds, mutual funds real-estate, etc</a:t>
            </a:r>
            <a:r>
              <a:rPr lang="en-US" sz="3200" dirty="0" smtClean="0"/>
              <a:t>.</a:t>
            </a:r>
            <a:endParaRPr lang="en-US" sz="3200" dirty="0"/>
          </a:p>
          <a:p>
            <a:r>
              <a:rPr lang="en-US" sz="3600" b="1" dirty="0" smtClean="0"/>
              <a:t>Retirement/Estate </a:t>
            </a:r>
            <a:r>
              <a:rPr lang="en-US" sz="3600" b="1" dirty="0"/>
              <a:t>Planning- </a:t>
            </a:r>
            <a:r>
              <a:rPr lang="en-US" sz="3200" dirty="0" smtClean="0"/>
              <a:t>To </a:t>
            </a:r>
            <a:r>
              <a:rPr lang="en-US" sz="3200" dirty="0"/>
              <a:t>provide for retirement and </a:t>
            </a:r>
            <a:r>
              <a:rPr lang="en-US" sz="3200" dirty="0" smtClean="0"/>
              <a:t>on</a:t>
            </a:r>
            <a:endParaRPr lang="en-US" sz="3200" dirty="0"/>
          </a:p>
          <a:p>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32562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2</a:t>
            </a:r>
            <a:endParaRPr lang="en-US" sz="5400" b="1"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25462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Ptheme" id="{BF2C51C7-3CE4-4EF4-907F-3CB9C407DA54}" vid="{5B7DF637-E998-43A2-A830-3F9DAC56DD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PPtheme</Template>
  <TotalTime>3175</TotalTime>
  <Words>1609</Words>
  <Application>Microsoft Office PowerPoint</Application>
  <PresentationFormat>Widescreen</PresentationFormat>
  <Paragraphs>190</Paragraphs>
  <Slides>32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Brush Script MT</vt:lpstr>
      <vt:lpstr>Calibri</vt:lpstr>
      <vt:lpstr>Constantia</vt:lpstr>
      <vt:lpstr>Wingdings 2</vt:lpstr>
      <vt:lpstr>PPtheme</vt:lpstr>
      <vt:lpstr>Module 1: Introduction to Personal Finance</vt:lpstr>
      <vt:lpstr>Learning Objectives:</vt:lpstr>
      <vt:lpstr>Question Cluster 1- Initial knowledge questions</vt:lpstr>
      <vt:lpstr> Personal Finance skills are lacking</vt:lpstr>
      <vt:lpstr>LO1. Need for Financial Security </vt:lpstr>
      <vt:lpstr>What is it?</vt:lpstr>
      <vt:lpstr>LO2. 8 Basic Financial Planning Activities</vt:lpstr>
      <vt:lpstr>8 Basic Financial Planning Activities </vt:lpstr>
      <vt:lpstr>Question Cluster 2</vt:lpstr>
      <vt:lpstr>Our Inner Caveman</vt:lpstr>
      <vt:lpstr>Why personal financial planning? </vt:lpstr>
      <vt:lpstr>Successful Financial Planning</vt:lpstr>
      <vt:lpstr>Question Cluster 3</vt:lpstr>
      <vt:lpstr>PowerPoint Presentation</vt:lpstr>
      <vt:lpstr>How the world around us affects our decision making in Financial Planning:</vt:lpstr>
      <vt:lpstr>How the world around us affects our decision making in Financial Planning:</vt:lpstr>
      <vt:lpstr>Question Cluster 4</vt:lpstr>
      <vt:lpstr>LO3. How the events in our life affect our financial situation?</vt:lpstr>
      <vt:lpstr>What are your financial goals at each point in your life? </vt:lpstr>
      <vt:lpstr>Question Cluster 5</vt:lpstr>
      <vt:lpstr>Values and Financial Planning:</vt:lpstr>
      <vt:lpstr>Attitude and Financial Planning</vt:lpstr>
      <vt:lpstr>Life is Expensive</vt:lpstr>
      <vt:lpstr>Life is full of Hassles</vt:lpstr>
      <vt:lpstr>Did you know?</vt:lpstr>
      <vt:lpstr>Money Reduces Hassles</vt:lpstr>
      <vt:lpstr>Money is not always Happiness </vt:lpstr>
      <vt:lpstr>The price of well-being</vt:lpstr>
      <vt:lpstr>Life satisfaction and income</vt:lpstr>
      <vt:lpstr>Did you know?</vt:lpstr>
      <vt:lpstr>"Money, if it does not bring you happiness, it will at least help you be miserable in comfort."  -Helen Gurley Brown (former editor of Cosmopolitan)  </vt:lpstr>
      <vt:lpstr>End of Module 1 Introduction to Personal Finance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to Personal Finance</dc:title>
  <dc:creator>kowalik, crystal</dc:creator>
  <cp:lastModifiedBy>Bo, Nhieu</cp:lastModifiedBy>
  <cp:revision>124</cp:revision>
  <cp:lastPrinted>2015-01-07T21:29:26Z</cp:lastPrinted>
  <dcterms:created xsi:type="dcterms:W3CDTF">2014-06-23T18:06:37Z</dcterms:created>
  <dcterms:modified xsi:type="dcterms:W3CDTF">2017-01-23T20:20:25Z</dcterms:modified>
</cp:coreProperties>
</file>