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0"/>
  </p:notesMasterIdLst>
  <p:handoutMasterIdLst>
    <p:handoutMasterId r:id="rId31"/>
  </p:handoutMasterIdLst>
  <p:sldIdLst>
    <p:sldId id="256" r:id="rId2"/>
    <p:sldId id="257" r:id="rId3"/>
    <p:sldId id="258" r:id="rId4"/>
    <p:sldId id="259" r:id="rId5"/>
    <p:sldId id="260" r:id="rId6"/>
    <p:sldId id="261" r:id="rId7"/>
    <p:sldId id="262" r:id="rId8"/>
    <p:sldId id="263" r:id="rId9"/>
    <p:sldId id="265" r:id="rId10"/>
    <p:sldId id="283" r:id="rId11"/>
    <p:sldId id="277" r:id="rId12"/>
    <p:sldId id="266" r:id="rId13"/>
    <p:sldId id="274" r:id="rId14"/>
    <p:sldId id="278" r:id="rId15"/>
    <p:sldId id="267" r:id="rId16"/>
    <p:sldId id="273" r:id="rId17"/>
    <p:sldId id="268" r:id="rId18"/>
    <p:sldId id="284" r:id="rId19"/>
    <p:sldId id="269" r:id="rId20"/>
    <p:sldId id="275" r:id="rId21"/>
    <p:sldId id="276" r:id="rId22"/>
    <p:sldId id="279" r:id="rId23"/>
    <p:sldId id="281" r:id="rId24"/>
    <p:sldId id="280" r:id="rId25"/>
    <p:sldId id="270" r:id="rId26"/>
    <p:sldId id="271" r:id="rId27"/>
    <p:sldId id="272" r:id="rId28"/>
    <p:sldId id="285"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86501" autoAdjust="0"/>
  </p:normalViewPr>
  <p:slideViewPr>
    <p:cSldViewPr snapToGrid="0">
      <p:cViewPr varScale="1">
        <p:scale>
          <a:sx n="76" d="100"/>
          <a:sy n="76" d="100"/>
        </p:scale>
        <p:origin x="132" y="4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4B53F28-DC50-401C-B9E4-59ABE76E17AA}" type="datetimeFigureOut">
              <a:rPr lang="en-US" smtClean="0"/>
              <a:t>11/17/2015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8F1DE0BC-8019-471D-BD15-F6E9059ADC5F}" type="slidenum">
              <a:rPr lang="en-US" smtClean="0"/>
              <a:t>‹#›</a:t>
            </a:fld>
            <a:endParaRPr lang="en-US"/>
          </a:p>
        </p:txBody>
      </p:sp>
    </p:spTree>
    <p:extLst>
      <p:ext uri="{BB962C8B-B14F-4D97-AF65-F5344CB8AC3E}">
        <p14:creationId xmlns:p14="http://schemas.microsoft.com/office/powerpoint/2010/main" val="870449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E6D53BF-B40D-4E63-85B5-D5867C64CF8B}" type="datetimeFigureOut">
              <a:rPr lang="en-US" smtClean="0"/>
              <a:t>11/17/2015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5CC536DF-6266-46DB-9172-67F350601B9B}" type="slidenum">
              <a:rPr lang="en-US" smtClean="0"/>
              <a:t>‹#›</a:t>
            </a:fld>
            <a:endParaRPr lang="en-US"/>
          </a:p>
        </p:txBody>
      </p:sp>
    </p:spTree>
    <p:extLst>
      <p:ext uri="{BB962C8B-B14F-4D97-AF65-F5344CB8AC3E}">
        <p14:creationId xmlns:p14="http://schemas.microsoft.com/office/powerpoint/2010/main" val="1546238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C536DF-6266-46DB-9172-67F350601B9B}" type="slidenum">
              <a:rPr lang="en-US" smtClean="0"/>
              <a:t>1</a:t>
            </a:fld>
            <a:endParaRPr lang="en-US"/>
          </a:p>
        </p:txBody>
      </p:sp>
    </p:spTree>
    <p:extLst>
      <p:ext uri="{BB962C8B-B14F-4D97-AF65-F5344CB8AC3E}">
        <p14:creationId xmlns:p14="http://schemas.microsoft.com/office/powerpoint/2010/main" val="2883521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C536DF-6266-46DB-9172-67F350601B9B}" type="slidenum">
              <a:rPr lang="en-US" smtClean="0"/>
              <a:t>3</a:t>
            </a:fld>
            <a:endParaRPr lang="en-US"/>
          </a:p>
        </p:txBody>
      </p:sp>
    </p:spTree>
    <p:extLst>
      <p:ext uri="{BB962C8B-B14F-4D97-AF65-F5344CB8AC3E}">
        <p14:creationId xmlns:p14="http://schemas.microsoft.com/office/powerpoint/2010/main" val="2791527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C536DF-6266-46DB-9172-67F350601B9B}" type="slidenum">
              <a:rPr lang="en-US" smtClean="0"/>
              <a:t>5</a:t>
            </a:fld>
            <a:endParaRPr lang="en-US"/>
          </a:p>
        </p:txBody>
      </p:sp>
    </p:spTree>
    <p:extLst>
      <p:ext uri="{BB962C8B-B14F-4D97-AF65-F5344CB8AC3E}">
        <p14:creationId xmlns:p14="http://schemas.microsoft.com/office/powerpoint/2010/main" val="2046684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http://www.investopedia.com/exam-guide/cfp/retirement-needs/cfp1.asp</a:t>
            </a:r>
            <a:endParaRPr lang="en-US" dirty="0"/>
          </a:p>
        </p:txBody>
      </p:sp>
      <p:sp>
        <p:nvSpPr>
          <p:cNvPr id="4" name="Slide Number Placeholder 3"/>
          <p:cNvSpPr>
            <a:spLocks noGrp="1"/>
          </p:cNvSpPr>
          <p:nvPr>
            <p:ph type="sldNum" sz="quarter" idx="10"/>
          </p:nvPr>
        </p:nvSpPr>
        <p:spPr/>
        <p:txBody>
          <a:bodyPr/>
          <a:lstStyle/>
          <a:p>
            <a:fld id="{5CC536DF-6266-46DB-9172-67F350601B9B}" type="slidenum">
              <a:rPr lang="en-US" smtClean="0"/>
              <a:t>6</a:t>
            </a:fld>
            <a:endParaRPr lang="en-US"/>
          </a:p>
        </p:txBody>
      </p:sp>
    </p:spTree>
    <p:extLst>
      <p:ext uri="{BB962C8B-B14F-4D97-AF65-F5344CB8AC3E}">
        <p14:creationId xmlns:p14="http://schemas.microsoft.com/office/powerpoint/2010/main" val="50677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C536DF-6266-46DB-9172-67F350601B9B}" type="slidenum">
              <a:rPr lang="en-US" smtClean="0"/>
              <a:t>9</a:t>
            </a:fld>
            <a:endParaRPr lang="en-US"/>
          </a:p>
        </p:txBody>
      </p:sp>
    </p:spTree>
    <p:extLst>
      <p:ext uri="{BB962C8B-B14F-4D97-AF65-F5344CB8AC3E}">
        <p14:creationId xmlns:p14="http://schemas.microsoft.com/office/powerpoint/2010/main" val="2370545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http://www.businessweek.com/articles/2014-07-24/401-k-s-which-companies-have-the-best-retirement-plans</a:t>
            </a:r>
            <a:endParaRPr lang="en-US" dirty="0"/>
          </a:p>
        </p:txBody>
      </p:sp>
      <p:sp>
        <p:nvSpPr>
          <p:cNvPr id="4" name="Slide Number Placeholder 3"/>
          <p:cNvSpPr>
            <a:spLocks noGrp="1"/>
          </p:cNvSpPr>
          <p:nvPr>
            <p:ph type="sldNum" sz="quarter" idx="10"/>
          </p:nvPr>
        </p:nvSpPr>
        <p:spPr/>
        <p:txBody>
          <a:bodyPr/>
          <a:lstStyle/>
          <a:p>
            <a:fld id="{5CC536DF-6266-46DB-9172-67F350601B9B}" type="slidenum">
              <a:rPr lang="en-US" smtClean="0"/>
              <a:t>13</a:t>
            </a:fld>
            <a:endParaRPr lang="en-US"/>
          </a:p>
        </p:txBody>
      </p:sp>
    </p:spTree>
    <p:extLst>
      <p:ext uri="{BB962C8B-B14F-4D97-AF65-F5344CB8AC3E}">
        <p14:creationId xmlns:p14="http://schemas.microsoft.com/office/powerpoint/2010/main" val="2600014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C536DF-6266-46DB-9172-67F350601B9B}" type="slidenum">
              <a:rPr lang="en-US" smtClean="0"/>
              <a:t>14</a:t>
            </a:fld>
            <a:endParaRPr lang="en-US"/>
          </a:p>
        </p:txBody>
      </p:sp>
    </p:spTree>
    <p:extLst>
      <p:ext uri="{BB962C8B-B14F-4D97-AF65-F5344CB8AC3E}">
        <p14:creationId xmlns:p14="http://schemas.microsoft.com/office/powerpoint/2010/main" val="2117636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C536DF-6266-46DB-9172-67F350601B9B}" type="slidenum">
              <a:rPr lang="en-US" smtClean="0"/>
              <a:t>17</a:t>
            </a:fld>
            <a:endParaRPr lang="en-US"/>
          </a:p>
        </p:txBody>
      </p:sp>
    </p:spTree>
    <p:extLst>
      <p:ext uri="{BB962C8B-B14F-4D97-AF65-F5344CB8AC3E}">
        <p14:creationId xmlns:p14="http://schemas.microsoft.com/office/powerpoint/2010/main" val="76714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C536DF-6266-46DB-9172-67F350601B9B}" type="slidenum">
              <a:rPr lang="en-US" smtClean="0"/>
              <a:t>27</a:t>
            </a:fld>
            <a:endParaRPr lang="en-US"/>
          </a:p>
        </p:txBody>
      </p:sp>
    </p:spTree>
    <p:extLst>
      <p:ext uri="{BB962C8B-B14F-4D97-AF65-F5344CB8AC3E}">
        <p14:creationId xmlns:p14="http://schemas.microsoft.com/office/powerpoint/2010/main" val="238867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A657ABC-F207-4D28-A122-681AB610560B}" type="datetime1">
              <a:rPr lang="en-US" smtClean="0"/>
              <a:t>11/17/2015</a:t>
            </a:fld>
            <a:endParaRPr lang="en-US" dirty="0"/>
          </a:p>
        </p:txBody>
      </p:sp>
      <p:sp>
        <p:nvSpPr>
          <p:cNvPr id="19" name="Footer Placeholder 18"/>
          <p:cNvSpPr>
            <a:spLocks noGrp="1"/>
          </p:cNvSpPr>
          <p:nvPr>
            <p:ph type="ftr" sz="quarter" idx="11"/>
          </p:nvPr>
        </p:nvSpPr>
        <p:spPr/>
        <p:txBody>
          <a:bodyPr/>
          <a:lstStyle/>
          <a:p>
            <a:r>
              <a:rPr lang="en-US" smtClean="0"/>
              <a:t>Copyright  © eNestEgg Press, LLC.</a:t>
            </a:r>
            <a:endParaRPr lang="en-US" dirty="0"/>
          </a:p>
        </p:txBody>
      </p:sp>
      <p:sp>
        <p:nvSpPr>
          <p:cNvPr id="27" name="Slide Number Placeholder 2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05DA61-A528-4605-BA46-9713F1C034C4}" type="datetime1">
              <a:rPr lang="en-US" smtClean="0"/>
              <a:t>11/17/2015</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30C347-E0AB-4A43-9435-990A420E75AC}" type="datetime1">
              <a:rPr lang="en-US" smtClean="0"/>
              <a:t>11/17/2015</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D7E8B6-D91C-4356-BDC5-8FE936A0361F}" type="datetime1">
              <a:rPr lang="en-US" smtClean="0"/>
              <a:t>11/17/2015</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F2EEA09-0430-4CCD-9565-5E1807C93993}" type="datetime1">
              <a:rPr lang="en-US" smtClean="0"/>
              <a:t>11/17/2015</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523C839-4EA1-4BC9-9670-F40FA484B213}" type="datetime1">
              <a:rPr lang="en-US" smtClean="0"/>
              <a:t>11/17/2015</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ADE75A0-B998-44DD-B620-42A5ADA811A5}" type="datetime1">
              <a:rPr lang="en-US" smtClean="0"/>
              <a:t>11/17/2015</a:t>
            </a:fld>
            <a:endParaRPr lang="en-US" dirty="0"/>
          </a:p>
        </p:txBody>
      </p:sp>
      <p:sp>
        <p:nvSpPr>
          <p:cNvPr id="8" name="Footer Placeholder 7"/>
          <p:cNvSpPr>
            <a:spLocks noGrp="1"/>
          </p:cNvSpPr>
          <p:nvPr>
            <p:ph type="ftr" sz="quarter" idx="11"/>
          </p:nvPr>
        </p:nvSpPr>
        <p:spPr/>
        <p:txBody>
          <a:bodyPr/>
          <a:lstStyle/>
          <a:p>
            <a:r>
              <a:rPr lang="en-US" smtClean="0"/>
              <a:t>Copyright  © eNestEgg Press, LLC.</a:t>
            </a:r>
            <a:endParaRPr lang="en-US" dirty="0"/>
          </a:p>
        </p:txBody>
      </p:sp>
      <p:sp>
        <p:nvSpPr>
          <p:cNvPr id="9" name="Slide Number Placeholder 8"/>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B050334-A407-4230-9304-B3979FA5DDD5}" type="datetime1">
              <a:rPr lang="en-US" smtClean="0"/>
              <a:t>11/17/2015</a:t>
            </a:fld>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
        <p:nvSpPr>
          <p:cNvPr id="5" name="Slide Number Placeholder 4"/>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3A32C0-1B66-45F1-961B-56E769E12DB5}" type="datetime1">
              <a:rPr lang="en-US" smtClean="0"/>
              <a:t>11/17/2015</a:t>
            </a:fld>
            <a:endParaRPr lang="en-US" dirty="0"/>
          </a:p>
        </p:txBody>
      </p:sp>
      <p:sp>
        <p:nvSpPr>
          <p:cNvPr id="3" name="Footer Placeholder 2"/>
          <p:cNvSpPr>
            <a:spLocks noGrp="1"/>
          </p:cNvSpPr>
          <p:nvPr>
            <p:ph type="ftr" sz="quarter" idx="11"/>
          </p:nvPr>
        </p:nvSpPr>
        <p:spPr/>
        <p:txBody>
          <a:bodyPr/>
          <a:lstStyle/>
          <a:p>
            <a:r>
              <a:rPr lang="en-US" smtClean="0"/>
              <a:t>Copyright  © eNestEgg Press, LLC.</a:t>
            </a:r>
            <a:endParaRPr lang="en-US" dirty="0"/>
          </a:p>
        </p:txBody>
      </p:sp>
      <p:sp>
        <p:nvSpPr>
          <p:cNvPr id="4" name="Slide Number Placeholder 3"/>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0544A0B-0766-4466-864F-DF9CAE44C656}" type="datetime1">
              <a:rPr lang="en-US" smtClean="0"/>
              <a:t>11/17/2015</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083A519-031D-460E-81BD-8396160D4DAB}" type="datetime1">
              <a:rPr lang="en-US" smtClean="0"/>
              <a:t>11/17/2015</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30EB9D99-0AF2-4CCE-B38C-1A1BBDDAC437}"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9378B35-4F27-4ECB-8E2D-922AA02284CA}" type="datetime1">
              <a:rPr lang="en-US" smtClean="0"/>
              <a:t>11/17/2015</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Copyright  © eNestEgg Press, LLC.</a:t>
            </a:r>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0EB9D99-0AF2-4CCE-B38C-1A1BBDDAC437}"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investopedia.com/video/play/understanding-your-401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businessweek.com/articles/2014-07-24/401-k-s-which-companies-have-the-best-retirement-plan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investopedia.com/terms/v/vesting.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investopedia.com/terms/f/fully-vested.asp"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ssa.gov/OACT/COLA/examplemax.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finance.yahoo.com/news/retired-and-broke--social-security-can-t-support-seniors-forever-212744627.html" TargetMode="External"/><Relationship Id="rId5" Type="http://schemas.openxmlformats.org/officeDocument/2006/relationships/hyperlink" Target="https://www.youtube.com/watch?v=lHAcy4SNVbo" TargetMode="External"/><Relationship Id="rId4" Type="http://schemas.openxmlformats.org/officeDocument/2006/relationships/hyperlink" Target="http://aspe.hhs.gov/poverty/13poverty.cf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investopedia.com/video/play/roth-versus-ir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investopedia.com/video/play/understanding-an-annuity/"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investopedia.com/articles/retirement/09/save-in-retirement.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DE8sceSv5l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5gKy1YeS0i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money.cnn.com/calculator/retirement/retirement-nee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investopedia.com/articles/personal-finance/063014/6-signs-youre-ready-retire-early.as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investopedia.com/articles/retirement/07/retirement_checkup.as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investopedia.com/exam-guide/cfp/retirement-needs/cfp1.asp"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0qMJZuPZjG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Modules 16: </a:t>
            </a:r>
            <a:r>
              <a:rPr lang="en-US" dirty="0" smtClean="0"/>
              <a:t/>
            </a:r>
            <a:br>
              <a:rPr lang="en-US" dirty="0" smtClean="0"/>
            </a:br>
            <a:r>
              <a:rPr lang="en-US" dirty="0" smtClean="0"/>
              <a:t>Retirement Planning</a:t>
            </a:r>
            <a:endParaRPr lang="en-US" dirty="0"/>
          </a:p>
        </p:txBody>
      </p:sp>
      <p:sp>
        <p:nvSpPr>
          <p:cNvPr id="3" name="Subtitle 2"/>
          <p:cNvSpPr>
            <a:spLocks noGrp="1"/>
          </p:cNvSpPr>
          <p:nvPr>
            <p:ph type="subTitle" idx="1"/>
          </p:nvPr>
        </p:nvSpPr>
        <p:spPr/>
        <p:txBody>
          <a:bodyPr/>
          <a:lstStyle/>
          <a:p>
            <a:r>
              <a:rPr lang="en-US" i="1" dirty="0" smtClean="0"/>
              <a:t>“Cessation </a:t>
            </a:r>
            <a:r>
              <a:rPr lang="en-US" i="1" dirty="0"/>
              <a:t>of work is not accompanied by cessation of expenses</a:t>
            </a:r>
            <a:r>
              <a:rPr lang="en-US" i="1" dirty="0" smtClean="0"/>
              <a:t>.”</a:t>
            </a:r>
            <a:r>
              <a:rPr lang="en-US" dirty="0"/>
              <a:t/>
            </a:r>
            <a:br>
              <a:rPr lang="en-US" dirty="0"/>
            </a:br>
            <a:r>
              <a:rPr lang="en-US" dirty="0" smtClean="0"/>
              <a:t>-Cato</a:t>
            </a:r>
            <a:endParaRPr lang="en-US"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661260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539147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99452"/>
          </a:xfrm>
        </p:spPr>
        <p:txBody>
          <a:bodyPr>
            <a:normAutofit/>
          </a:bodyPr>
          <a:lstStyle/>
          <a:p>
            <a:r>
              <a:rPr lang="en-US" sz="5400" b="1" dirty="0" smtClean="0"/>
              <a:t>Employer Pensions Plans</a:t>
            </a:r>
            <a:endParaRPr lang="en-US" sz="5400" b="1" dirty="0"/>
          </a:p>
        </p:txBody>
      </p:sp>
      <p:sp>
        <p:nvSpPr>
          <p:cNvPr id="3" name="Content Placeholder 2"/>
          <p:cNvSpPr>
            <a:spLocks noGrp="1"/>
          </p:cNvSpPr>
          <p:nvPr>
            <p:ph idx="1"/>
          </p:nvPr>
        </p:nvSpPr>
        <p:spPr>
          <a:xfrm>
            <a:off x="609600" y="1753645"/>
            <a:ext cx="10972800" cy="4972832"/>
          </a:xfrm>
        </p:spPr>
        <p:txBody>
          <a:bodyPr>
            <a:normAutofit/>
          </a:bodyPr>
          <a:lstStyle/>
          <a:p>
            <a:r>
              <a:rPr lang="en-US" sz="3200" dirty="0" smtClean="0"/>
              <a:t>Various retirement and pension plans are offered to companies as benefits.  These can take on many different forms.  Depending on the type of pension plan, many Financial Advisors advice paying the maximum amount you can before you even consider investing.  </a:t>
            </a:r>
          </a:p>
          <a:p>
            <a:r>
              <a:rPr lang="en-US" sz="3200" dirty="0" smtClean="0"/>
              <a:t>Different Types of Employer Pension Plans include:</a:t>
            </a:r>
          </a:p>
          <a:p>
            <a:pPr lvl="2"/>
            <a:r>
              <a:rPr lang="en-US" sz="2900" dirty="0" smtClean="0"/>
              <a:t>Defined Contribution Plans</a:t>
            </a:r>
          </a:p>
          <a:p>
            <a:pPr lvl="2"/>
            <a:r>
              <a:rPr lang="en-US" sz="2900" dirty="0" smtClean="0"/>
              <a:t>Defined Benefit Plans</a:t>
            </a:r>
            <a:endParaRPr lang="en-US" sz="29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144531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86926"/>
          </a:xfrm>
        </p:spPr>
        <p:txBody>
          <a:bodyPr>
            <a:normAutofit/>
          </a:bodyPr>
          <a:lstStyle/>
          <a:p>
            <a:r>
              <a:rPr lang="en-US" sz="5400" b="1" dirty="0" smtClean="0"/>
              <a:t>Employer Pension Plans</a:t>
            </a:r>
            <a:endParaRPr lang="en-US" sz="5400" b="1" dirty="0"/>
          </a:p>
        </p:txBody>
      </p:sp>
      <p:sp>
        <p:nvSpPr>
          <p:cNvPr id="3" name="Content Placeholder 2"/>
          <p:cNvSpPr>
            <a:spLocks noGrp="1"/>
          </p:cNvSpPr>
          <p:nvPr>
            <p:ph idx="1"/>
          </p:nvPr>
        </p:nvSpPr>
        <p:spPr>
          <a:xfrm>
            <a:off x="609600" y="1728593"/>
            <a:ext cx="11440438" cy="5022936"/>
          </a:xfrm>
        </p:spPr>
        <p:txBody>
          <a:bodyPr>
            <a:normAutofit fontScale="92500"/>
          </a:bodyPr>
          <a:lstStyle/>
          <a:p>
            <a:r>
              <a:rPr lang="en-US" sz="3200" dirty="0" smtClean="0"/>
              <a:t>Defined Contribution- </a:t>
            </a:r>
          </a:p>
          <a:p>
            <a:pPr lvl="1"/>
            <a:r>
              <a:rPr lang="en-US" dirty="0" smtClean="0"/>
              <a:t>An </a:t>
            </a:r>
            <a:r>
              <a:rPr lang="en-US" dirty="0"/>
              <a:t>individual account to which the employer </a:t>
            </a:r>
            <a:r>
              <a:rPr lang="en-US" dirty="0" smtClean="0"/>
              <a:t> contributes </a:t>
            </a:r>
            <a:r>
              <a:rPr lang="en-US" dirty="0"/>
              <a:t>a specific amount </a:t>
            </a:r>
            <a:r>
              <a:rPr lang="en-US" dirty="0" smtClean="0"/>
              <a:t>annually.  The amount you put in is known, what you actually get in the end is NOT.</a:t>
            </a:r>
          </a:p>
          <a:p>
            <a:r>
              <a:rPr lang="en-US" sz="2800" dirty="0" smtClean="0"/>
              <a:t>A few different kinds of plans exist, including:</a:t>
            </a:r>
            <a:endParaRPr lang="en-US" sz="2800" dirty="0"/>
          </a:p>
          <a:p>
            <a:pPr lvl="1"/>
            <a:r>
              <a:rPr lang="en-US" dirty="0" smtClean="0"/>
              <a:t>Money-purchase </a:t>
            </a:r>
            <a:r>
              <a:rPr lang="en-US" dirty="0"/>
              <a:t>pension </a:t>
            </a:r>
            <a:r>
              <a:rPr lang="en-US" dirty="0" smtClean="0"/>
              <a:t>plans- </a:t>
            </a:r>
            <a:endParaRPr lang="en-US" dirty="0"/>
          </a:p>
          <a:p>
            <a:pPr lvl="2">
              <a:lnSpc>
                <a:spcPct val="90000"/>
              </a:lnSpc>
              <a:defRPr/>
            </a:pPr>
            <a:r>
              <a:rPr lang="en-US" dirty="0" smtClean="0"/>
              <a:t>A percentage of </a:t>
            </a:r>
            <a:r>
              <a:rPr lang="en-US" dirty="0"/>
              <a:t>earnings </a:t>
            </a:r>
            <a:r>
              <a:rPr lang="en-US" dirty="0" smtClean="0"/>
              <a:t>is set </a:t>
            </a:r>
            <a:r>
              <a:rPr lang="en-US" dirty="0"/>
              <a:t>aside annually, along with any employer </a:t>
            </a:r>
            <a:r>
              <a:rPr lang="en-US" dirty="0" smtClean="0"/>
              <a:t>contributions.</a:t>
            </a:r>
            <a:endParaRPr lang="en-US" dirty="0"/>
          </a:p>
          <a:p>
            <a:pPr lvl="1">
              <a:lnSpc>
                <a:spcPct val="90000"/>
              </a:lnSpc>
              <a:defRPr/>
            </a:pPr>
            <a:r>
              <a:rPr lang="en-US" dirty="0"/>
              <a:t>Stock bonus </a:t>
            </a:r>
            <a:r>
              <a:rPr lang="en-US" dirty="0" smtClean="0"/>
              <a:t>plans-</a:t>
            </a:r>
          </a:p>
          <a:p>
            <a:pPr lvl="2">
              <a:lnSpc>
                <a:spcPct val="90000"/>
              </a:lnSpc>
              <a:defRPr/>
            </a:pPr>
            <a:r>
              <a:rPr lang="en-US" dirty="0" smtClean="0"/>
              <a:t>Employer contributes company stock into an account in your name </a:t>
            </a:r>
          </a:p>
          <a:p>
            <a:pPr lvl="1">
              <a:lnSpc>
                <a:spcPct val="90000"/>
              </a:lnSpc>
              <a:defRPr/>
            </a:pPr>
            <a:r>
              <a:rPr lang="en-US" dirty="0" smtClean="0"/>
              <a:t>Profit-sharing </a:t>
            </a:r>
            <a:r>
              <a:rPr lang="en-US" dirty="0"/>
              <a:t>plans </a:t>
            </a:r>
          </a:p>
          <a:p>
            <a:pPr lvl="2">
              <a:lnSpc>
                <a:spcPct val="90000"/>
              </a:lnSpc>
              <a:defRPr/>
            </a:pPr>
            <a:r>
              <a:rPr lang="en-US" dirty="0"/>
              <a:t>Employer’s contribution depends on the company’s </a:t>
            </a:r>
            <a:r>
              <a:rPr lang="en-US" dirty="0" smtClean="0"/>
              <a:t>profits.</a:t>
            </a:r>
          </a:p>
          <a:p>
            <a:pPr lvl="1">
              <a:lnSpc>
                <a:spcPct val="90000"/>
              </a:lnSpc>
              <a:defRPr/>
            </a:pPr>
            <a:r>
              <a:rPr lang="en-US" dirty="0" smtClean="0"/>
              <a:t>401k-</a:t>
            </a:r>
          </a:p>
          <a:p>
            <a:pPr lvl="2">
              <a:lnSpc>
                <a:spcPct val="90000"/>
              </a:lnSpc>
              <a:defRPr/>
            </a:pPr>
            <a:r>
              <a:rPr lang="en-US" dirty="0" smtClean="0"/>
              <a:t>salary reduction plan</a:t>
            </a:r>
          </a:p>
          <a:p>
            <a:pPr lvl="2">
              <a:lnSpc>
                <a:spcPct val="90000"/>
              </a:lnSpc>
              <a:defRPr/>
            </a:pPr>
            <a:r>
              <a:rPr lang="en-US" dirty="0" smtClean="0"/>
              <a:t>Most well known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064271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255" y="704088"/>
            <a:ext cx="11219145" cy="999452"/>
          </a:xfrm>
        </p:spPr>
        <p:txBody>
          <a:bodyPr>
            <a:normAutofit/>
          </a:bodyPr>
          <a:lstStyle/>
          <a:p>
            <a:r>
              <a:rPr lang="en-US" sz="5400" b="1" dirty="0"/>
              <a:t>Employer Pension Plans</a:t>
            </a:r>
          </a:p>
        </p:txBody>
      </p:sp>
      <p:sp>
        <p:nvSpPr>
          <p:cNvPr id="3" name="Content Placeholder 2"/>
          <p:cNvSpPr>
            <a:spLocks noGrp="1"/>
          </p:cNvSpPr>
          <p:nvPr>
            <p:ph idx="1"/>
          </p:nvPr>
        </p:nvSpPr>
        <p:spPr>
          <a:xfrm>
            <a:off x="413359" y="1716067"/>
            <a:ext cx="11586575" cy="5035462"/>
          </a:xfrm>
        </p:spPr>
        <p:txBody>
          <a:bodyPr>
            <a:normAutofit/>
          </a:bodyPr>
          <a:lstStyle/>
          <a:p>
            <a:r>
              <a:rPr lang="en-US" sz="2800" dirty="0"/>
              <a:t>Defined </a:t>
            </a:r>
            <a:r>
              <a:rPr lang="en-US" sz="2800" dirty="0" smtClean="0"/>
              <a:t>Contribution-</a:t>
            </a:r>
            <a:endParaRPr lang="en-US" sz="2800" dirty="0"/>
          </a:p>
          <a:p>
            <a:pPr lvl="1"/>
            <a:r>
              <a:rPr lang="en-US" dirty="0" smtClean="0"/>
              <a:t>Primarily forms are the 401(k</a:t>
            </a:r>
            <a:r>
              <a:rPr lang="en-US" dirty="0"/>
              <a:t>) or 403(b) </a:t>
            </a:r>
            <a:r>
              <a:rPr lang="en-US" dirty="0" smtClean="0"/>
              <a:t>plan</a:t>
            </a:r>
          </a:p>
          <a:p>
            <a:pPr lvl="3"/>
            <a:r>
              <a:rPr lang="en-US" dirty="0" smtClean="0">
                <a:hlinkClick r:id="rId3"/>
              </a:rPr>
              <a:t>Introduction to the 401(k)- </a:t>
            </a:r>
            <a:r>
              <a:rPr lang="en-US" i="1" dirty="0" smtClean="0"/>
              <a:t>Source: Investopedia </a:t>
            </a:r>
            <a:endParaRPr lang="en-US" i="1" dirty="0" smtClean="0"/>
          </a:p>
          <a:p>
            <a:pPr lvl="1"/>
            <a:r>
              <a:rPr lang="en-US" dirty="0" smtClean="0"/>
              <a:t>A percentage of each paycheck is put into a special account.  Sometimes an employer will match (pay a dollar for every dollar you put in) up to a certain amount.  </a:t>
            </a:r>
          </a:p>
          <a:p>
            <a:pPr lvl="2"/>
            <a:r>
              <a:rPr lang="en-US" dirty="0" smtClean="0"/>
              <a:t>This is free money and a great benefit.  </a:t>
            </a:r>
          </a:p>
          <a:p>
            <a:pPr lvl="2"/>
            <a:r>
              <a:rPr lang="en-US" dirty="0" smtClean="0"/>
              <a:t>Many believe maxing out your matching 401k should be one of your highest financial priorities.</a:t>
            </a:r>
          </a:p>
          <a:p>
            <a:pPr lvl="2"/>
            <a:r>
              <a:rPr lang="en-US" dirty="0" smtClean="0"/>
              <a:t>The funds in these accounts are invested in stocks, bonds, and mutual funds.  </a:t>
            </a:r>
          </a:p>
          <a:p>
            <a:pPr lvl="2"/>
            <a:r>
              <a:rPr lang="en-US" dirty="0" smtClean="0"/>
              <a:t>A 401k is tax deferred, meaning you don’t pay taxes until you withdrawal it. </a:t>
            </a:r>
          </a:p>
          <a:p>
            <a:pPr lvl="1"/>
            <a:r>
              <a:rPr lang="en-US" dirty="0" smtClean="0">
                <a:hlinkClick r:id="rId4"/>
              </a:rPr>
              <a:t>Companies with best </a:t>
            </a:r>
            <a:r>
              <a:rPr lang="en-US" dirty="0" smtClean="0">
                <a:hlinkClick r:id="rId4"/>
              </a:rPr>
              <a:t>pensions</a:t>
            </a:r>
            <a:r>
              <a:rPr lang="en-US" dirty="0" smtClean="0"/>
              <a:t> </a:t>
            </a:r>
            <a:r>
              <a:rPr lang="en-US" i="1" dirty="0" smtClean="0"/>
              <a:t>(Source: Bloomberg)</a:t>
            </a:r>
            <a:endParaRPr lang="en-US" i="1" dirty="0"/>
          </a:p>
          <a:p>
            <a:pPr lvl="1"/>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067331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500" y="107188"/>
            <a:ext cx="10972800" cy="1143000"/>
          </a:xfrm>
        </p:spPr>
        <p:txBody>
          <a:bodyPr>
            <a:normAutofit/>
          </a:bodyPr>
          <a:lstStyle/>
          <a:p>
            <a:r>
              <a:rPr lang="en-US" sz="5400" b="1" dirty="0"/>
              <a:t>Employer Pension Plans</a:t>
            </a:r>
          </a:p>
        </p:txBody>
      </p:sp>
      <p:sp>
        <p:nvSpPr>
          <p:cNvPr id="3" name="Content Placeholder 2"/>
          <p:cNvSpPr>
            <a:spLocks noGrp="1"/>
          </p:cNvSpPr>
          <p:nvPr>
            <p:ph idx="1"/>
          </p:nvPr>
        </p:nvSpPr>
        <p:spPr>
          <a:xfrm>
            <a:off x="596900" y="1250188"/>
            <a:ext cx="10972800" cy="4640684"/>
          </a:xfrm>
        </p:spPr>
        <p:txBody>
          <a:bodyPr/>
          <a:lstStyle/>
          <a:p>
            <a:r>
              <a:rPr lang="en-US" sz="3600" dirty="0" smtClean="0"/>
              <a:t>Vesting-</a:t>
            </a:r>
          </a:p>
          <a:p>
            <a:pPr lvl="1"/>
            <a:r>
              <a:rPr lang="en-US" sz="2800" dirty="0" smtClean="0"/>
              <a:t>What if you want to change jobs?  What happens to your retirement plan?  </a:t>
            </a:r>
          </a:p>
          <a:p>
            <a:pPr lvl="2"/>
            <a:r>
              <a:rPr lang="en-US" sz="2500" dirty="0" smtClean="0"/>
              <a:t>Vesting is your right to the (a certain amount) contribution your employer has made.  </a:t>
            </a:r>
          </a:p>
          <a:p>
            <a:pPr lvl="2"/>
            <a:r>
              <a:rPr lang="en-US" sz="2500" dirty="0" smtClean="0"/>
              <a:t>Once you become fully vested, you are entitled to 100% of your employers contributions.  </a:t>
            </a:r>
          </a:p>
          <a:p>
            <a:pPr lvl="3"/>
            <a:r>
              <a:rPr lang="en-US" dirty="0" smtClean="0">
                <a:hlinkClick r:id="rId3"/>
              </a:rPr>
              <a:t>Vesting</a:t>
            </a:r>
            <a:r>
              <a:rPr lang="en-US" dirty="0" smtClean="0"/>
              <a:t> </a:t>
            </a:r>
            <a:r>
              <a:rPr lang="en-US" i="1" dirty="0" smtClean="0"/>
              <a:t>(Source: Investopedia)</a:t>
            </a:r>
          </a:p>
          <a:p>
            <a:pPr lvl="3"/>
            <a:r>
              <a:rPr lang="en-US" dirty="0" smtClean="0">
                <a:hlinkClick r:id="rId4"/>
              </a:rPr>
              <a:t>Fully Vested</a:t>
            </a:r>
            <a:r>
              <a:rPr lang="en-US" dirty="0"/>
              <a:t> </a:t>
            </a:r>
            <a:r>
              <a:rPr lang="en-US" i="1" dirty="0" smtClean="0"/>
              <a:t>(</a:t>
            </a:r>
            <a:r>
              <a:rPr lang="en-US" i="1" dirty="0"/>
              <a:t>Source: Investopedia)</a:t>
            </a:r>
          </a:p>
          <a:p>
            <a:pPr marL="978408" lvl="3" indent="0">
              <a:buNone/>
            </a:pP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58121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Employer Pension Plans</a:t>
            </a:r>
          </a:p>
        </p:txBody>
      </p:sp>
      <p:sp>
        <p:nvSpPr>
          <p:cNvPr id="3" name="Content Placeholder 2"/>
          <p:cNvSpPr>
            <a:spLocks noGrp="1"/>
          </p:cNvSpPr>
          <p:nvPr>
            <p:ph idx="1"/>
          </p:nvPr>
        </p:nvSpPr>
        <p:spPr>
          <a:xfrm>
            <a:off x="501041" y="1891430"/>
            <a:ext cx="11486367" cy="4966570"/>
          </a:xfrm>
        </p:spPr>
        <p:txBody>
          <a:bodyPr>
            <a:normAutofit/>
          </a:bodyPr>
          <a:lstStyle/>
          <a:p>
            <a:r>
              <a:rPr lang="en-US" sz="3600" dirty="0" smtClean="0"/>
              <a:t>Defined Benefit Plan-</a:t>
            </a:r>
          </a:p>
          <a:p>
            <a:pPr lvl="1"/>
            <a:r>
              <a:rPr lang="en-US" sz="3200" dirty="0" smtClean="0"/>
              <a:t>With a defined benefit plan you know how much you will be getting at retirement.  </a:t>
            </a:r>
          </a:p>
          <a:p>
            <a:pPr lvl="2"/>
            <a:r>
              <a:rPr lang="en-US" sz="2800" dirty="0" smtClean="0"/>
              <a:t>This is mostly based on how much you made and how long you’ve worked.  This benefit does not have the employee pay anything in. </a:t>
            </a:r>
          </a:p>
          <a:p>
            <a:pPr lvl="2"/>
            <a:r>
              <a:rPr lang="en-US" sz="2800" dirty="0" smtClean="0"/>
              <a:t>Defined Benefit Plans are becoming a thing of the past.  These plans are very expensive for companies. </a:t>
            </a:r>
            <a:r>
              <a:rPr lang="en-US" sz="2800" dirty="0" smtClean="0"/>
              <a:t>However</a:t>
            </a:r>
            <a:r>
              <a:rPr lang="en-US" sz="2800" dirty="0" smtClean="0"/>
              <a:t>, 88% of public employees have a Defined benefit plan.  </a:t>
            </a:r>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200498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Social Security</a:t>
            </a:r>
            <a:endParaRPr lang="en-US" sz="5400" b="1" dirty="0"/>
          </a:p>
        </p:txBody>
      </p:sp>
      <p:sp>
        <p:nvSpPr>
          <p:cNvPr id="3" name="Content Placeholder 2"/>
          <p:cNvSpPr>
            <a:spLocks noGrp="1"/>
          </p:cNvSpPr>
          <p:nvPr>
            <p:ph idx="1"/>
          </p:nvPr>
        </p:nvSpPr>
        <p:spPr>
          <a:xfrm>
            <a:off x="609600" y="1935479"/>
            <a:ext cx="11277600" cy="4753419"/>
          </a:xfrm>
        </p:spPr>
        <p:txBody>
          <a:bodyPr>
            <a:normAutofit/>
          </a:bodyPr>
          <a:lstStyle/>
          <a:p>
            <a:r>
              <a:rPr lang="en-US" altLang="en-US" sz="2800" dirty="0"/>
              <a:t>Social Security is funded by both the employee and the employer (the FICA from your paycheck). </a:t>
            </a:r>
            <a:r>
              <a:rPr lang="en-US" altLang="en-US" sz="2800" dirty="0" smtClean="0"/>
              <a:t>  </a:t>
            </a:r>
          </a:p>
          <a:p>
            <a:r>
              <a:rPr lang="en-US" altLang="en-US" sz="2800" dirty="0" smtClean="0"/>
              <a:t>The amount of Social Security benefits you receive is based on how much you have earned, up to $113,7oo (2013).  </a:t>
            </a:r>
          </a:p>
          <a:p>
            <a:r>
              <a:rPr lang="en-US" sz="2800" dirty="0" smtClean="0"/>
              <a:t>You can usually begin collecting at age 62,65, or 70.  (65 for full retirement)</a:t>
            </a:r>
          </a:p>
          <a:p>
            <a:pPr lvl="1"/>
            <a:r>
              <a:rPr lang="en-US" sz="2800" dirty="0" smtClean="0"/>
              <a:t>The longer you wait to receive benefits, the more you will receive.  </a:t>
            </a:r>
          </a:p>
          <a:p>
            <a:pPr lvl="1"/>
            <a:r>
              <a:rPr lang="en-US" sz="2800" dirty="0" smtClean="0"/>
              <a:t>People are living longer, and a person born after 1960 can only receive full benefits at age 67.  </a:t>
            </a:r>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407118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86926"/>
          </a:xfrm>
        </p:spPr>
        <p:txBody>
          <a:bodyPr>
            <a:normAutofit/>
          </a:bodyPr>
          <a:lstStyle/>
          <a:p>
            <a:r>
              <a:rPr lang="en-US" sz="5400" b="1" dirty="0" smtClean="0"/>
              <a:t>Social Security </a:t>
            </a:r>
            <a:endParaRPr lang="en-US" sz="5400" b="1" dirty="0"/>
          </a:p>
        </p:txBody>
      </p:sp>
      <p:sp>
        <p:nvSpPr>
          <p:cNvPr id="3" name="Content Placeholder 2"/>
          <p:cNvSpPr>
            <a:spLocks noGrp="1"/>
          </p:cNvSpPr>
          <p:nvPr>
            <p:ph idx="1"/>
          </p:nvPr>
        </p:nvSpPr>
        <p:spPr>
          <a:xfrm>
            <a:off x="609600" y="1678489"/>
            <a:ext cx="11478016" cy="5060514"/>
          </a:xfrm>
        </p:spPr>
        <p:txBody>
          <a:bodyPr>
            <a:normAutofit fontScale="92500"/>
          </a:bodyPr>
          <a:lstStyle/>
          <a:p>
            <a:r>
              <a:rPr lang="en-US" altLang="en-US" sz="3200" dirty="0"/>
              <a:t>Most widely used source of retirement income, covering 97% of U.S. </a:t>
            </a:r>
            <a:r>
              <a:rPr lang="en-US" altLang="en-US" sz="3200" dirty="0" smtClean="0"/>
              <a:t>workers.  </a:t>
            </a:r>
          </a:p>
          <a:p>
            <a:pPr lvl="1"/>
            <a:r>
              <a:rPr lang="en-US" altLang="en-US" sz="2800" dirty="0" smtClean="0"/>
              <a:t>Social security covers mainly the disabled and the retired.  </a:t>
            </a:r>
          </a:p>
          <a:p>
            <a:pPr lvl="1"/>
            <a:r>
              <a:rPr lang="en-US" altLang="en-US" sz="2800" dirty="0" smtClean="0"/>
              <a:t>Social Security makes payments to about 1/6 of the American population.   </a:t>
            </a:r>
          </a:p>
          <a:p>
            <a:r>
              <a:rPr lang="en-US" altLang="en-US" sz="3200" dirty="0" smtClean="0"/>
              <a:t>Meant </a:t>
            </a:r>
            <a:r>
              <a:rPr lang="en-US" altLang="en-US" sz="3200" dirty="0"/>
              <a:t>as part of your retirement income, </a:t>
            </a:r>
            <a:r>
              <a:rPr lang="en-US" altLang="en-US" sz="3200" i="1" dirty="0"/>
              <a:t>not</a:t>
            </a:r>
            <a:r>
              <a:rPr lang="en-US" altLang="en-US" sz="3200" dirty="0"/>
              <a:t> the sole </a:t>
            </a:r>
            <a:r>
              <a:rPr lang="en-US" altLang="en-US" sz="3200" dirty="0" smtClean="0"/>
              <a:t>source</a:t>
            </a:r>
          </a:p>
          <a:p>
            <a:pPr lvl="1"/>
            <a:r>
              <a:rPr lang="en-US" sz="2800" dirty="0"/>
              <a:t>The average monthly benefit for someone who starts taking Social Security at age 62 in 2014 is roughly </a:t>
            </a:r>
            <a:r>
              <a:rPr lang="en-US" sz="2800" dirty="0">
                <a:hlinkClick r:id="rId3"/>
              </a:rPr>
              <a:t>$1,992</a:t>
            </a:r>
            <a:r>
              <a:rPr lang="en-US" sz="2800" dirty="0"/>
              <a:t> — not even enough to keep them above the federal </a:t>
            </a:r>
            <a:r>
              <a:rPr lang="en-US" sz="2800" dirty="0">
                <a:hlinkClick r:id="rId4"/>
              </a:rPr>
              <a:t>poverty line.</a:t>
            </a:r>
            <a:r>
              <a:rPr lang="en-US" sz="2800" dirty="0"/>
              <a:t> </a:t>
            </a:r>
            <a:r>
              <a:rPr lang="en-US" sz="2600" i="1" dirty="0" smtClean="0"/>
              <a:t>(Source: US Departmen</a:t>
            </a:r>
            <a:r>
              <a:rPr lang="en-US" sz="2600" i="1" dirty="0" smtClean="0"/>
              <a:t>t of Health &amp; Human Services)</a:t>
            </a:r>
            <a:endParaRPr lang="en-US" altLang="en-US" sz="2800" i="1" dirty="0"/>
          </a:p>
          <a:p>
            <a:r>
              <a:rPr lang="en-US" dirty="0" smtClean="0">
                <a:hlinkClick r:id="rId5"/>
              </a:rPr>
              <a:t>Social Security </a:t>
            </a:r>
            <a:r>
              <a:rPr lang="en-US" dirty="0" smtClean="0">
                <a:hlinkClick r:id="rId5"/>
              </a:rPr>
              <a:t>Basics</a:t>
            </a:r>
            <a:r>
              <a:rPr lang="en-US" dirty="0" smtClean="0"/>
              <a:t>  </a:t>
            </a:r>
            <a:r>
              <a:rPr lang="en-US" i="1" dirty="0" smtClean="0"/>
              <a:t>(Source: Investopedia)</a:t>
            </a:r>
            <a:endParaRPr lang="en-US" i="1" dirty="0" smtClean="0"/>
          </a:p>
          <a:p>
            <a:r>
              <a:rPr lang="en-US" dirty="0" smtClean="0">
                <a:hlinkClick r:id="rId6"/>
              </a:rPr>
              <a:t>Retired and </a:t>
            </a:r>
            <a:r>
              <a:rPr lang="en-US" dirty="0" smtClean="0">
                <a:hlinkClick r:id="rId6"/>
              </a:rPr>
              <a:t>Poor</a:t>
            </a:r>
            <a:r>
              <a:rPr lang="en-US" dirty="0" smtClean="0"/>
              <a:t> </a:t>
            </a:r>
            <a:r>
              <a:rPr lang="en-US" i="1" dirty="0" smtClean="0"/>
              <a:t>(Source: Yahoo! News)</a:t>
            </a:r>
            <a:endParaRPr lang="en-US" i="1" dirty="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019883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469338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Personal Retirement Plans</a:t>
            </a:r>
            <a:endParaRPr lang="en-US" sz="5400" b="1" dirty="0"/>
          </a:p>
        </p:txBody>
      </p:sp>
      <p:sp>
        <p:nvSpPr>
          <p:cNvPr id="3" name="Content Placeholder 2"/>
          <p:cNvSpPr>
            <a:spLocks noGrp="1"/>
          </p:cNvSpPr>
          <p:nvPr>
            <p:ph idx="1"/>
          </p:nvPr>
        </p:nvSpPr>
        <p:spPr/>
        <p:txBody>
          <a:bodyPr>
            <a:normAutofit/>
          </a:bodyPr>
          <a:lstStyle/>
          <a:p>
            <a:r>
              <a:rPr lang="en-US" sz="3200" dirty="0" smtClean="0"/>
              <a:t>In personal retirement plans, you set up the account, fund the account, and monitor the account.</a:t>
            </a:r>
          </a:p>
          <a:p>
            <a:r>
              <a:rPr lang="en-US" sz="3200" dirty="0" smtClean="0"/>
              <a:t>These can be quite necessary if you don’t have access to an employer pension plan.  (Especially being self employed)</a:t>
            </a:r>
          </a:p>
          <a:p>
            <a:r>
              <a:rPr lang="en-US" sz="3200" dirty="0" smtClean="0"/>
              <a:t>The most common personal retirement plans are</a:t>
            </a:r>
          </a:p>
          <a:p>
            <a:pPr lvl="2"/>
            <a:r>
              <a:rPr lang="en-US" sz="2900" dirty="0" smtClean="0"/>
              <a:t>IRA’s</a:t>
            </a:r>
            <a:endParaRPr lang="en-US" sz="2900" dirty="0"/>
          </a:p>
          <a:p>
            <a:pPr lvl="2"/>
            <a:r>
              <a:rPr lang="en-US" sz="2900" dirty="0" smtClean="0"/>
              <a:t>Keogh Plans</a:t>
            </a:r>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793391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p:txBody>
          <a:bodyPr/>
          <a:lstStyle/>
          <a:p>
            <a:pPr lvl="0"/>
            <a:r>
              <a:rPr lang="en-US" sz="3200" dirty="0"/>
              <a:t>How much do I need for retirement?</a:t>
            </a:r>
          </a:p>
          <a:p>
            <a:pPr lvl="0"/>
            <a:r>
              <a:rPr lang="en-US" sz="3200" dirty="0" smtClean="0"/>
              <a:t>How to conducting </a:t>
            </a:r>
            <a:r>
              <a:rPr lang="en-US" sz="3200" dirty="0"/>
              <a:t>a financial analysis for retirement</a:t>
            </a:r>
          </a:p>
          <a:p>
            <a:pPr lvl="0"/>
            <a:r>
              <a:rPr lang="en-US" sz="3200" dirty="0"/>
              <a:t>How will I live for 20 years without any retirement income?</a:t>
            </a:r>
          </a:p>
          <a:p>
            <a:pPr lvl="0"/>
            <a:r>
              <a:rPr lang="en-US" sz="3200" dirty="0" smtClean="0"/>
              <a:t>How to manage to living </a:t>
            </a:r>
            <a:r>
              <a:rPr lang="en-US" sz="3200" dirty="0"/>
              <a:t>on my retirement income.</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280488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5288"/>
            <a:ext cx="10972800" cy="1143000"/>
          </a:xfrm>
        </p:spPr>
        <p:txBody>
          <a:bodyPr>
            <a:normAutofit/>
          </a:bodyPr>
          <a:lstStyle/>
          <a:p>
            <a:r>
              <a:rPr lang="en-US" sz="5400" b="1" dirty="0" smtClean="0"/>
              <a:t>IRAs (Individual Retirement Accounts)</a:t>
            </a:r>
            <a:endParaRPr lang="en-US" sz="5400" b="1" dirty="0"/>
          </a:p>
        </p:txBody>
      </p:sp>
      <p:sp>
        <p:nvSpPr>
          <p:cNvPr id="3" name="Content Placeholder 2"/>
          <p:cNvSpPr>
            <a:spLocks noGrp="1"/>
          </p:cNvSpPr>
          <p:nvPr>
            <p:ph idx="1"/>
          </p:nvPr>
        </p:nvSpPr>
        <p:spPr>
          <a:xfrm>
            <a:off x="609600" y="1288288"/>
            <a:ext cx="10972800" cy="4922520"/>
          </a:xfrm>
        </p:spPr>
        <p:txBody>
          <a:bodyPr>
            <a:normAutofit/>
          </a:bodyPr>
          <a:lstStyle/>
          <a:p>
            <a:r>
              <a:rPr lang="en-US" dirty="0"/>
              <a:t>An </a:t>
            </a:r>
            <a:r>
              <a:rPr lang="en-US" b="1" dirty="0"/>
              <a:t>IRA</a:t>
            </a:r>
            <a:r>
              <a:rPr lang="en-US" dirty="0"/>
              <a:t> is an account set up at a financial institution that allows an individual to save for </a:t>
            </a:r>
            <a:r>
              <a:rPr lang="en-US" dirty="0" smtClean="0"/>
              <a:t>retirement</a:t>
            </a:r>
          </a:p>
          <a:p>
            <a:pPr lvl="1"/>
            <a:r>
              <a:rPr lang="en-US" dirty="0" smtClean="0">
                <a:hlinkClick r:id="rId2"/>
              </a:rPr>
              <a:t>Roth vs Traditional </a:t>
            </a:r>
            <a:r>
              <a:rPr lang="en-US" dirty="0" smtClean="0">
                <a:hlinkClick r:id="rId2"/>
              </a:rPr>
              <a:t>IRA </a:t>
            </a:r>
            <a:r>
              <a:rPr lang="en-US" i="1" dirty="0" smtClean="0"/>
              <a:t>(Source: Investopedia)</a:t>
            </a:r>
            <a:endParaRPr lang="en-US" i="1" dirty="0" smtClean="0"/>
          </a:p>
          <a:p>
            <a:r>
              <a:rPr lang="en-US" dirty="0" smtClean="0"/>
              <a:t>Traditional IRA-  </a:t>
            </a:r>
          </a:p>
          <a:p>
            <a:pPr lvl="1"/>
            <a:r>
              <a:rPr lang="en-US" altLang="en-US" dirty="0"/>
              <a:t>Allows $5,000 contribution in 2009 and beyond</a:t>
            </a:r>
          </a:p>
          <a:p>
            <a:pPr lvl="1"/>
            <a:r>
              <a:rPr lang="en-US" altLang="en-US" dirty="0"/>
              <a:t>Contribution may be tax-deductible, depending on your tax filing status and income</a:t>
            </a:r>
          </a:p>
          <a:p>
            <a:pPr lvl="1"/>
            <a:r>
              <a:rPr lang="en-US" altLang="en-US" dirty="0"/>
              <a:t>Interest accumulates tax free until you begin withdrawal</a:t>
            </a:r>
          </a:p>
          <a:p>
            <a:pPr lvl="1"/>
            <a:r>
              <a:rPr lang="en-US" altLang="en-US" dirty="0"/>
              <a:t>May begin withdrawing at 59 ½</a:t>
            </a:r>
          </a:p>
          <a:p>
            <a:pPr lvl="1"/>
            <a:r>
              <a:rPr lang="en-US" altLang="en-US" u="sng" dirty="0"/>
              <a:t>Must </a:t>
            </a:r>
            <a:r>
              <a:rPr lang="en-US" altLang="en-US" dirty="0"/>
              <a:t>begin withdrawing at 70 ½</a:t>
            </a:r>
          </a:p>
          <a:p>
            <a:pPr lvl="1"/>
            <a:r>
              <a:rPr lang="en-US" altLang="en-US" dirty="0"/>
              <a:t>Withdrawals are taxable income</a:t>
            </a:r>
          </a:p>
          <a:p>
            <a:pPr lvl="1"/>
            <a:endParaRPr lang="en-US" dirty="0" smtClean="0"/>
          </a:p>
          <a:p>
            <a:pPr lvl="1"/>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765970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5288"/>
            <a:ext cx="10972800" cy="1143000"/>
          </a:xfrm>
        </p:spPr>
        <p:txBody>
          <a:bodyPr>
            <a:normAutofit/>
          </a:bodyPr>
          <a:lstStyle/>
          <a:p>
            <a:r>
              <a:rPr lang="en-US" sz="5400" b="1" dirty="0" smtClean="0"/>
              <a:t>IRA</a:t>
            </a:r>
            <a:endParaRPr lang="en-US" sz="5400" b="1" dirty="0"/>
          </a:p>
        </p:txBody>
      </p:sp>
      <p:sp>
        <p:nvSpPr>
          <p:cNvPr id="3" name="Content Placeholder 2"/>
          <p:cNvSpPr>
            <a:spLocks noGrp="1"/>
          </p:cNvSpPr>
          <p:nvPr>
            <p:ph idx="1"/>
          </p:nvPr>
        </p:nvSpPr>
        <p:spPr>
          <a:xfrm>
            <a:off x="609600" y="1288288"/>
            <a:ext cx="11265074" cy="4740893"/>
          </a:xfrm>
        </p:spPr>
        <p:txBody>
          <a:bodyPr/>
          <a:lstStyle/>
          <a:p>
            <a:r>
              <a:rPr lang="en-US" sz="3600" dirty="0" smtClean="0"/>
              <a:t>Roth IRA</a:t>
            </a:r>
          </a:p>
          <a:p>
            <a:pPr lvl="1">
              <a:lnSpc>
                <a:spcPct val="90000"/>
              </a:lnSpc>
            </a:pPr>
            <a:r>
              <a:rPr lang="en-US" altLang="en-US" sz="3200" dirty="0"/>
              <a:t>Contributions are not tax deductible</a:t>
            </a:r>
          </a:p>
          <a:p>
            <a:pPr lvl="1">
              <a:lnSpc>
                <a:spcPct val="90000"/>
              </a:lnSpc>
            </a:pPr>
            <a:r>
              <a:rPr lang="en-US" altLang="en-US" sz="3200" dirty="0"/>
              <a:t>Distributions tax free after age 59 ½</a:t>
            </a:r>
          </a:p>
          <a:p>
            <a:pPr lvl="1">
              <a:lnSpc>
                <a:spcPct val="90000"/>
              </a:lnSpc>
            </a:pPr>
            <a:r>
              <a:rPr lang="en-US" altLang="en-US" sz="3200" dirty="0"/>
              <a:t>Same contribution limits as traditional IRA </a:t>
            </a:r>
          </a:p>
          <a:p>
            <a:pPr lvl="2">
              <a:lnSpc>
                <a:spcPct val="90000"/>
              </a:lnSpc>
            </a:pPr>
            <a:r>
              <a:rPr lang="en-US" altLang="en-US" sz="2800" b="1" dirty="0"/>
              <a:t>If</a:t>
            </a:r>
            <a:r>
              <a:rPr lang="en-US" altLang="en-US" sz="2800" dirty="0"/>
              <a:t> you are single with an AGI &lt; $120,000 </a:t>
            </a:r>
          </a:p>
          <a:p>
            <a:pPr lvl="2">
              <a:lnSpc>
                <a:spcPct val="90000"/>
              </a:lnSpc>
            </a:pPr>
            <a:r>
              <a:rPr lang="en-US" altLang="en-US" sz="2800" dirty="0"/>
              <a:t>or </a:t>
            </a:r>
            <a:r>
              <a:rPr lang="en-US" altLang="en-US" sz="2800" b="1" dirty="0"/>
              <a:t>If </a:t>
            </a:r>
            <a:r>
              <a:rPr lang="en-US" altLang="en-US" sz="2800" dirty="0"/>
              <a:t>you are filing jointly with an AGI &lt; $176,000</a:t>
            </a:r>
          </a:p>
          <a:p>
            <a:pPr lvl="1">
              <a:lnSpc>
                <a:spcPct val="90000"/>
              </a:lnSpc>
            </a:pPr>
            <a:r>
              <a:rPr lang="en-US" altLang="en-US" sz="3200" dirty="0"/>
              <a:t>After five years, withdrawals are tax free and penalty free, if:</a:t>
            </a:r>
          </a:p>
          <a:p>
            <a:pPr lvl="2">
              <a:lnSpc>
                <a:spcPct val="90000"/>
              </a:lnSpc>
            </a:pPr>
            <a:r>
              <a:rPr lang="en-US" altLang="en-US" sz="2800" dirty="0"/>
              <a:t>You are at least 59 ½ … or</a:t>
            </a:r>
          </a:p>
          <a:p>
            <a:pPr lvl="2">
              <a:lnSpc>
                <a:spcPct val="90000"/>
              </a:lnSpc>
            </a:pPr>
            <a:r>
              <a:rPr lang="en-US" altLang="en-US" sz="2800" dirty="0"/>
              <a:t>Funds used as a down payment on a first-time home purchase</a:t>
            </a:r>
          </a:p>
          <a:p>
            <a:pPr lvl="1"/>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625576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IRA</a:t>
            </a:r>
            <a:endParaRPr lang="en-US" sz="5400" b="1" dirty="0"/>
          </a:p>
        </p:txBody>
      </p:sp>
      <p:sp>
        <p:nvSpPr>
          <p:cNvPr id="3" name="Content Placeholder 2"/>
          <p:cNvSpPr>
            <a:spLocks noGrp="1"/>
          </p:cNvSpPr>
          <p:nvPr>
            <p:ph idx="1"/>
          </p:nvPr>
        </p:nvSpPr>
        <p:spPr>
          <a:xfrm>
            <a:off x="609600" y="1935479"/>
            <a:ext cx="10972800" cy="4765945"/>
          </a:xfrm>
        </p:spPr>
        <p:txBody>
          <a:bodyPr/>
          <a:lstStyle/>
          <a:p>
            <a:pPr>
              <a:lnSpc>
                <a:spcPct val="110000"/>
              </a:lnSpc>
            </a:pPr>
            <a:r>
              <a:rPr lang="en-US" altLang="en-US" sz="3600" dirty="0"/>
              <a:t>Simplified Employee Pension (SEP)</a:t>
            </a:r>
          </a:p>
          <a:p>
            <a:pPr lvl="1">
              <a:lnSpc>
                <a:spcPct val="90000"/>
              </a:lnSpc>
            </a:pPr>
            <a:r>
              <a:rPr lang="en-US" altLang="en-US" sz="2800" dirty="0"/>
              <a:t>IRA funded by the employer</a:t>
            </a:r>
          </a:p>
          <a:p>
            <a:pPr lvl="1">
              <a:lnSpc>
                <a:spcPct val="90000"/>
              </a:lnSpc>
            </a:pPr>
            <a:r>
              <a:rPr lang="en-US" altLang="en-US" sz="2800" dirty="0"/>
              <a:t>Employer can make annual contributions up to $40,000</a:t>
            </a:r>
          </a:p>
          <a:p>
            <a:pPr lvl="1">
              <a:lnSpc>
                <a:spcPct val="90000"/>
              </a:lnSpc>
            </a:pPr>
            <a:r>
              <a:rPr lang="en-US" altLang="en-US" sz="2800" dirty="0"/>
              <a:t>Employee’s contributions fully tax deductible</a:t>
            </a:r>
          </a:p>
          <a:p>
            <a:pPr lvl="1">
              <a:lnSpc>
                <a:spcPct val="90000"/>
              </a:lnSpc>
            </a:pPr>
            <a:r>
              <a:rPr lang="en-US" altLang="en-US" sz="2800" dirty="0"/>
              <a:t>Simplest retirement plan for the self-employed</a:t>
            </a:r>
          </a:p>
          <a:p>
            <a:pPr>
              <a:lnSpc>
                <a:spcPct val="110000"/>
              </a:lnSpc>
            </a:pPr>
            <a:r>
              <a:rPr lang="en-US" altLang="en-US" sz="3600" dirty="0"/>
              <a:t>Spousal IRA</a:t>
            </a:r>
          </a:p>
          <a:p>
            <a:pPr lvl="1">
              <a:lnSpc>
                <a:spcPct val="90000"/>
              </a:lnSpc>
            </a:pPr>
            <a:r>
              <a:rPr lang="en-US" altLang="en-US" sz="2800" dirty="0"/>
              <a:t>Contributions for a nonworking spouse if filing a joint return</a:t>
            </a:r>
          </a:p>
          <a:p>
            <a:pPr lvl="1">
              <a:lnSpc>
                <a:spcPct val="90000"/>
              </a:lnSpc>
            </a:pPr>
            <a:r>
              <a:rPr lang="en-US" altLang="en-US" sz="2800" dirty="0"/>
              <a:t>Contribution limits same as for Roth or Traditional IRAs</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59387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IRA</a:t>
            </a:r>
            <a:endParaRPr lang="en-US" sz="5400" b="1" dirty="0"/>
          </a:p>
        </p:txBody>
      </p:sp>
      <p:sp>
        <p:nvSpPr>
          <p:cNvPr id="3" name="Content Placeholder 2"/>
          <p:cNvSpPr>
            <a:spLocks noGrp="1"/>
          </p:cNvSpPr>
          <p:nvPr>
            <p:ph idx="1"/>
          </p:nvPr>
        </p:nvSpPr>
        <p:spPr/>
        <p:txBody>
          <a:bodyPr/>
          <a:lstStyle/>
          <a:p>
            <a:pPr>
              <a:lnSpc>
                <a:spcPct val="90000"/>
              </a:lnSpc>
            </a:pPr>
            <a:r>
              <a:rPr lang="en-US" altLang="en-US" sz="3000" dirty="0"/>
              <a:t>Rollover IRA</a:t>
            </a:r>
          </a:p>
          <a:p>
            <a:pPr lvl="1"/>
            <a:r>
              <a:rPr lang="en-US" altLang="en-US" dirty="0"/>
              <a:t>Traditional IRA allowing transfer of all, or a portion,  of your taxable distribution from a retirement </a:t>
            </a:r>
            <a:r>
              <a:rPr lang="en-US" altLang="en-US" dirty="0" smtClean="0"/>
              <a:t>plan </a:t>
            </a:r>
            <a:r>
              <a:rPr lang="en-US" altLang="en-US" dirty="0"/>
              <a:t>or other IRA</a:t>
            </a:r>
          </a:p>
          <a:p>
            <a:pPr lvl="1">
              <a:lnSpc>
                <a:spcPct val="90000"/>
              </a:lnSpc>
              <a:buNone/>
            </a:pPr>
            <a:endParaRPr lang="en-US" altLang="en-US" dirty="0"/>
          </a:p>
          <a:p>
            <a:pPr>
              <a:lnSpc>
                <a:spcPct val="90000"/>
              </a:lnSpc>
            </a:pPr>
            <a:r>
              <a:rPr lang="en-US" altLang="en-US" sz="3000" dirty="0"/>
              <a:t>Education IRA</a:t>
            </a:r>
          </a:p>
          <a:p>
            <a:pPr lvl="1"/>
            <a:r>
              <a:rPr lang="en-US" altLang="en-US" i="1" dirty="0"/>
              <a:t>Coverdell Education Savings Account</a:t>
            </a:r>
            <a:endParaRPr lang="en-US" altLang="en-US" b="1" i="1" u="sng" dirty="0"/>
          </a:p>
          <a:p>
            <a:pPr lvl="1"/>
            <a:r>
              <a:rPr lang="en-US" altLang="en-US" dirty="0"/>
              <a:t>May give up to $2,000 a year to </a:t>
            </a:r>
            <a:r>
              <a:rPr lang="en-US" altLang="en-US" dirty="0" smtClean="0"/>
              <a:t>each child </a:t>
            </a:r>
            <a:r>
              <a:rPr lang="en-US" altLang="en-US" dirty="0"/>
              <a:t>under age 18</a:t>
            </a:r>
          </a:p>
          <a:p>
            <a:pPr lvl="1"/>
            <a:r>
              <a:rPr lang="en-US" altLang="en-US" dirty="0"/>
              <a:t>Contributions not tax-deductible</a:t>
            </a:r>
          </a:p>
          <a:p>
            <a:pPr lvl="1"/>
            <a:r>
              <a:rPr lang="en-US" altLang="en-US" dirty="0"/>
              <a:t>Tax-free distributions for education expenses</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61198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Keogh Plan</a:t>
            </a:r>
            <a:endParaRPr lang="en-US" sz="5400" b="1" dirty="0"/>
          </a:p>
        </p:txBody>
      </p:sp>
      <p:sp>
        <p:nvSpPr>
          <p:cNvPr id="3" name="Content Placeholder 2"/>
          <p:cNvSpPr>
            <a:spLocks noGrp="1"/>
          </p:cNvSpPr>
          <p:nvPr>
            <p:ph idx="1"/>
          </p:nvPr>
        </p:nvSpPr>
        <p:spPr/>
        <p:txBody>
          <a:bodyPr/>
          <a:lstStyle/>
          <a:p>
            <a:pPr>
              <a:lnSpc>
                <a:spcPct val="90000"/>
              </a:lnSpc>
            </a:pPr>
            <a:r>
              <a:rPr lang="en-US" altLang="en-US" sz="3000" dirty="0"/>
              <a:t>Keogh Plans</a:t>
            </a:r>
          </a:p>
          <a:p>
            <a:pPr lvl="1">
              <a:lnSpc>
                <a:spcPct val="90000"/>
              </a:lnSpc>
            </a:pPr>
            <a:r>
              <a:rPr lang="en-US" altLang="en-US" i="1" dirty="0"/>
              <a:t>H.R. 10 plan</a:t>
            </a:r>
            <a:r>
              <a:rPr lang="en-US" altLang="en-US" dirty="0"/>
              <a:t> or </a:t>
            </a:r>
            <a:r>
              <a:rPr lang="en-US" altLang="en-US" i="1" dirty="0"/>
              <a:t>self-employed retirement plan</a:t>
            </a:r>
          </a:p>
          <a:p>
            <a:pPr lvl="1">
              <a:lnSpc>
                <a:spcPct val="90000"/>
              </a:lnSpc>
            </a:pPr>
            <a:r>
              <a:rPr lang="en-US" altLang="en-US" dirty="0"/>
              <a:t>Designed for the self-employed </a:t>
            </a:r>
          </a:p>
          <a:p>
            <a:pPr lvl="1">
              <a:lnSpc>
                <a:spcPct val="90000"/>
              </a:lnSpc>
            </a:pPr>
            <a:r>
              <a:rPr lang="en-US" altLang="en-US" dirty="0"/>
              <a:t>Annual tax-deductible contributions limited</a:t>
            </a:r>
          </a:p>
          <a:p>
            <a:pPr lvl="1">
              <a:lnSpc>
                <a:spcPct val="90000"/>
              </a:lnSpc>
            </a:pPr>
            <a:r>
              <a:rPr lang="en-US" altLang="en-US" dirty="0"/>
              <a:t>Can be difficult to administer</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5957139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5105"/>
            <a:ext cx="10972800" cy="1143000"/>
          </a:xfrm>
        </p:spPr>
        <p:txBody>
          <a:bodyPr>
            <a:normAutofit/>
          </a:bodyPr>
          <a:lstStyle/>
          <a:p>
            <a:r>
              <a:rPr lang="en-US" sz="5400" b="1" dirty="0" smtClean="0"/>
              <a:t>Annuities </a:t>
            </a:r>
            <a:endParaRPr lang="en-US" sz="5400" b="1" dirty="0"/>
          </a:p>
        </p:txBody>
      </p:sp>
      <p:sp>
        <p:nvSpPr>
          <p:cNvPr id="3" name="Content Placeholder 2"/>
          <p:cNvSpPr>
            <a:spLocks noGrp="1"/>
          </p:cNvSpPr>
          <p:nvPr>
            <p:ph idx="1"/>
          </p:nvPr>
        </p:nvSpPr>
        <p:spPr>
          <a:xfrm>
            <a:off x="609600" y="1465580"/>
            <a:ext cx="10972800" cy="4389120"/>
          </a:xfrm>
        </p:spPr>
        <p:txBody>
          <a:bodyPr>
            <a:normAutofit fontScale="92500" lnSpcReduction="10000"/>
          </a:bodyPr>
          <a:lstStyle/>
          <a:p>
            <a:r>
              <a:rPr lang="en-US" dirty="0" smtClean="0">
                <a:hlinkClick r:id="rId2"/>
              </a:rPr>
              <a:t>Annuities </a:t>
            </a:r>
            <a:r>
              <a:rPr lang="en-US" dirty="0" smtClean="0"/>
              <a:t> </a:t>
            </a:r>
            <a:r>
              <a:rPr lang="en-US" i="1" dirty="0" smtClean="0"/>
              <a:t>(Source: Investopedia)</a:t>
            </a:r>
            <a:endParaRPr lang="en-US" i="1" dirty="0" smtClean="0"/>
          </a:p>
          <a:p>
            <a:r>
              <a:rPr lang="en-US" altLang="en-US" sz="2800" dirty="0" smtClean="0"/>
              <a:t>A contract with an insurance company where an amount of money is paid on a regular basis over a certain number of years or life.   They are very complex investment vehicles.  They can also have very high fees.  They are best for retirees who need a stable income.  </a:t>
            </a:r>
          </a:p>
          <a:p>
            <a:r>
              <a:rPr lang="en-US" altLang="en-US" sz="2800" dirty="0" smtClean="0"/>
              <a:t>Provides </a:t>
            </a:r>
            <a:r>
              <a:rPr lang="en-US" altLang="en-US" sz="2800" dirty="0"/>
              <a:t>guaranteed income for life</a:t>
            </a:r>
          </a:p>
          <a:p>
            <a:pPr lvl="1"/>
            <a:r>
              <a:rPr lang="en-US" altLang="en-US" dirty="0"/>
              <a:t>Purchase with proceeds of an IRA or company pension </a:t>
            </a:r>
          </a:p>
          <a:p>
            <a:pPr lvl="1"/>
            <a:r>
              <a:rPr lang="en-US" altLang="en-US" dirty="0"/>
              <a:t>Use as supplemental retirement income</a:t>
            </a:r>
          </a:p>
          <a:p>
            <a:pPr lvl="1"/>
            <a:r>
              <a:rPr lang="en-US" altLang="en-US" dirty="0"/>
              <a:t>Single or periodic payments </a:t>
            </a:r>
          </a:p>
          <a:p>
            <a:r>
              <a:rPr lang="en-US" dirty="0" smtClean="0"/>
              <a:t>Immediate- Begins now</a:t>
            </a:r>
          </a:p>
          <a:p>
            <a:r>
              <a:rPr lang="en-US" dirty="0" smtClean="0"/>
              <a:t>Deferred- Begins at a future date</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798464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Surviving on your retirement income</a:t>
            </a:r>
            <a:endParaRPr lang="en-US" sz="5400" b="1" dirty="0"/>
          </a:p>
        </p:txBody>
      </p:sp>
      <p:grpSp>
        <p:nvGrpSpPr>
          <p:cNvPr id="4" name="Group 7"/>
          <p:cNvGrpSpPr>
            <a:grpSpLocks/>
          </p:cNvGrpSpPr>
          <p:nvPr/>
        </p:nvGrpSpPr>
        <p:grpSpPr bwMode="auto">
          <a:xfrm>
            <a:off x="1835150" y="1847088"/>
            <a:ext cx="7886700" cy="4152900"/>
            <a:chOff x="417" y="1180"/>
            <a:chExt cx="4968" cy="2616"/>
          </a:xfrm>
        </p:grpSpPr>
        <p:sp>
          <p:nvSpPr>
            <p:cNvPr id="5" name="Rectangle 8"/>
            <p:cNvSpPr>
              <a:spLocks noChangeArrowheads="1"/>
            </p:cNvSpPr>
            <p:nvPr/>
          </p:nvSpPr>
          <p:spPr bwMode="auto">
            <a:xfrm>
              <a:off x="417" y="3221"/>
              <a:ext cx="1748" cy="28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b="1">
                  <a:solidFill>
                    <a:srgbClr val="000000"/>
                  </a:solidFill>
                </a:rPr>
                <a:t>Spouse's pension</a:t>
              </a:r>
            </a:p>
          </p:txBody>
        </p:sp>
        <p:sp>
          <p:nvSpPr>
            <p:cNvPr id="6" name="Freeform 9"/>
            <p:cNvSpPr>
              <a:spLocks/>
            </p:cNvSpPr>
            <p:nvPr/>
          </p:nvSpPr>
          <p:spPr bwMode="auto">
            <a:xfrm>
              <a:off x="3041" y="1666"/>
              <a:ext cx="1137" cy="777"/>
            </a:xfrm>
            <a:custGeom>
              <a:avLst/>
              <a:gdLst>
                <a:gd name="T0" fmla="*/ 1136 w 1137"/>
                <a:gd name="T1" fmla="*/ 776 h 777"/>
                <a:gd name="T2" fmla="*/ 1134 w 1137"/>
                <a:gd name="T3" fmla="*/ 719 h 777"/>
                <a:gd name="T4" fmla="*/ 1130 w 1137"/>
                <a:gd name="T5" fmla="*/ 664 h 777"/>
                <a:gd name="T6" fmla="*/ 1114 w 1137"/>
                <a:gd name="T7" fmla="*/ 556 h 777"/>
                <a:gd name="T8" fmla="*/ 1088 w 1137"/>
                <a:gd name="T9" fmla="*/ 452 h 777"/>
                <a:gd name="T10" fmla="*/ 1053 w 1137"/>
                <a:gd name="T11" fmla="*/ 351 h 777"/>
                <a:gd name="T12" fmla="*/ 1009 w 1137"/>
                <a:gd name="T13" fmla="*/ 255 h 777"/>
                <a:gd name="T14" fmla="*/ 956 w 1137"/>
                <a:gd name="T15" fmla="*/ 165 h 777"/>
                <a:gd name="T16" fmla="*/ 895 w 1137"/>
                <a:gd name="T17" fmla="*/ 78 h 777"/>
                <a:gd name="T18" fmla="*/ 828 w 1137"/>
                <a:gd name="T19" fmla="*/ 0 h 777"/>
                <a:gd name="T20" fmla="*/ 0 w 1137"/>
                <a:gd name="T21" fmla="*/ 776 h 777"/>
                <a:gd name="T22" fmla="*/ 1136 w 1137"/>
                <a:gd name="T23" fmla="*/ 776 h 7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37"/>
                <a:gd name="T37" fmla="*/ 0 h 777"/>
                <a:gd name="T38" fmla="*/ 1137 w 1137"/>
                <a:gd name="T39" fmla="*/ 777 h 77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37" h="777">
                  <a:moveTo>
                    <a:pt x="1136" y="776"/>
                  </a:moveTo>
                  <a:lnTo>
                    <a:pt x="1134" y="719"/>
                  </a:lnTo>
                  <a:lnTo>
                    <a:pt x="1130" y="664"/>
                  </a:lnTo>
                  <a:lnTo>
                    <a:pt x="1114" y="556"/>
                  </a:lnTo>
                  <a:lnTo>
                    <a:pt x="1088" y="452"/>
                  </a:lnTo>
                  <a:lnTo>
                    <a:pt x="1053" y="351"/>
                  </a:lnTo>
                  <a:lnTo>
                    <a:pt x="1009" y="255"/>
                  </a:lnTo>
                  <a:lnTo>
                    <a:pt x="956" y="165"/>
                  </a:lnTo>
                  <a:lnTo>
                    <a:pt x="895" y="78"/>
                  </a:lnTo>
                  <a:lnTo>
                    <a:pt x="828" y="0"/>
                  </a:lnTo>
                  <a:lnTo>
                    <a:pt x="0" y="776"/>
                  </a:lnTo>
                  <a:lnTo>
                    <a:pt x="1136" y="776"/>
                  </a:lnTo>
                </a:path>
              </a:pathLst>
            </a:custGeom>
            <a:solidFill>
              <a:srgbClr val="0040BF"/>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7" name="Freeform 10"/>
            <p:cNvSpPr>
              <a:spLocks/>
            </p:cNvSpPr>
            <p:nvPr/>
          </p:nvSpPr>
          <p:spPr bwMode="auto">
            <a:xfrm>
              <a:off x="3041" y="1666"/>
              <a:ext cx="1143" cy="783"/>
            </a:xfrm>
            <a:custGeom>
              <a:avLst/>
              <a:gdLst>
                <a:gd name="T0" fmla="*/ 1142 w 1143"/>
                <a:gd name="T1" fmla="*/ 782 h 783"/>
                <a:gd name="T2" fmla="*/ 1140 w 1143"/>
                <a:gd name="T3" fmla="*/ 725 h 783"/>
                <a:gd name="T4" fmla="*/ 1136 w 1143"/>
                <a:gd name="T5" fmla="*/ 669 h 783"/>
                <a:gd name="T6" fmla="*/ 1120 w 1143"/>
                <a:gd name="T7" fmla="*/ 560 h 783"/>
                <a:gd name="T8" fmla="*/ 1094 w 1143"/>
                <a:gd name="T9" fmla="*/ 455 h 783"/>
                <a:gd name="T10" fmla="*/ 1059 w 1143"/>
                <a:gd name="T11" fmla="*/ 354 h 783"/>
                <a:gd name="T12" fmla="*/ 1014 w 1143"/>
                <a:gd name="T13" fmla="*/ 257 h 783"/>
                <a:gd name="T14" fmla="*/ 961 w 1143"/>
                <a:gd name="T15" fmla="*/ 166 h 783"/>
                <a:gd name="T16" fmla="*/ 900 w 1143"/>
                <a:gd name="T17" fmla="*/ 79 h 783"/>
                <a:gd name="T18" fmla="*/ 832 w 1143"/>
                <a:gd name="T19" fmla="*/ 0 h 783"/>
                <a:gd name="T20" fmla="*/ 0 w 1143"/>
                <a:gd name="T21" fmla="*/ 782 h 783"/>
                <a:gd name="T22" fmla="*/ 1142 w 1143"/>
                <a:gd name="T23" fmla="*/ 782 h 7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43"/>
                <a:gd name="T37" fmla="*/ 0 h 783"/>
                <a:gd name="T38" fmla="*/ 1143 w 1143"/>
                <a:gd name="T39" fmla="*/ 783 h 78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43" h="783">
                  <a:moveTo>
                    <a:pt x="1142" y="782"/>
                  </a:moveTo>
                  <a:lnTo>
                    <a:pt x="1140" y="725"/>
                  </a:lnTo>
                  <a:lnTo>
                    <a:pt x="1136" y="669"/>
                  </a:lnTo>
                  <a:lnTo>
                    <a:pt x="1120" y="560"/>
                  </a:lnTo>
                  <a:lnTo>
                    <a:pt x="1094" y="455"/>
                  </a:lnTo>
                  <a:lnTo>
                    <a:pt x="1059" y="354"/>
                  </a:lnTo>
                  <a:lnTo>
                    <a:pt x="1014" y="257"/>
                  </a:lnTo>
                  <a:lnTo>
                    <a:pt x="961" y="166"/>
                  </a:lnTo>
                  <a:lnTo>
                    <a:pt x="900" y="79"/>
                  </a:lnTo>
                  <a:lnTo>
                    <a:pt x="832" y="0"/>
                  </a:lnTo>
                  <a:lnTo>
                    <a:pt x="0" y="782"/>
                  </a:lnTo>
                  <a:lnTo>
                    <a:pt x="1142" y="782"/>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Line 11"/>
            <p:cNvSpPr>
              <a:spLocks noChangeShapeType="1"/>
            </p:cNvSpPr>
            <p:nvPr/>
          </p:nvSpPr>
          <p:spPr bwMode="auto">
            <a:xfrm flipV="1">
              <a:off x="4107" y="1982"/>
              <a:ext cx="98" cy="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Freeform 12"/>
            <p:cNvSpPr>
              <a:spLocks/>
            </p:cNvSpPr>
            <p:nvPr/>
          </p:nvSpPr>
          <p:spPr bwMode="auto">
            <a:xfrm>
              <a:off x="2162" y="1306"/>
              <a:ext cx="1706" cy="1137"/>
            </a:xfrm>
            <a:custGeom>
              <a:avLst/>
              <a:gdLst>
                <a:gd name="T0" fmla="*/ 1705 w 1706"/>
                <a:gd name="T1" fmla="*/ 358 h 1137"/>
                <a:gd name="T2" fmla="*/ 1664 w 1706"/>
                <a:gd name="T3" fmla="*/ 317 h 1137"/>
                <a:gd name="T4" fmla="*/ 1623 w 1706"/>
                <a:gd name="T5" fmla="*/ 280 h 1137"/>
                <a:gd name="T6" fmla="*/ 1579 w 1706"/>
                <a:gd name="T7" fmla="*/ 243 h 1137"/>
                <a:gd name="T8" fmla="*/ 1534 w 1706"/>
                <a:gd name="T9" fmla="*/ 209 h 1137"/>
                <a:gd name="T10" fmla="*/ 1486 w 1706"/>
                <a:gd name="T11" fmla="*/ 177 h 1137"/>
                <a:gd name="T12" fmla="*/ 1437 w 1706"/>
                <a:gd name="T13" fmla="*/ 148 h 1137"/>
                <a:gd name="T14" fmla="*/ 1387 w 1706"/>
                <a:gd name="T15" fmla="*/ 121 h 1137"/>
                <a:gd name="T16" fmla="*/ 1334 w 1706"/>
                <a:gd name="T17" fmla="*/ 96 h 1137"/>
                <a:gd name="T18" fmla="*/ 1281 w 1706"/>
                <a:gd name="T19" fmla="*/ 75 h 1137"/>
                <a:gd name="T20" fmla="*/ 1227 w 1706"/>
                <a:gd name="T21" fmla="*/ 55 h 1137"/>
                <a:gd name="T22" fmla="*/ 1171 w 1706"/>
                <a:gd name="T23" fmla="*/ 39 h 1137"/>
                <a:gd name="T24" fmla="*/ 1113 w 1706"/>
                <a:gd name="T25" fmla="*/ 25 h 1137"/>
                <a:gd name="T26" fmla="*/ 1055 w 1706"/>
                <a:gd name="T27" fmla="*/ 14 h 1137"/>
                <a:gd name="T28" fmla="*/ 996 w 1706"/>
                <a:gd name="T29" fmla="*/ 6 h 1137"/>
                <a:gd name="T30" fmla="*/ 937 w 1706"/>
                <a:gd name="T31" fmla="*/ 2 h 1137"/>
                <a:gd name="T32" fmla="*/ 876 w 1706"/>
                <a:gd name="T33" fmla="*/ 0 h 1137"/>
                <a:gd name="T34" fmla="*/ 810 w 1706"/>
                <a:gd name="T35" fmla="*/ 2 h 1137"/>
                <a:gd name="T36" fmla="*/ 745 w 1706"/>
                <a:gd name="T37" fmla="*/ 7 h 1137"/>
                <a:gd name="T38" fmla="*/ 682 w 1706"/>
                <a:gd name="T39" fmla="*/ 16 h 1137"/>
                <a:gd name="T40" fmla="*/ 620 w 1706"/>
                <a:gd name="T41" fmla="*/ 29 h 1137"/>
                <a:gd name="T42" fmla="*/ 558 w 1706"/>
                <a:gd name="T43" fmla="*/ 45 h 1137"/>
                <a:gd name="T44" fmla="*/ 499 w 1706"/>
                <a:gd name="T45" fmla="*/ 64 h 1137"/>
                <a:gd name="T46" fmla="*/ 440 w 1706"/>
                <a:gd name="T47" fmla="*/ 87 h 1137"/>
                <a:gd name="T48" fmla="*/ 384 w 1706"/>
                <a:gd name="T49" fmla="*/ 111 h 1137"/>
                <a:gd name="T50" fmla="*/ 329 w 1706"/>
                <a:gd name="T51" fmla="*/ 139 h 1137"/>
                <a:gd name="T52" fmla="*/ 276 w 1706"/>
                <a:gd name="T53" fmla="*/ 170 h 1137"/>
                <a:gd name="T54" fmla="*/ 224 w 1706"/>
                <a:gd name="T55" fmla="*/ 204 h 1137"/>
                <a:gd name="T56" fmla="*/ 175 w 1706"/>
                <a:gd name="T57" fmla="*/ 241 h 1137"/>
                <a:gd name="T58" fmla="*/ 128 w 1706"/>
                <a:gd name="T59" fmla="*/ 280 h 1137"/>
                <a:gd name="T60" fmla="*/ 84 w 1706"/>
                <a:gd name="T61" fmla="*/ 320 h 1137"/>
                <a:gd name="T62" fmla="*/ 40 w 1706"/>
                <a:gd name="T63" fmla="*/ 364 h 1137"/>
                <a:gd name="T64" fmla="*/ 0 w 1706"/>
                <a:gd name="T65" fmla="*/ 410 h 1137"/>
                <a:gd name="T66" fmla="*/ 876 w 1706"/>
                <a:gd name="T67" fmla="*/ 1136 h 1137"/>
                <a:gd name="T68" fmla="*/ 1705 w 1706"/>
                <a:gd name="T69" fmla="*/ 358 h 11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706"/>
                <a:gd name="T106" fmla="*/ 0 h 1137"/>
                <a:gd name="T107" fmla="*/ 1706 w 1706"/>
                <a:gd name="T108" fmla="*/ 1137 h 113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706" h="1137">
                  <a:moveTo>
                    <a:pt x="1705" y="358"/>
                  </a:moveTo>
                  <a:lnTo>
                    <a:pt x="1664" y="317"/>
                  </a:lnTo>
                  <a:lnTo>
                    <a:pt x="1623" y="280"/>
                  </a:lnTo>
                  <a:lnTo>
                    <a:pt x="1579" y="243"/>
                  </a:lnTo>
                  <a:lnTo>
                    <a:pt x="1534" y="209"/>
                  </a:lnTo>
                  <a:lnTo>
                    <a:pt x="1486" y="177"/>
                  </a:lnTo>
                  <a:lnTo>
                    <a:pt x="1437" y="148"/>
                  </a:lnTo>
                  <a:lnTo>
                    <a:pt x="1387" y="121"/>
                  </a:lnTo>
                  <a:lnTo>
                    <a:pt x="1334" y="96"/>
                  </a:lnTo>
                  <a:lnTo>
                    <a:pt x="1281" y="75"/>
                  </a:lnTo>
                  <a:lnTo>
                    <a:pt x="1227" y="55"/>
                  </a:lnTo>
                  <a:lnTo>
                    <a:pt x="1171" y="39"/>
                  </a:lnTo>
                  <a:lnTo>
                    <a:pt x="1113" y="25"/>
                  </a:lnTo>
                  <a:lnTo>
                    <a:pt x="1055" y="14"/>
                  </a:lnTo>
                  <a:lnTo>
                    <a:pt x="996" y="6"/>
                  </a:lnTo>
                  <a:lnTo>
                    <a:pt x="937" y="2"/>
                  </a:lnTo>
                  <a:lnTo>
                    <a:pt x="876" y="0"/>
                  </a:lnTo>
                  <a:lnTo>
                    <a:pt x="810" y="2"/>
                  </a:lnTo>
                  <a:lnTo>
                    <a:pt x="745" y="7"/>
                  </a:lnTo>
                  <a:lnTo>
                    <a:pt x="682" y="16"/>
                  </a:lnTo>
                  <a:lnTo>
                    <a:pt x="620" y="29"/>
                  </a:lnTo>
                  <a:lnTo>
                    <a:pt x="558" y="45"/>
                  </a:lnTo>
                  <a:lnTo>
                    <a:pt x="499" y="64"/>
                  </a:lnTo>
                  <a:lnTo>
                    <a:pt x="440" y="87"/>
                  </a:lnTo>
                  <a:lnTo>
                    <a:pt x="384" y="111"/>
                  </a:lnTo>
                  <a:lnTo>
                    <a:pt x="329" y="139"/>
                  </a:lnTo>
                  <a:lnTo>
                    <a:pt x="276" y="170"/>
                  </a:lnTo>
                  <a:lnTo>
                    <a:pt x="224" y="204"/>
                  </a:lnTo>
                  <a:lnTo>
                    <a:pt x="175" y="241"/>
                  </a:lnTo>
                  <a:lnTo>
                    <a:pt x="128" y="280"/>
                  </a:lnTo>
                  <a:lnTo>
                    <a:pt x="84" y="320"/>
                  </a:lnTo>
                  <a:lnTo>
                    <a:pt x="40" y="364"/>
                  </a:lnTo>
                  <a:lnTo>
                    <a:pt x="0" y="410"/>
                  </a:lnTo>
                  <a:lnTo>
                    <a:pt x="876" y="1136"/>
                  </a:lnTo>
                  <a:lnTo>
                    <a:pt x="1705" y="358"/>
                  </a:lnTo>
                </a:path>
              </a:pathLst>
            </a:custGeom>
            <a:solidFill>
              <a:srgbClr val="C0FEF9"/>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0" name="Freeform 13"/>
            <p:cNvSpPr>
              <a:spLocks/>
            </p:cNvSpPr>
            <p:nvPr/>
          </p:nvSpPr>
          <p:spPr bwMode="auto">
            <a:xfrm>
              <a:off x="2162" y="1306"/>
              <a:ext cx="1712" cy="1143"/>
            </a:xfrm>
            <a:custGeom>
              <a:avLst/>
              <a:gdLst>
                <a:gd name="T0" fmla="*/ 1711 w 1712"/>
                <a:gd name="T1" fmla="*/ 360 h 1143"/>
                <a:gd name="T2" fmla="*/ 1670 w 1712"/>
                <a:gd name="T3" fmla="*/ 319 h 1143"/>
                <a:gd name="T4" fmla="*/ 1629 w 1712"/>
                <a:gd name="T5" fmla="*/ 281 h 1143"/>
                <a:gd name="T6" fmla="*/ 1585 w 1712"/>
                <a:gd name="T7" fmla="*/ 244 h 1143"/>
                <a:gd name="T8" fmla="*/ 1539 w 1712"/>
                <a:gd name="T9" fmla="*/ 210 h 1143"/>
                <a:gd name="T10" fmla="*/ 1491 w 1712"/>
                <a:gd name="T11" fmla="*/ 178 h 1143"/>
                <a:gd name="T12" fmla="*/ 1442 w 1712"/>
                <a:gd name="T13" fmla="*/ 149 h 1143"/>
                <a:gd name="T14" fmla="*/ 1392 w 1712"/>
                <a:gd name="T15" fmla="*/ 122 h 1143"/>
                <a:gd name="T16" fmla="*/ 1339 w 1712"/>
                <a:gd name="T17" fmla="*/ 97 h 1143"/>
                <a:gd name="T18" fmla="*/ 1286 w 1712"/>
                <a:gd name="T19" fmla="*/ 75 h 1143"/>
                <a:gd name="T20" fmla="*/ 1231 w 1712"/>
                <a:gd name="T21" fmla="*/ 55 h 1143"/>
                <a:gd name="T22" fmla="*/ 1175 w 1712"/>
                <a:gd name="T23" fmla="*/ 39 h 1143"/>
                <a:gd name="T24" fmla="*/ 1117 w 1712"/>
                <a:gd name="T25" fmla="*/ 25 h 1143"/>
                <a:gd name="T26" fmla="*/ 1059 w 1712"/>
                <a:gd name="T27" fmla="*/ 14 h 1143"/>
                <a:gd name="T28" fmla="*/ 1000 w 1712"/>
                <a:gd name="T29" fmla="*/ 6 h 1143"/>
                <a:gd name="T30" fmla="*/ 940 w 1712"/>
                <a:gd name="T31" fmla="*/ 2 h 1143"/>
                <a:gd name="T32" fmla="*/ 879 w 1712"/>
                <a:gd name="T33" fmla="*/ 0 h 1143"/>
                <a:gd name="T34" fmla="*/ 813 w 1712"/>
                <a:gd name="T35" fmla="*/ 2 h 1143"/>
                <a:gd name="T36" fmla="*/ 748 w 1712"/>
                <a:gd name="T37" fmla="*/ 7 h 1143"/>
                <a:gd name="T38" fmla="*/ 684 w 1712"/>
                <a:gd name="T39" fmla="*/ 16 h 1143"/>
                <a:gd name="T40" fmla="*/ 622 w 1712"/>
                <a:gd name="T41" fmla="*/ 29 h 1143"/>
                <a:gd name="T42" fmla="*/ 560 w 1712"/>
                <a:gd name="T43" fmla="*/ 45 h 1143"/>
                <a:gd name="T44" fmla="*/ 501 w 1712"/>
                <a:gd name="T45" fmla="*/ 64 h 1143"/>
                <a:gd name="T46" fmla="*/ 442 w 1712"/>
                <a:gd name="T47" fmla="*/ 87 h 1143"/>
                <a:gd name="T48" fmla="*/ 385 w 1712"/>
                <a:gd name="T49" fmla="*/ 112 h 1143"/>
                <a:gd name="T50" fmla="*/ 330 w 1712"/>
                <a:gd name="T51" fmla="*/ 140 h 1143"/>
                <a:gd name="T52" fmla="*/ 277 w 1712"/>
                <a:gd name="T53" fmla="*/ 171 h 1143"/>
                <a:gd name="T54" fmla="*/ 225 w 1712"/>
                <a:gd name="T55" fmla="*/ 205 h 1143"/>
                <a:gd name="T56" fmla="*/ 176 w 1712"/>
                <a:gd name="T57" fmla="*/ 242 h 1143"/>
                <a:gd name="T58" fmla="*/ 128 w 1712"/>
                <a:gd name="T59" fmla="*/ 281 h 1143"/>
                <a:gd name="T60" fmla="*/ 84 w 1712"/>
                <a:gd name="T61" fmla="*/ 322 h 1143"/>
                <a:gd name="T62" fmla="*/ 40 w 1712"/>
                <a:gd name="T63" fmla="*/ 366 h 1143"/>
                <a:gd name="T64" fmla="*/ 0 w 1712"/>
                <a:gd name="T65" fmla="*/ 412 h 1143"/>
                <a:gd name="T66" fmla="*/ 879 w 1712"/>
                <a:gd name="T67" fmla="*/ 1142 h 1143"/>
                <a:gd name="T68" fmla="*/ 1711 w 1712"/>
                <a:gd name="T69" fmla="*/ 360 h 11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712"/>
                <a:gd name="T106" fmla="*/ 0 h 1143"/>
                <a:gd name="T107" fmla="*/ 1712 w 1712"/>
                <a:gd name="T108" fmla="*/ 1143 h 114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712" h="1143">
                  <a:moveTo>
                    <a:pt x="1711" y="360"/>
                  </a:moveTo>
                  <a:lnTo>
                    <a:pt x="1670" y="319"/>
                  </a:lnTo>
                  <a:lnTo>
                    <a:pt x="1629" y="281"/>
                  </a:lnTo>
                  <a:lnTo>
                    <a:pt x="1585" y="244"/>
                  </a:lnTo>
                  <a:lnTo>
                    <a:pt x="1539" y="210"/>
                  </a:lnTo>
                  <a:lnTo>
                    <a:pt x="1491" y="178"/>
                  </a:lnTo>
                  <a:lnTo>
                    <a:pt x="1442" y="149"/>
                  </a:lnTo>
                  <a:lnTo>
                    <a:pt x="1392" y="122"/>
                  </a:lnTo>
                  <a:lnTo>
                    <a:pt x="1339" y="97"/>
                  </a:lnTo>
                  <a:lnTo>
                    <a:pt x="1286" y="75"/>
                  </a:lnTo>
                  <a:lnTo>
                    <a:pt x="1231" y="55"/>
                  </a:lnTo>
                  <a:lnTo>
                    <a:pt x="1175" y="39"/>
                  </a:lnTo>
                  <a:lnTo>
                    <a:pt x="1117" y="25"/>
                  </a:lnTo>
                  <a:lnTo>
                    <a:pt x="1059" y="14"/>
                  </a:lnTo>
                  <a:lnTo>
                    <a:pt x="1000" y="6"/>
                  </a:lnTo>
                  <a:lnTo>
                    <a:pt x="940" y="2"/>
                  </a:lnTo>
                  <a:lnTo>
                    <a:pt x="879" y="0"/>
                  </a:lnTo>
                  <a:lnTo>
                    <a:pt x="813" y="2"/>
                  </a:lnTo>
                  <a:lnTo>
                    <a:pt x="748" y="7"/>
                  </a:lnTo>
                  <a:lnTo>
                    <a:pt x="684" y="16"/>
                  </a:lnTo>
                  <a:lnTo>
                    <a:pt x="622" y="29"/>
                  </a:lnTo>
                  <a:lnTo>
                    <a:pt x="560" y="45"/>
                  </a:lnTo>
                  <a:lnTo>
                    <a:pt x="501" y="64"/>
                  </a:lnTo>
                  <a:lnTo>
                    <a:pt x="442" y="87"/>
                  </a:lnTo>
                  <a:lnTo>
                    <a:pt x="385" y="112"/>
                  </a:lnTo>
                  <a:lnTo>
                    <a:pt x="330" y="140"/>
                  </a:lnTo>
                  <a:lnTo>
                    <a:pt x="277" y="171"/>
                  </a:lnTo>
                  <a:lnTo>
                    <a:pt x="225" y="205"/>
                  </a:lnTo>
                  <a:lnTo>
                    <a:pt x="176" y="242"/>
                  </a:lnTo>
                  <a:lnTo>
                    <a:pt x="128" y="281"/>
                  </a:lnTo>
                  <a:lnTo>
                    <a:pt x="84" y="322"/>
                  </a:lnTo>
                  <a:lnTo>
                    <a:pt x="40" y="366"/>
                  </a:lnTo>
                  <a:lnTo>
                    <a:pt x="0" y="412"/>
                  </a:lnTo>
                  <a:lnTo>
                    <a:pt x="879" y="1142"/>
                  </a:lnTo>
                  <a:lnTo>
                    <a:pt x="1711" y="360"/>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 name="Freeform 14"/>
            <p:cNvSpPr>
              <a:spLocks/>
            </p:cNvSpPr>
            <p:nvPr/>
          </p:nvSpPr>
          <p:spPr bwMode="auto">
            <a:xfrm>
              <a:off x="1908" y="1718"/>
              <a:ext cx="1128" cy="725"/>
            </a:xfrm>
            <a:custGeom>
              <a:avLst/>
              <a:gdLst>
                <a:gd name="T0" fmla="*/ 253 w 1128"/>
                <a:gd name="T1" fmla="*/ 0 h 725"/>
                <a:gd name="T2" fmla="*/ 205 w 1128"/>
                <a:gd name="T3" fmla="*/ 62 h 725"/>
                <a:gd name="T4" fmla="*/ 160 w 1128"/>
                <a:gd name="T5" fmla="*/ 127 h 725"/>
                <a:gd name="T6" fmla="*/ 121 w 1128"/>
                <a:gd name="T7" fmla="*/ 195 h 725"/>
                <a:gd name="T8" fmla="*/ 87 w 1128"/>
                <a:gd name="T9" fmla="*/ 267 h 725"/>
                <a:gd name="T10" fmla="*/ 57 w 1128"/>
                <a:gd name="T11" fmla="*/ 340 h 725"/>
                <a:gd name="T12" fmla="*/ 33 w 1128"/>
                <a:gd name="T13" fmla="*/ 417 h 725"/>
                <a:gd name="T14" fmla="*/ 13 w 1128"/>
                <a:gd name="T15" fmla="*/ 496 h 725"/>
                <a:gd name="T16" fmla="*/ 0 w 1128"/>
                <a:gd name="T17" fmla="*/ 576 h 725"/>
                <a:gd name="T18" fmla="*/ 1127 w 1128"/>
                <a:gd name="T19" fmla="*/ 724 h 725"/>
                <a:gd name="T20" fmla="*/ 253 w 1128"/>
                <a:gd name="T21" fmla="*/ 0 h 7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28"/>
                <a:gd name="T34" fmla="*/ 0 h 725"/>
                <a:gd name="T35" fmla="*/ 1128 w 1128"/>
                <a:gd name="T36" fmla="*/ 725 h 72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28" h="725">
                  <a:moveTo>
                    <a:pt x="253" y="0"/>
                  </a:moveTo>
                  <a:lnTo>
                    <a:pt x="205" y="62"/>
                  </a:lnTo>
                  <a:lnTo>
                    <a:pt x="160" y="127"/>
                  </a:lnTo>
                  <a:lnTo>
                    <a:pt x="121" y="195"/>
                  </a:lnTo>
                  <a:lnTo>
                    <a:pt x="87" y="267"/>
                  </a:lnTo>
                  <a:lnTo>
                    <a:pt x="57" y="340"/>
                  </a:lnTo>
                  <a:lnTo>
                    <a:pt x="33" y="417"/>
                  </a:lnTo>
                  <a:lnTo>
                    <a:pt x="13" y="496"/>
                  </a:lnTo>
                  <a:lnTo>
                    <a:pt x="0" y="576"/>
                  </a:lnTo>
                  <a:lnTo>
                    <a:pt x="1127" y="724"/>
                  </a:lnTo>
                  <a:lnTo>
                    <a:pt x="253" y="0"/>
                  </a:lnTo>
                </a:path>
              </a:pathLst>
            </a:custGeom>
            <a:solidFill>
              <a:srgbClr val="F95AB7"/>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2" name="Freeform 15"/>
            <p:cNvSpPr>
              <a:spLocks/>
            </p:cNvSpPr>
            <p:nvPr/>
          </p:nvSpPr>
          <p:spPr bwMode="auto">
            <a:xfrm>
              <a:off x="1908" y="1718"/>
              <a:ext cx="1134" cy="731"/>
            </a:xfrm>
            <a:custGeom>
              <a:avLst/>
              <a:gdLst>
                <a:gd name="T0" fmla="*/ 254 w 1134"/>
                <a:gd name="T1" fmla="*/ 0 h 731"/>
                <a:gd name="T2" fmla="*/ 206 w 1134"/>
                <a:gd name="T3" fmla="*/ 63 h 731"/>
                <a:gd name="T4" fmla="*/ 161 w 1134"/>
                <a:gd name="T5" fmla="*/ 128 h 731"/>
                <a:gd name="T6" fmla="*/ 122 w 1134"/>
                <a:gd name="T7" fmla="*/ 197 h 731"/>
                <a:gd name="T8" fmla="*/ 87 w 1134"/>
                <a:gd name="T9" fmla="*/ 269 h 731"/>
                <a:gd name="T10" fmla="*/ 57 w 1134"/>
                <a:gd name="T11" fmla="*/ 343 h 731"/>
                <a:gd name="T12" fmla="*/ 33 w 1134"/>
                <a:gd name="T13" fmla="*/ 420 h 731"/>
                <a:gd name="T14" fmla="*/ 13 w 1134"/>
                <a:gd name="T15" fmla="*/ 500 h 731"/>
                <a:gd name="T16" fmla="*/ 0 w 1134"/>
                <a:gd name="T17" fmla="*/ 581 h 731"/>
                <a:gd name="T18" fmla="*/ 1133 w 1134"/>
                <a:gd name="T19" fmla="*/ 730 h 731"/>
                <a:gd name="T20" fmla="*/ 254 w 1134"/>
                <a:gd name="T21" fmla="*/ 0 h 73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34"/>
                <a:gd name="T34" fmla="*/ 0 h 731"/>
                <a:gd name="T35" fmla="*/ 1134 w 1134"/>
                <a:gd name="T36" fmla="*/ 731 h 73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34" h="731">
                  <a:moveTo>
                    <a:pt x="254" y="0"/>
                  </a:moveTo>
                  <a:lnTo>
                    <a:pt x="206" y="63"/>
                  </a:lnTo>
                  <a:lnTo>
                    <a:pt x="161" y="128"/>
                  </a:lnTo>
                  <a:lnTo>
                    <a:pt x="122" y="197"/>
                  </a:lnTo>
                  <a:lnTo>
                    <a:pt x="87" y="269"/>
                  </a:lnTo>
                  <a:lnTo>
                    <a:pt x="57" y="343"/>
                  </a:lnTo>
                  <a:lnTo>
                    <a:pt x="33" y="420"/>
                  </a:lnTo>
                  <a:lnTo>
                    <a:pt x="13" y="500"/>
                  </a:lnTo>
                  <a:lnTo>
                    <a:pt x="0" y="581"/>
                  </a:lnTo>
                  <a:lnTo>
                    <a:pt x="1133" y="730"/>
                  </a:lnTo>
                  <a:lnTo>
                    <a:pt x="254" y="0"/>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Line 16"/>
            <p:cNvSpPr>
              <a:spLocks noChangeShapeType="1"/>
            </p:cNvSpPr>
            <p:nvPr/>
          </p:nvSpPr>
          <p:spPr bwMode="auto">
            <a:xfrm flipH="1" flipV="1">
              <a:off x="1883" y="1945"/>
              <a:ext cx="113" cy="5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Freeform 17"/>
            <p:cNvSpPr>
              <a:spLocks/>
            </p:cNvSpPr>
            <p:nvPr/>
          </p:nvSpPr>
          <p:spPr bwMode="auto">
            <a:xfrm>
              <a:off x="1898" y="2299"/>
              <a:ext cx="1138" cy="504"/>
            </a:xfrm>
            <a:custGeom>
              <a:avLst/>
              <a:gdLst>
                <a:gd name="T0" fmla="*/ 10 w 1138"/>
                <a:gd name="T1" fmla="*/ 0 h 504"/>
                <a:gd name="T2" fmla="*/ 2 w 1138"/>
                <a:gd name="T3" fmla="*/ 73 h 504"/>
                <a:gd name="T4" fmla="*/ 0 w 1138"/>
                <a:gd name="T5" fmla="*/ 147 h 504"/>
                <a:gd name="T6" fmla="*/ 4 w 1138"/>
                <a:gd name="T7" fmla="*/ 239 h 504"/>
                <a:gd name="T8" fmla="*/ 15 w 1138"/>
                <a:gd name="T9" fmla="*/ 330 h 504"/>
                <a:gd name="T10" fmla="*/ 33 w 1138"/>
                <a:gd name="T11" fmla="*/ 418 h 504"/>
                <a:gd name="T12" fmla="*/ 59 w 1138"/>
                <a:gd name="T13" fmla="*/ 503 h 504"/>
                <a:gd name="T14" fmla="*/ 1137 w 1138"/>
                <a:gd name="T15" fmla="*/ 147 h 504"/>
                <a:gd name="T16" fmla="*/ 10 w 1138"/>
                <a:gd name="T17" fmla="*/ 0 h 50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38"/>
                <a:gd name="T28" fmla="*/ 0 h 504"/>
                <a:gd name="T29" fmla="*/ 1138 w 1138"/>
                <a:gd name="T30" fmla="*/ 504 h 50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38" h="504">
                  <a:moveTo>
                    <a:pt x="10" y="0"/>
                  </a:moveTo>
                  <a:lnTo>
                    <a:pt x="2" y="73"/>
                  </a:lnTo>
                  <a:lnTo>
                    <a:pt x="0" y="147"/>
                  </a:lnTo>
                  <a:lnTo>
                    <a:pt x="4" y="239"/>
                  </a:lnTo>
                  <a:lnTo>
                    <a:pt x="15" y="330"/>
                  </a:lnTo>
                  <a:lnTo>
                    <a:pt x="33" y="418"/>
                  </a:lnTo>
                  <a:lnTo>
                    <a:pt x="59" y="503"/>
                  </a:lnTo>
                  <a:lnTo>
                    <a:pt x="1137" y="147"/>
                  </a:lnTo>
                  <a:lnTo>
                    <a:pt x="10" y="0"/>
                  </a:lnTo>
                </a:path>
              </a:pathLst>
            </a:custGeom>
            <a:solidFill>
              <a:srgbClr val="A2FFA3"/>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5" name="Freeform 18"/>
            <p:cNvSpPr>
              <a:spLocks/>
            </p:cNvSpPr>
            <p:nvPr/>
          </p:nvSpPr>
          <p:spPr bwMode="auto">
            <a:xfrm>
              <a:off x="1898" y="2299"/>
              <a:ext cx="1144" cy="510"/>
            </a:xfrm>
            <a:custGeom>
              <a:avLst/>
              <a:gdLst>
                <a:gd name="T0" fmla="*/ 10 w 1144"/>
                <a:gd name="T1" fmla="*/ 0 h 510"/>
                <a:gd name="T2" fmla="*/ 2 w 1144"/>
                <a:gd name="T3" fmla="*/ 74 h 510"/>
                <a:gd name="T4" fmla="*/ 0 w 1144"/>
                <a:gd name="T5" fmla="*/ 149 h 510"/>
                <a:gd name="T6" fmla="*/ 4 w 1144"/>
                <a:gd name="T7" fmla="*/ 242 h 510"/>
                <a:gd name="T8" fmla="*/ 15 w 1144"/>
                <a:gd name="T9" fmla="*/ 334 h 510"/>
                <a:gd name="T10" fmla="*/ 33 w 1144"/>
                <a:gd name="T11" fmla="*/ 423 h 510"/>
                <a:gd name="T12" fmla="*/ 59 w 1144"/>
                <a:gd name="T13" fmla="*/ 509 h 510"/>
                <a:gd name="T14" fmla="*/ 1143 w 1144"/>
                <a:gd name="T15" fmla="*/ 149 h 510"/>
                <a:gd name="T16" fmla="*/ 10 w 1144"/>
                <a:gd name="T17" fmla="*/ 0 h 51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4"/>
                <a:gd name="T28" fmla="*/ 0 h 510"/>
                <a:gd name="T29" fmla="*/ 1144 w 1144"/>
                <a:gd name="T30" fmla="*/ 510 h 51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4" h="510">
                  <a:moveTo>
                    <a:pt x="10" y="0"/>
                  </a:moveTo>
                  <a:lnTo>
                    <a:pt x="2" y="74"/>
                  </a:lnTo>
                  <a:lnTo>
                    <a:pt x="0" y="149"/>
                  </a:lnTo>
                  <a:lnTo>
                    <a:pt x="4" y="242"/>
                  </a:lnTo>
                  <a:lnTo>
                    <a:pt x="15" y="334"/>
                  </a:lnTo>
                  <a:lnTo>
                    <a:pt x="33" y="423"/>
                  </a:lnTo>
                  <a:lnTo>
                    <a:pt x="59" y="509"/>
                  </a:lnTo>
                  <a:lnTo>
                    <a:pt x="1143" y="149"/>
                  </a:lnTo>
                  <a:lnTo>
                    <a:pt x="10" y="0"/>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Line 19"/>
            <p:cNvSpPr>
              <a:spLocks noChangeShapeType="1"/>
            </p:cNvSpPr>
            <p:nvPr/>
          </p:nvSpPr>
          <p:spPr bwMode="auto">
            <a:xfrm flipH="1">
              <a:off x="1786" y="2559"/>
              <a:ext cx="121" cy="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Freeform 20"/>
            <p:cNvSpPr>
              <a:spLocks/>
            </p:cNvSpPr>
            <p:nvPr/>
          </p:nvSpPr>
          <p:spPr bwMode="auto">
            <a:xfrm>
              <a:off x="1957" y="2448"/>
              <a:ext cx="1079" cy="777"/>
            </a:xfrm>
            <a:custGeom>
              <a:avLst/>
              <a:gdLst>
                <a:gd name="T0" fmla="*/ 0 w 1079"/>
                <a:gd name="T1" fmla="*/ 357 h 777"/>
                <a:gd name="T2" fmla="*/ 21 w 1079"/>
                <a:gd name="T3" fmla="*/ 416 h 777"/>
                <a:gd name="T4" fmla="*/ 45 w 1079"/>
                <a:gd name="T5" fmla="*/ 472 h 777"/>
                <a:gd name="T6" fmla="*/ 73 w 1079"/>
                <a:gd name="T7" fmla="*/ 528 h 777"/>
                <a:gd name="T8" fmla="*/ 103 w 1079"/>
                <a:gd name="T9" fmla="*/ 581 h 777"/>
                <a:gd name="T10" fmla="*/ 136 w 1079"/>
                <a:gd name="T11" fmla="*/ 632 h 777"/>
                <a:gd name="T12" fmla="*/ 171 w 1079"/>
                <a:gd name="T13" fmla="*/ 682 h 777"/>
                <a:gd name="T14" fmla="*/ 210 w 1079"/>
                <a:gd name="T15" fmla="*/ 730 h 777"/>
                <a:gd name="T16" fmla="*/ 251 w 1079"/>
                <a:gd name="T17" fmla="*/ 776 h 777"/>
                <a:gd name="T18" fmla="*/ 1078 w 1079"/>
                <a:gd name="T19" fmla="*/ 0 h 777"/>
                <a:gd name="T20" fmla="*/ 0 w 1079"/>
                <a:gd name="T21" fmla="*/ 357 h 77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79"/>
                <a:gd name="T34" fmla="*/ 0 h 777"/>
                <a:gd name="T35" fmla="*/ 1079 w 1079"/>
                <a:gd name="T36" fmla="*/ 777 h 77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79" h="777">
                  <a:moveTo>
                    <a:pt x="0" y="357"/>
                  </a:moveTo>
                  <a:lnTo>
                    <a:pt x="21" y="416"/>
                  </a:lnTo>
                  <a:lnTo>
                    <a:pt x="45" y="472"/>
                  </a:lnTo>
                  <a:lnTo>
                    <a:pt x="73" y="528"/>
                  </a:lnTo>
                  <a:lnTo>
                    <a:pt x="103" y="581"/>
                  </a:lnTo>
                  <a:lnTo>
                    <a:pt x="136" y="632"/>
                  </a:lnTo>
                  <a:lnTo>
                    <a:pt x="171" y="682"/>
                  </a:lnTo>
                  <a:lnTo>
                    <a:pt x="210" y="730"/>
                  </a:lnTo>
                  <a:lnTo>
                    <a:pt x="251" y="776"/>
                  </a:lnTo>
                  <a:lnTo>
                    <a:pt x="1078" y="0"/>
                  </a:lnTo>
                  <a:lnTo>
                    <a:pt x="0" y="357"/>
                  </a:lnTo>
                </a:path>
              </a:pathLst>
            </a:custGeom>
            <a:solidFill>
              <a:srgbClr val="FCD1C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18" name="Freeform 21"/>
            <p:cNvSpPr>
              <a:spLocks/>
            </p:cNvSpPr>
            <p:nvPr/>
          </p:nvSpPr>
          <p:spPr bwMode="auto">
            <a:xfrm>
              <a:off x="1957" y="2448"/>
              <a:ext cx="1085" cy="783"/>
            </a:xfrm>
            <a:custGeom>
              <a:avLst/>
              <a:gdLst>
                <a:gd name="T0" fmla="*/ 0 w 1085"/>
                <a:gd name="T1" fmla="*/ 360 h 783"/>
                <a:gd name="T2" fmla="*/ 21 w 1085"/>
                <a:gd name="T3" fmla="*/ 419 h 783"/>
                <a:gd name="T4" fmla="*/ 45 w 1085"/>
                <a:gd name="T5" fmla="*/ 476 h 783"/>
                <a:gd name="T6" fmla="*/ 73 w 1085"/>
                <a:gd name="T7" fmla="*/ 532 h 783"/>
                <a:gd name="T8" fmla="*/ 104 w 1085"/>
                <a:gd name="T9" fmla="*/ 585 h 783"/>
                <a:gd name="T10" fmla="*/ 137 w 1085"/>
                <a:gd name="T11" fmla="*/ 637 h 783"/>
                <a:gd name="T12" fmla="*/ 172 w 1085"/>
                <a:gd name="T13" fmla="*/ 687 h 783"/>
                <a:gd name="T14" fmla="*/ 211 w 1085"/>
                <a:gd name="T15" fmla="*/ 736 h 783"/>
                <a:gd name="T16" fmla="*/ 252 w 1085"/>
                <a:gd name="T17" fmla="*/ 782 h 783"/>
                <a:gd name="T18" fmla="*/ 1084 w 1085"/>
                <a:gd name="T19" fmla="*/ 0 h 783"/>
                <a:gd name="T20" fmla="*/ 0 w 1085"/>
                <a:gd name="T21" fmla="*/ 360 h 78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85"/>
                <a:gd name="T34" fmla="*/ 0 h 783"/>
                <a:gd name="T35" fmla="*/ 1085 w 1085"/>
                <a:gd name="T36" fmla="*/ 783 h 78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85" h="783">
                  <a:moveTo>
                    <a:pt x="0" y="360"/>
                  </a:moveTo>
                  <a:lnTo>
                    <a:pt x="21" y="419"/>
                  </a:lnTo>
                  <a:lnTo>
                    <a:pt x="45" y="476"/>
                  </a:lnTo>
                  <a:lnTo>
                    <a:pt x="73" y="532"/>
                  </a:lnTo>
                  <a:lnTo>
                    <a:pt x="104" y="585"/>
                  </a:lnTo>
                  <a:lnTo>
                    <a:pt x="137" y="637"/>
                  </a:lnTo>
                  <a:lnTo>
                    <a:pt x="172" y="687"/>
                  </a:lnTo>
                  <a:lnTo>
                    <a:pt x="211" y="736"/>
                  </a:lnTo>
                  <a:lnTo>
                    <a:pt x="252" y="782"/>
                  </a:lnTo>
                  <a:lnTo>
                    <a:pt x="1084" y="0"/>
                  </a:lnTo>
                  <a:lnTo>
                    <a:pt x="0" y="360"/>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Line 22"/>
            <p:cNvSpPr>
              <a:spLocks noChangeShapeType="1"/>
            </p:cNvSpPr>
            <p:nvPr/>
          </p:nvSpPr>
          <p:spPr bwMode="auto">
            <a:xfrm flipH="1">
              <a:off x="1955" y="3032"/>
              <a:ext cx="107" cy="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Freeform 23"/>
            <p:cNvSpPr>
              <a:spLocks/>
            </p:cNvSpPr>
            <p:nvPr/>
          </p:nvSpPr>
          <p:spPr bwMode="auto">
            <a:xfrm>
              <a:off x="2209" y="2448"/>
              <a:ext cx="1188" cy="1136"/>
            </a:xfrm>
            <a:custGeom>
              <a:avLst/>
              <a:gdLst>
                <a:gd name="T0" fmla="*/ 0 w 1188"/>
                <a:gd name="T1" fmla="*/ 778 h 1136"/>
                <a:gd name="T2" fmla="*/ 39 w 1188"/>
                <a:gd name="T3" fmla="*/ 818 h 1136"/>
                <a:gd name="T4" fmla="*/ 81 w 1188"/>
                <a:gd name="T5" fmla="*/ 855 h 1136"/>
                <a:gd name="T6" fmla="*/ 124 w 1188"/>
                <a:gd name="T7" fmla="*/ 891 h 1136"/>
                <a:gd name="T8" fmla="*/ 170 w 1188"/>
                <a:gd name="T9" fmla="*/ 926 h 1136"/>
                <a:gd name="T10" fmla="*/ 218 w 1188"/>
                <a:gd name="T11" fmla="*/ 958 h 1136"/>
                <a:gd name="T12" fmla="*/ 267 w 1188"/>
                <a:gd name="T13" fmla="*/ 987 h 1136"/>
                <a:gd name="T14" fmla="*/ 316 w 1188"/>
                <a:gd name="T15" fmla="*/ 1014 h 1136"/>
                <a:gd name="T16" fmla="*/ 369 w 1188"/>
                <a:gd name="T17" fmla="*/ 1039 h 1136"/>
                <a:gd name="T18" fmla="*/ 422 w 1188"/>
                <a:gd name="T19" fmla="*/ 1060 h 1136"/>
                <a:gd name="T20" fmla="*/ 477 w 1188"/>
                <a:gd name="T21" fmla="*/ 1079 h 1136"/>
                <a:gd name="T22" fmla="*/ 532 w 1188"/>
                <a:gd name="T23" fmla="*/ 1096 h 1136"/>
                <a:gd name="T24" fmla="*/ 590 w 1188"/>
                <a:gd name="T25" fmla="*/ 1110 h 1136"/>
                <a:gd name="T26" fmla="*/ 648 w 1188"/>
                <a:gd name="T27" fmla="*/ 1120 h 1136"/>
                <a:gd name="T28" fmla="*/ 706 w 1188"/>
                <a:gd name="T29" fmla="*/ 1128 h 1136"/>
                <a:gd name="T30" fmla="*/ 766 w 1188"/>
                <a:gd name="T31" fmla="*/ 1133 h 1136"/>
                <a:gd name="T32" fmla="*/ 828 w 1188"/>
                <a:gd name="T33" fmla="*/ 1135 h 1136"/>
                <a:gd name="T34" fmla="*/ 920 w 1188"/>
                <a:gd name="T35" fmla="*/ 1131 h 1136"/>
                <a:gd name="T36" fmla="*/ 1012 w 1188"/>
                <a:gd name="T37" fmla="*/ 1120 h 1136"/>
                <a:gd name="T38" fmla="*/ 1100 w 1188"/>
                <a:gd name="T39" fmla="*/ 1101 h 1136"/>
                <a:gd name="T40" fmla="*/ 1187 w 1188"/>
                <a:gd name="T41" fmla="*/ 1077 h 1136"/>
                <a:gd name="T42" fmla="*/ 828 w 1188"/>
                <a:gd name="T43" fmla="*/ 0 h 1136"/>
                <a:gd name="T44" fmla="*/ 0 w 1188"/>
                <a:gd name="T45" fmla="*/ 778 h 11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88"/>
                <a:gd name="T70" fmla="*/ 0 h 1136"/>
                <a:gd name="T71" fmla="*/ 1188 w 1188"/>
                <a:gd name="T72" fmla="*/ 1136 h 11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88" h="1136">
                  <a:moveTo>
                    <a:pt x="0" y="778"/>
                  </a:moveTo>
                  <a:lnTo>
                    <a:pt x="39" y="818"/>
                  </a:lnTo>
                  <a:lnTo>
                    <a:pt x="81" y="855"/>
                  </a:lnTo>
                  <a:lnTo>
                    <a:pt x="124" y="891"/>
                  </a:lnTo>
                  <a:lnTo>
                    <a:pt x="170" y="926"/>
                  </a:lnTo>
                  <a:lnTo>
                    <a:pt x="218" y="958"/>
                  </a:lnTo>
                  <a:lnTo>
                    <a:pt x="267" y="987"/>
                  </a:lnTo>
                  <a:lnTo>
                    <a:pt x="316" y="1014"/>
                  </a:lnTo>
                  <a:lnTo>
                    <a:pt x="369" y="1039"/>
                  </a:lnTo>
                  <a:lnTo>
                    <a:pt x="422" y="1060"/>
                  </a:lnTo>
                  <a:lnTo>
                    <a:pt x="477" y="1079"/>
                  </a:lnTo>
                  <a:lnTo>
                    <a:pt x="532" y="1096"/>
                  </a:lnTo>
                  <a:lnTo>
                    <a:pt x="590" y="1110"/>
                  </a:lnTo>
                  <a:lnTo>
                    <a:pt x="648" y="1120"/>
                  </a:lnTo>
                  <a:lnTo>
                    <a:pt x="706" y="1128"/>
                  </a:lnTo>
                  <a:lnTo>
                    <a:pt x="766" y="1133"/>
                  </a:lnTo>
                  <a:lnTo>
                    <a:pt x="828" y="1135"/>
                  </a:lnTo>
                  <a:lnTo>
                    <a:pt x="920" y="1131"/>
                  </a:lnTo>
                  <a:lnTo>
                    <a:pt x="1012" y="1120"/>
                  </a:lnTo>
                  <a:lnTo>
                    <a:pt x="1100" y="1101"/>
                  </a:lnTo>
                  <a:lnTo>
                    <a:pt x="1187" y="1077"/>
                  </a:lnTo>
                  <a:lnTo>
                    <a:pt x="828" y="0"/>
                  </a:lnTo>
                  <a:lnTo>
                    <a:pt x="0" y="778"/>
                  </a:lnTo>
                </a:path>
              </a:pathLst>
            </a:custGeom>
            <a:solidFill>
              <a:srgbClr val="FAFD00"/>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21" name="Freeform 24"/>
            <p:cNvSpPr>
              <a:spLocks/>
            </p:cNvSpPr>
            <p:nvPr/>
          </p:nvSpPr>
          <p:spPr bwMode="auto">
            <a:xfrm>
              <a:off x="2209" y="2448"/>
              <a:ext cx="1194" cy="1142"/>
            </a:xfrm>
            <a:custGeom>
              <a:avLst/>
              <a:gdLst>
                <a:gd name="T0" fmla="*/ 0 w 1194"/>
                <a:gd name="T1" fmla="*/ 782 h 1142"/>
                <a:gd name="T2" fmla="*/ 39 w 1194"/>
                <a:gd name="T3" fmla="*/ 822 h 1142"/>
                <a:gd name="T4" fmla="*/ 81 w 1194"/>
                <a:gd name="T5" fmla="*/ 860 h 1142"/>
                <a:gd name="T6" fmla="*/ 125 w 1194"/>
                <a:gd name="T7" fmla="*/ 896 h 1142"/>
                <a:gd name="T8" fmla="*/ 171 w 1194"/>
                <a:gd name="T9" fmla="*/ 931 h 1142"/>
                <a:gd name="T10" fmla="*/ 219 w 1194"/>
                <a:gd name="T11" fmla="*/ 963 h 1142"/>
                <a:gd name="T12" fmla="*/ 268 w 1194"/>
                <a:gd name="T13" fmla="*/ 992 h 1142"/>
                <a:gd name="T14" fmla="*/ 318 w 1194"/>
                <a:gd name="T15" fmla="*/ 1019 h 1142"/>
                <a:gd name="T16" fmla="*/ 371 w 1194"/>
                <a:gd name="T17" fmla="*/ 1044 h 1142"/>
                <a:gd name="T18" fmla="*/ 424 w 1194"/>
                <a:gd name="T19" fmla="*/ 1066 h 1142"/>
                <a:gd name="T20" fmla="*/ 479 w 1194"/>
                <a:gd name="T21" fmla="*/ 1085 h 1142"/>
                <a:gd name="T22" fmla="*/ 535 w 1194"/>
                <a:gd name="T23" fmla="*/ 1102 h 1142"/>
                <a:gd name="T24" fmla="*/ 593 w 1194"/>
                <a:gd name="T25" fmla="*/ 1116 h 1142"/>
                <a:gd name="T26" fmla="*/ 651 w 1194"/>
                <a:gd name="T27" fmla="*/ 1126 h 1142"/>
                <a:gd name="T28" fmla="*/ 710 w 1194"/>
                <a:gd name="T29" fmla="*/ 1134 h 1142"/>
                <a:gd name="T30" fmla="*/ 770 w 1194"/>
                <a:gd name="T31" fmla="*/ 1139 h 1142"/>
                <a:gd name="T32" fmla="*/ 832 w 1194"/>
                <a:gd name="T33" fmla="*/ 1141 h 1142"/>
                <a:gd name="T34" fmla="*/ 925 w 1194"/>
                <a:gd name="T35" fmla="*/ 1137 h 1142"/>
                <a:gd name="T36" fmla="*/ 1017 w 1194"/>
                <a:gd name="T37" fmla="*/ 1126 h 1142"/>
                <a:gd name="T38" fmla="*/ 1106 w 1194"/>
                <a:gd name="T39" fmla="*/ 1107 h 1142"/>
                <a:gd name="T40" fmla="*/ 1193 w 1194"/>
                <a:gd name="T41" fmla="*/ 1083 h 1142"/>
                <a:gd name="T42" fmla="*/ 832 w 1194"/>
                <a:gd name="T43" fmla="*/ 0 h 1142"/>
                <a:gd name="T44" fmla="*/ 0 w 1194"/>
                <a:gd name="T45" fmla="*/ 782 h 114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94"/>
                <a:gd name="T70" fmla="*/ 0 h 1142"/>
                <a:gd name="T71" fmla="*/ 1194 w 1194"/>
                <a:gd name="T72" fmla="*/ 1142 h 114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94" h="1142">
                  <a:moveTo>
                    <a:pt x="0" y="782"/>
                  </a:moveTo>
                  <a:lnTo>
                    <a:pt x="39" y="822"/>
                  </a:lnTo>
                  <a:lnTo>
                    <a:pt x="81" y="860"/>
                  </a:lnTo>
                  <a:lnTo>
                    <a:pt x="125" y="896"/>
                  </a:lnTo>
                  <a:lnTo>
                    <a:pt x="171" y="931"/>
                  </a:lnTo>
                  <a:lnTo>
                    <a:pt x="219" y="963"/>
                  </a:lnTo>
                  <a:lnTo>
                    <a:pt x="268" y="992"/>
                  </a:lnTo>
                  <a:lnTo>
                    <a:pt x="318" y="1019"/>
                  </a:lnTo>
                  <a:lnTo>
                    <a:pt x="371" y="1044"/>
                  </a:lnTo>
                  <a:lnTo>
                    <a:pt x="424" y="1066"/>
                  </a:lnTo>
                  <a:lnTo>
                    <a:pt x="479" y="1085"/>
                  </a:lnTo>
                  <a:lnTo>
                    <a:pt x="535" y="1102"/>
                  </a:lnTo>
                  <a:lnTo>
                    <a:pt x="593" y="1116"/>
                  </a:lnTo>
                  <a:lnTo>
                    <a:pt x="651" y="1126"/>
                  </a:lnTo>
                  <a:lnTo>
                    <a:pt x="710" y="1134"/>
                  </a:lnTo>
                  <a:lnTo>
                    <a:pt x="770" y="1139"/>
                  </a:lnTo>
                  <a:lnTo>
                    <a:pt x="832" y="1141"/>
                  </a:lnTo>
                  <a:lnTo>
                    <a:pt x="925" y="1137"/>
                  </a:lnTo>
                  <a:lnTo>
                    <a:pt x="1017" y="1126"/>
                  </a:lnTo>
                  <a:lnTo>
                    <a:pt x="1106" y="1107"/>
                  </a:lnTo>
                  <a:lnTo>
                    <a:pt x="1193" y="1083"/>
                  </a:lnTo>
                  <a:lnTo>
                    <a:pt x="832" y="0"/>
                  </a:lnTo>
                  <a:lnTo>
                    <a:pt x="0" y="782"/>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Line 25"/>
            <p:cNvSpPr>
              <a:spLocks noChangeShapeType="1"/>
            </p:cNvSpPr>
            <p:nvPr/>
          </p:nvSpPr>
          <p:spPr bwMode="auto">
            <a:xfrm flipH="1">
              <a:off x="2724" y="3557"/>
              <a:ext cx="37" cy="10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Freeform 26"/>
            <p:cNvSpPr>
              <a:spLocks/>
            </p:cNvSpPr>
            <p:nvPr/>
          </p:nvSpPr>
          <p:spPr bwMode="auto">
            <a:xfrm>
              <a:off x="3041" y="2448"/>
              <a:ext cx="827" cy="1078"/>
            </a:xfrm>
            <a:custGeom>
              <a:avLst/>
              <a:gdLst>
                <a:gd name="T0" fmla="*/ 358 w 827"/>
                <a:gd name="T1" fmla="*/ 1077 h 1078"/>
                <a:gd name="T2" fmla="*/ 424 w 827"/>
                <a:gd name="T3" fmla="*/ 1052 h 1078"/>
                <a:gd name="T4" fmla="*/ 489 w 827"/>
                <a:gd name="T5" fmla="*/ 1023 h 1078"/>
                <a:gd name="T6" fmla="*/ 552 w 827"/>
                <a:gd name="T7" fmla="*/ 990 h 1078"/>
                <a:gd name="T8" fmla="*/ 612 w 827"/>
                <a:gd name="T9" fmla="*/ 955 h 1078"/>
                <a:gd name="T10" fmla="*/ 669 w 827"/>
                <a:gd name="T11" fmla="*/ 915 h 1078"/>
                <a:gd name="T12" fmla="*/ 724 w 827"/>
                <a:gd name="T13" fmla="*/ 872 h 1078"/>
                <a:gd name="T14" fmla="*/ 776 w 827"/>
                <a:gd name="T15" fmla="*/ 825 h 1078"/>
                <a:gd name="T16" fmla="*/ 826 w 827"/>
                <a:gd name="T17" fmla="*/ 777 h 1078"/>
                <a:gd name="T18" fmla="*/ 0 w 827"/>
                <a:gd name="T19" fmla="*/ 0 h 1078"/>
                <a:gd name="T20" fmla="*/ 358 w 827"/>
                <a:gd name="T21" fmla="*/ 1077 h 107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27"/>
                <a:gd name="T34" fmla="*/ 0 h 1078"/>
                <a:gd name="T35" fmla="*/ 827 w 827"/>
                <a:gd name="T36" fmla="*/ 1078 h 107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27" h="1078">
                  <a:moveTo>
                    <a:pt x="358" y="1077"/>
                  </a:moveTo>
                  <a:lnTo>
                    <a:pt x="424" y="1052"/>
                  </a:lnTo>
                  <a:lnTo>
                    <a:pt x="489" y="1023"/>
                  </a:lnTo>
                  <a:lnTo>
                    <a:pt x="552" y="990"/>
                  </a:lnTo>
                  <a:lnTo>
                    <a:pt x="612" y="955"/>
                  </a:lnTo>
                  <a:lnTo>
                    <a:pt x="669" y="915"/>
                  </a:lnTo>
                  <a:lnTo>
                    <a:pt x="724" y="872"/>
                  </a:lnTo>
                  <a:lnTo>
                    <a:pt x="776" y="825"/>
                  </a:lnTo>
                  <a:lnTo>
                    <a:pt x="826" y="777"/>
                  </a:lnTo>
                  <a:lnTo>
                    <a:pt x="0" y="0"/>
                  </a:lnTo>
                  <a:lnTo>
                    <a:pt x="358" y="1077"/>
                  </a:lnTo>
                </a:path>
              </a:pathLst>
            </a:custGeom>
            <a:solidFill>
              <a:schemeClr val="accent1"/>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24" name="Freeform 27"/>
            <p:cNvSpPr>
              <a:spLocks/>
            </p:cNvSpPr>
            <p:nvPr/>
          </p:nvSpPr>
          <p:spPr bwMode="auto">
            <a:xfrm>
              <a:off x="3041" y="2448"/>
              <a:ext cx="833" cy="1084"/>
            </a:xfrm>
            <a:custGeom>
              <a:avLst/>
              <a:gdLst>
                <a:gd name="T0" fmla="*/ 361 w 833"/>
                <a:gd name="T1" fmla="*/ 1083 h 1084"/>
                <a:gd name="T2" fmla="*/ 427 w 833"/>
                <a:gd name="T3" fmla="*/ 1058 h 1084"/>
                <a:gd name="T4" fmla="*/ 493 w 833"/>
                <a:gd name="T5" fmla="*/ 1029 h 1084"/>
                <a:gd name="T6" fmla="*/ 556 w 833"/>
                <a:gd name="T7" fmla="*/ 996 h 1084"/>
                <a:gd name="T8" fmla="*/ 616 w 833"/>
                <a:gd name="T9" fmla="*/ 960 h 1084"/>
                <a:gd name="T10" fmla="*/ 674 w 833"/>
                <a:gd name="T11" fmla="*/ 920 h 1084"/>
                <a:gd name="T12" fmla="*/ 729 w 833"/>
                <a:gd name="T13" fmla="*/ 877 h 1084"/>
                <a:gd name="T14" fmla="*/ 782 w 833"/>
                <a:gd name="T15" fmla="*/ 830 h 1084"/>
                <a:gd name="T16" fmla="*/ 832 w 833"/>
                <a:gd name="T17" fmla="*/ 781 h 1084"/>
                <a:gd name="T18" fmla="*/ 0 w 833"/>
                <a:gd name="T19" fmla="*/ 0 h 1084"/>
                <a:gd name="T20" fmla="*/ 361 w 833"/>
                <a:gd name="T21" fmla="*/ 1083 h 108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33"/>
                <a:gd name="T34" fmla="*/ 0 h 1084"/>
                <a:gd name="T35" fmla="*/ 833 w 833"/>
                <a:gd name="T36" fmla="*/ 1084 h 108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33" h="1084">
                  <a:moveTo>
                    <a:pt x="361" y="1083"/>
                  </a:moveTo>
                  <a:lnTo>
                    <a:pt x="427" y="1058"/>
                  </a:lnTo>
                  <a:lnTo>
                    <a:pt x="493" y="1029"/>
                  </a:lnTo>
                  <a:lnTo>
                    <a:pt x="556" y="996"/>
                  </a:lnTo>
                  <a:lnTo>
                    <a:pt x="616" y="960"/>
                  </a:lnTo>
                  <a:lnTo>
                    <a:pt x="674" y="920"/>
                  </a:lnTo>
                  <a:lnTo>
                    <a:pt x="729" y="877"/>
                  </a:lnTo>
                  <a:lnTo>
                    <a:pt x="782" y="830"/>
                  </a:lnTo>
                  <a:lnTo>
                    <a:pt x="832" y="781"/>
                  </a:lnTo>
                  <a:lnTo>
                    <a:pt x="0" y="0"/>
                  </a:lnTo>
                  <a:lnTo>
                    <a:pt x="361" y="1083"/>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Line 28"/>
            <p:cNvSpPr>
              <a:spLocks noChangeShapeType="1"/>
            </p:cNvSpPr>
            <p:nvPr/>
          </p:nvSpPr>
          <p:spPr bwMode="auto">
            <a:xfrm>
              <a:off x="3657" y="3415"/>
              <a:ext cx="53" cy="8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Freeform 29"/>
            <p:cNvSpPr>
              <a:spLocks/>
            </p:cNvSpPr>
            <p:nvPr/>
          </p:nvSpPr>
          <p:spPr bwMode="auto">
            <a:xfrm>
              <a:off x="3041" y="2448"/>
              <a:ext cx="1025" cy="777"/>
            </a:xfrm>
            <a:custGeom>
              <a:avLst/>
              <a:gdLst>
                <a:gd name="T0" fmla="*/ 827 w 1025"/>
                <a:gd name="T1" fmla="*/ 776 h 777"/>
                <a:gd name="T2" fmla="*/ 884 w 1025"/>
                <a:gd name="T3" fmla="*/ 710 h 777"/>
                <a:gd name="T4" fmla="*/ 937 w 1025"/>
                <a:gd name="T5" fmla="*/ 640 h 777"/>
                <a:gd name="T6" fmla="*/ 983 w 1025"/>
                <a:gd name="T7" fmla="*/ 566 h 777"/>
                <a:gd name="T8" fmla="*/ 1024 w 1025"/>
                <a:gd name="T9" fmla="*/ 489 h 777"/>
                <a:gd name="T10" fmla="*/ 0 w 1025"/>
                <a:gd name="T11" fmla="*/ 0 h 777"/>
                <a:gd name="T12" fmla="*/ 827 w 1025"/>
                <a:gd name="T13" fmla="*/ 776 h 777"/>
                <a:gd name="T14" fmla="*/ 0 60000 65536"/>
                <a:gd name="T15" fmla="*/ 0 60000 65536"/>
                <a:gd name="T16" fmla="*/ 0 60000 65536"/>
                <a:gd name="T17" fmla="*/ 0 60000 65536"/>
                <a:gd name="T18" fmla="*/ 0 60000 65536"/>
                <a:gd name="T19" fmla="*/ 0 60000 65536"/>
                <a:gd name="T20" fmla="*/ 0 60000 65536"/>
                <a:gd name="T21" fmla="*/ 0 w 1025"/>
                <a:gd name="T22" fmla="*/ 0 h 777"/>
                <a:gd name="T23" fmla="*/ 1025 w 1025"/>
                <a:gd name="T24" fmla="*/ 777 h 77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25" h="777">
                  <a:moveTo>
                    <a:pt x="827" y="776"/>
                  </a:moveTo>
                  <a:lnTo>
                    <a:pt x="884" y="710"/>
                  </a:lnTo>
                  <a:lnTo>
                    <a:pt x="937" y="640"/>
                  </a:lnTo>
                  <a:lnTo>
                    <a:pt x="983" y="566"/>
                  </a:lnTo>
                  <a:lnTo>
                    <a:pt x="1024" y="489"/>
                  </a:lnTo>
                  <a:lnTo>
                    <a:pt x="0" y="0"/>
                  </a:lnTo>
                  <a:lnTo>
                    <a:pt x="827" y="776"/>
                  </a:lnTo>
                </a:path>
              </a:pathLst>
            </a:custGeom>
            <a:solidFill>
              <a:srgbClr val="500093"/>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27" name="Freeform 30"/>
            <p:cNvSpPr>
              <a:spLocks/>
            </p:cNvSpPr>
            <p:nvPr/>
          </p:nvSpPr>
          <p:spPr bwMode="auto">
            <a:xfrm>
              <a:off x="3041" y="2448"/>
              <a:ext cx="1031" cy="783"/>
            </a:xfrm>
            <a:custGeom>
              <a:avLst/>
              <a:gdLst>
                <a:gd name="T0" fmla="*/ 832 w 1031"/>
                <a:gd name="T1" fmla="*/ 782 h 783"/>
                <a:gd name="T2" fmla="*/ 889 w 1031"/>
                <a:gd name="T3" fmla="*/ 715 h 783"/>
                <a:gd name="T4" fmla="*/ 942 w 1031"/>
                <a:gd name="T5" fmla="*/ 645 h 783"/>
                <a:gd name="T6" fmla="*/ 989 w 1031"/>
                <a:gd name="T7" fmla="*/ 570 h 783"/>
                <a:gd name="T8" fmla="*/ 1030 w 1031"/>
                <a:gd name="T9" fmla="*/ 493 h 783"/>
                <a:gd name="T10" fmla="*/ 0 w 1031"/>
                <a:gd name="T11" fmla="*/ 0 h 783"/>
                <a:gd name="T12" fmla="*/ 832 w 1031"/>
                <a:gd name="T13" fmla="*/ 782 h 783"/>
                <a:gd name="T14" fmla="*/ 0 60000 65536"/>
                <a:gd name="T15" fmla="*/ 0 60000 65536"/>
                <a:gd name="T16" fmla="*/ 0 60000 65536"/>
                <a:gd name="T17" fmla="*/ 0 60000 65536"/>
                <a:gd name="T18" fmla="*/ 0 60000 65536"/>
                <a:gd name="T19" fmla="*/ 0 60000 65536"/>
                <a:gd name="T20" fmla="*/ 0 60000 65536"/>
                <a:gd name="T21" fmla="*/ 0 w 1031"/>
                <a:gd name="T22" fmla="*/ 0 h 783"/>
                <a:gd name="T23" fmla="*/ 1031 w 1031"/>
                <a:gd name="T24" fmla="*/ 783 h 78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1" h="783">
                  <a:moveTo>
                    <a:pt x="832" y="782"/>
                  </a:moveTo>
                  <a:lnTo>
                    <a:pt x="889" y="715"/>
                  </a:lnTo>
                  <a:lnTo>
                    <a:pt x="942" y="645"/>
                  </a:lnTo>
                  <a:lnTo>
                    <a:pt x="989" y="570"/>
                  </a:lnTo>
                  <a:lnTo>
                    <a:pt x="1030" y="493"/>
                  </a:lnTo>
                  <a:lnTo>
                    <a:pt x="0" y="0"/>
                  </a:lnTo>
                  <a:lnTo>
                    <a:pt x="832" y="782"/>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Line 31"/>
            <p:cNvSpPr>
              <a:spLocks noChangeShapeType="1"/>
            </p:cNvSpPr>
            <p:nvPr/>
          </p:nvSpPr>
          <p:spPr bwMode="auto">
            <a:xfrm>
              <a:off x="3990" y="3093"/>
              <a:ext cx="86" cy="56"/>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Freeform 32"/>
            <p:cNvSpPr>
              <a:spLocks/>
            </p:cNvSpPr>
            <p:nvPr/>
          </p:nvSpPr>
          <p:spPr bwMode="auto">
            <a:xfrm>
              <a:off x="3041" y="2448"/>
              <a:ext cx="1137" cy="487"/>
            </a:xfrm>
            <a:custGeom>
              <a:avLst/>
              <a:gdLst>
                <a:gd name="T0" fmla="*/ 1025 w 1137"/>
                <a:gd name="T1" fmla="*/ 486 h 487"/>
                <a:gd name="T2" fmla="*/ 1049 w 1137"/>
                <a:gd name="T3" fmla="*/ 430 h 487"/>
                <a:gd name="T4" fmla="*/ 1072 w 1137"/>
                <a:gd name="T5" fmla="*/ 372 h 487"/>
                <a:gd name="T6" fmla="*/ 1091 w 1137"/>
                <a:gd name="T7" fmla="*/ 313 h 487"/>
                <a:gd name="T8" fmla="*/ 1107 w 1137"/>
                <a:gd name="T9" fmla="*/ 253 h 487"/>
                <a:gd name="T10" fmla="*/ 1119 w 1137"/>
                <a:gd name="T11" fmla="*/ 192 h 487"/>
                <a:gd name="T12" fmla="*/ 1129 w 1137"/>
                <a:gd name="T13" fmla="*/ 128 h 487"/>
                <a:gd name="T14" fmla="*/ 1134 w 1137"/>
                <a:gd name="T15" fmla="*/ 64 h 487"/>
                <a:gd name="T16" fmla="*/ 1136 w 1137"/>
                <a:gd name="T17" fmla="*/ 0 h 487"/>
                <a:gd name="T18" fmla="*/ 0 w 1137"/>
                <a:gd name="T19" fmla="*/ 0 h 487"/>
                <a:gd name="T20" fmla="*/ 1025 w 1137"/>
                <a:gd name="T21" fmla="*/ 486 h 48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37"/>
                <a:gd name="T34" fmla="*/ 0 h 487"/>
                <a:gd name="T35" fmla="*/ 1137 w 1137"/>
                <a:gd name="T36" fmla="*/ 487 h 48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37" h="487">
                  <a:moveTo>
                    <a:pt x="1025" y="486"/>
                  </a:moveTo>
                  <a:lnTo>
                    <a:pt x="1049" y="430"/>
                  </a:lnTo>
                  <a:lnTo>
                    <a:pt x="1072" y="372"/>
                  </a:lnTo>
                  <a:lnTo>
                    <a:pt x="1091" y="313"/>
                  </a:lnTo>
                  <a:lnTo>
                    <a:pt x="1107" y="253"/>
                  </a:lnTo>
                  <a:lnTo>
                    <a:pt x="1119" y="192"/>
                  </a:lnTo>
                  <a:lnTo>
                    <a:pt x="1129" y="128"/>
                  </a:lnTo>
                  <a:lnTo>
                    <a:pt x="1134" y="64"/>
                  </a:lnTo>
                  <a:lnTo>
                    <a:pt x="1136" y="0"/>
                  </a:lnTo>
                  <a:lnTo>
                    <a:pt x="0" y="0"/>
                  </a:lnTo>
                  <a:lnTo>
                    <a:pt x="1025" y="486"/>
                  </a:lnTo>
                </a:path>
              </a:pathLst>
            </a:custGeom>
            <a:solidFill>
              <a:srgbClr val="C1CEFF"/>
            </a:solidFill>
            <a:ln>
              <a:noFill/>
            </a:ln>
            <a:extLst>
              <a:ext uri="{91240B29-F687-4F45-9708-019B960494DF}">
                <a14:hiddenLine xmlns:a14="http://schemas.microsoft.com/office/drawing/2010/main" w="12700" cap="rnd">
                  <a:solidFill>
                    <a:srgbClr val="000000"/>
                  </a:solidFill>
                  <a:round/>
                  <a:headEnd/>
                  <a:tailEnd/>
                </a14:hiddenLine>
              </a:ext>
            </a:extLst>
          </p:spPr>
          <p:txBody>
            <a:bodyPr/>
            <a:lstStyle/>
            <a:p>
              <a:endParaRPr lang="en-US"/>
            </a:p>
          </p:txBody>
        </p:sp>
        <p:sp>
          <p:nvSpPr>
            <p:cNvPr id="30" name="Freeform 33"/>
            <p:cNvSpPr>
              <a:spLocks/>
            </p:cNvSpPr>
            <p:nvPr/>
          </p:nvSpPr>
          <p:spPr bwMode="auto">
            <a:xfrm>
              <a:off x="3041" y="2448"/>
              <a:ext cx="1143" cy="493"/>
            </a:xfrm>
            <a:custGeom>
              <a:avLst/>
              <a:gdLst>
                <a:gd name="T0" fmla="*/ 1030 w 1143"/>
                <a:gd name="T1" fmla="*/ 492 h 493"/>
                <a:gd name="T2" fmla="*/ 1055 w 1143"/>
                <a:gd name="T3" fmla="*/ 435 h 493"/>
                <a:gd name="T4" fmla="*/ 1078 w 1143"/>
                <a:gd name="T5" fmla="*/ 377 h 493"/>
                <a:gd name="T6" fmla="*/ 1097 w 1143"/>
                <a:gd name="T7" fmla="*/ 317 h 493"/>
                <a:gd name="T8" fmla="*/ 1113 w 1143"/>
                <a:gd name="T9" fmla="*/ 256 h 493"/>
                <a:gd name="T10" fmla="*/ 1125 w 1143"/>
                <a:gd name="T11" fmla="*/ 194 h 493"/>
                <a:gd name="T12" fmla="*/ 1135 w 1143"/>
                <a:gd name="T13" fmla="*/ 130 h 493"/>
                <a:gd name="T14" fmla="*/ 1140 w 1143"/>
                <a:gd name="T15" fmla="*/ 65 h 493"/>
                <a:gd name="T16" fmla="*/ 1142 w 1143"/>
                <a:gd name="T17" fmla="*/ 0 h 493"/>
                <a:gd name="T18" fmla="*/ 0 w 1143"/>
                <a:gd name="T19" fmla="*/ 0 h 493"/>
                <a:gd name="T20" fmla="*/ 1030 w 1143"/>
                <a:gd name="T21" fmla="*/ 492 h 49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3"/>
                <a:gd name="T34" fmla="*/ 0 h 493"/>
                <a:gd name="T35" fmla="*/ 1143 w 1143"/>
                <a:gd name="T36" fmla="*/ 493 h 49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3" h="493">
                  <a:moveTo>
                    <a:pt x="1030" y="492"/>
                  </a:moveTo>
                  <a:lnTo>
                    <a:pt x="1055" y="435"/>
                  </a:lnTo>
                  <a:lnTo>
                    <a:pt x="1078" y="377"/>
                  </a:lnTo>
                  <a:lnTo>
                    <a:pt x="1097" y="317"/>
                  </a:lnTo>
                  <a:lnTo>
                    <a:pt x="1113" y="256"/>
                  </a:lnTo>
                  <a:lnTo>
                    <a:pt x="1125" y="194"/>
                  </a:lnTo>
                  <a:lnTo>
                    <a:pt x="1135" y="130"/>
                  </a:lnTo>
                  <a:lnTo>
                    <a:pt x="1140" y="65"/>
                  </a:lnTo>
                  <a:lnTo>
                    <a:pt x="1142" y="0"/>
                  </a:lnTo>
                  <a:lnTo>
                    <a:pt x="0" y="0"/>
                  </a:lnTo>
                  <a:lnTo>
                    <a:pt x="1030" y="492"/>
                  </a:lnTo>
                </a:path>
              </a:pathLst>
            </a:custGeom>
            <a:noFill/>
            <a:ln w="1270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Line 34"/>
            <p:cNvSpPr>
              <a:spLocks noChangeShapeType="1"/>
            </p:cNvSpPr>
            <p:nvPr/>
          </p:nvSpPr>
          <p:spPr bwMode="auto">
            <a:xfrm>
              <a:off x="4160" y="2700"/>
              <a:ext cx="103" cy="1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Rectangle 35"/>
            <p:cNvSpPr>
              <a:spLocks noChangeArrowheads="1"/>
            </p:cNvSpPr>
            <p:nvPr/>
          </p:nvSpPr>
          <p:spPr bwMode="auto">
            <a:xfrm>
              <a:off x="4152" y="1751"/>
              <a:ext cx="850"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b="1">
                  <a:solidFill>
                    <a:srgbClr val="000000"/>
                  </a:solidFill>
                </a:rPr>
                <a:t>Savings</a:t>
              </a:r>
            </a:p>
          </p:txBody>
        </p:sp>
        <p:sp>
          <p:nvSpPr>
            <p:cNvPr id="33" name="Rectangle 36"/>
            <p:cNvSpPr>
              <a:spLocks noChangeArrowheads="1"/>
            </p:cNvSpPr>
            <p:nvPr/>
          </p:nvSpPr>
          <p:spPr bwMode="auto">
            <a:xfrm>
              <a:off x="3648" y="2060"/>
              <a:ext cx="419" cy="238"/>
            </a:xfrm>
            <a:prstGeom prst="rect">
              <a:avLst/>
            </a:prstGeom>
            <a:noFill/>
            <a:ln w="12700">
              <a:noFill/>
              <a:miter lim="800000"/>
              <a:headEnd/>
              <a:tailEnd/>
            </a:ln>
            <a:effectLst/>
          </p:spPr>
          <p:txBody>
            <a:bodyPr wrap="none" lIns="90488" tIns="44450" rIns="90488" bIns="44450">
              <a:spAutoFit/>
            </a:bodyPr>
            <a:lstStyle/>
            <a:p>
              <a:pPr>
                <a:defRPr/>
              </a:pPr>
              <a:r>
                <a:rPr lang="en-US" sz="1900" b="1">
                  <a:solidFill>
                    <a:schemeClr val="bg1"/>
                  </a:solidFill>
                  <a:effectLst>
                    <a:outerShdw blurRad="38100" dist="38100" dir="2700000" algn="tl">
                      <a:srgbClr val="C0C0C0"/>
                    </a:outerShdw>
                  </a:effectLst>
                  <a:latin typeface="Arial" charset="0"/>
                </a:rPr>
                <a:t>12%</a:t>
              </a:r>
            </a:p>
          </p:txBody>
        </p:sp>
        <p:sp>
          <p:nvSpPr>
            <p:cNvPr id="34" name="Rectangle 37"/>
            <p:cNvSpPr>
              <a:spLocks noChangeArrowheads="1"/>
            </p:cNvSpPr>
            <p:nvPr/>
          </p:nvSpPr>
          <p:spPr bwMode="auto">
            <a:xfrm>
              <a:off x="2843" y="1386"/>
              <a:ext cx="419" cy="238"/>
            </a:xfrm>
            <a:prstGeom prst="rect">
              <a:avLst/>
            </a:prstGeom>
            <a:noFill/>
            <a:ln w="12700">
              <a:noFill/>
              <a:miter lim="800000"/>
              <a:headEnd/>
              <a:tailEnd/>
            </a:ln>
            <a:effectLst/>
          </p:spPr>
          <p:txBody>
            <a:bodyPr wrap="none" lIns="90488" tIns="44450" rIns="90488" bIns="44450">
              <a:spAutoFit/>
            </a:bodyPr>
            <a:lstStyle/>
            <a:p>
              <a:pPr>
                <a:defRPr/>
              </a:pPr>
              <a:r>
                <a:rPr lang="en-US" sz="1900" b="1">
                  <a:solidFill>
                    <a:srgbClr val="000000"/>
                  </a:solidFill>
                  <a:effectLst>
                    <a:outerShdw blurRad="38100" dist="38100" dir="2700000" algn="tl">
                      <a:srgbClr val="C0C0C0"/>
                    </a:outerShdw>
                  </a:effectLst>
                  <a:latin typeface="Arial" charset="0"/>
                </a:rPr>
                <a:t>27%</a:t>
              </a:r>
            </a:p>
          </p:txBody>
        </p:sp>
        <p:sp>
          <p:nvSpPr>
            <p:cNvPr id="35" name="Rectangle 38"/>
            <p:cNvSpPr>
              <a:spLocks noChangeArrowheads="1"/>
            </p:cNvSpPr>
            <p:nvPr/>
          </p:nvSpPr>
          <p:spPr bwMode="auto">
            <a:xfrm>
              <a:off x="1249" y="1738"/>
              <a:ext cx="626"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b="1">
                  <a:solidFill>
                    <a:srgbClr val="000000"/>
                  </a:solidFill>
                </a:rPr>
                <a:t>Other</a:t>
              </a:r>
            </a:p>
          </p:txBody>
        </p:sp>
        <p:sp>
          <p:nvSpPr>
            <p:cNvPr id="36" name="Rectangle 39"/>
            <p:cNvSpPr>
              <a:spLocks noChangeArrowheads="1"/>
            </p:cNvSpPr>
            <p:nvPr/>
          </p:nvSpPr>
          <p:spPr bwMode="auto">
            <a:xfrm>
              <a:off x="2033" y="1974"/>
              <a:ext cx="334" cy="238"/>
            </a:xfrm>
            <a:prstGeom prst="rect">
              <a:avLst/>
            </a:prstGeom>
            <a:noFill/>
            <a:ln w="12700">
              <a:noFill/>
              <a:miter lim="800000"/>
              <a:headEnd/>
              <a:tailEnd/>
            </a:ln>
            <a:effectLst/>
          </p:spPr>
          <p:txBody>
            <a:bodyPr wrap="none" lIns="90488" tIns="44450" rIns="90488" bIns="44450">
              <a:spAutoFit/>
            </a:bodyPr>
            <a:lstStyle/>
            <a:p>
              <a:pPr>
                <a:defRPr/>
              </a:pPr>
              <a:r>
                <a:rPr lang="en-US" sz="1900" b="1">
                  <a:effectLst>
                    <a:outerShdw blurRad="38100" dist="38100" dir="2700000" algn="tl">
                      <a:srgbClr val="C0C0C0"/>
                    </a:outerShdw>
                  </a:effectLst>
                  <a:latin typeface="Arial" charset="0"/>
                </a:rPr>
                <a:t>9%</a:t>
              </a:r>
            </a:p>
          </p:txBody>
        </p:sp>
        <p:sp>
          <p:nvSpPr>
            <p:cNvPr id="37" name="Rectangle 40"/>
            <p:cNvSpPr>
              <a:spLocks noChangeArrowheads="1"/>
            </p:cNvSpPr>
            <p:nvPr/>
          </p:nvSpPr>
          <p:spPr bwMode="auto">
            <a:xfrm>
              <a:off x="1217" y="2402"/>
              <a:ext cx="624"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200" b="1">
                  <a:solidFill>
                    <a:srgbClr val="000000"/>
                  </a:solidFill>
                </a:rPr>
                <a:t>401(k)</a:t>
              </a:r>
            </a:p>
          </p:txBody>
        </p:sp>
        <p:sp>
          <p:nvSpPr>
            <p:cNvPr id="38" name="Rectangle 41"/>
            <p:cNvSpPr>
              <a:spLocks noChangeArrowheads="1"/>
            </p:cNvSpPr>
            <p:nvPr/>
          </p:nvSpPr>
          <p:spPr bwMode="auto">
            <a:xfrm>
              <a:off x="1949" y="2416"/>
              <a:ext cx="334" cy="238"/>
            </a:xfrm>
            <a:prstGeom prst="rect">
              <a:avLst/>
            </a:prstGeom>
            <a:noFill/>
            <a:ln w="12700">
              <a:noFill/>
              <a:miter lim="800000"/>
              <a:headEnd/>
              <a:tailEnd/>
            </a:ln>
            <a:effectLst/>
          </p:spPr>
          <p:txBody>
            <a:bodyPr wrap="none" lIns="90488" tIns="44450" rIns="90488" bIns="44450">
              <a:spAutoFit/>
            </a:bodyPr>
            <a:lstStyle/>
            <a:p>
              <a:pPr>
                <a:defRPr/>
              </a:pPr>
              <a:r>
                <a:rPr lang="en-US" sz="1900" b="1">
                  <a:solidFill>
                    <a:srgbClr val="000000"/>
                  </a:solidFill>
                  <a:effectLst>
                    <a:outerShdw blurRad="38100" dist="38100" dir="2700000" algn="tl">
                      <a:srgbClr val="C0C0C0"/>
                    </a:outerShdw>
                  </a:effectLst>
                  <a:latin typeface="Arial" charset="0"/>
                </a:rPr>
                <a:t>7%</a:t>
              </a:r>
            </a:p>
          </p:txBody>
        </p:sp>
        <p:sp>
          <p:nvSpPr>
            <p:cNvPr id="39" name="Rectangle 42"/>
            <p:cNvSpPr>
              <a:spLocks noChangeArrowheads="1"/>
            </p:cNvSpPr>
            <p:nvPr/>
          </p:nvSpPr>
          <p:spPr bwMode="auto">
            <a:xfrm>
              <a:off x="2060" y="2818"/>
              <a:ext cx="334" cy="238"/>
            </a:xfrm>
            <a:prstGeom prst="rect">
              <a:avLst/>
            </a:prstGeom>
            <a:noFill/>
            <a:ln w="12700">
              <a:noFill/>
              <a:miter lim="800000"/>
              <a:headEnd/>
              <a:tailEnd/>
            </a:ln>
            <a:effectLst/>
          </p:spPr>
          <p:txBody>
            <a:bodyPr wrap="none" lIns="90488" tIns="44450" rIns="90488" bIns="44450">
              <a:spAutoFit/>
            </a:bodyPr>
            <a:lstStyle/>
            <a:p>
              <a:pPr>
                <a:defRPr/>
              </a:pPr>
              <a:r>
                <a:rPr lang="en-US" sz="1900" b="1">
                  <a:solidFill>
                    <a:srgbClr val="000000"/>
                  </a:solidFill>
                  <a:effectLst>
                    <a:outerShdw blurRad="38100" dist="38100" dir="2700000" algn="tl">
                      <a:srgbClr val="C0C0C0"/>
                    </a:outerShdw>
                  </a:effectLst>
                  <a:latin typeface="Arial" charset="0"/>
                </a:rPr>
                <a:t>7%</a:t>
              </a:r>
            </a:p>
          </p:txBody>
        </p:sp>
        <p:sp>
          <p:nvSpPr>
            <p:cNvPr id="40" name="Rectangle 43"/>
            <p:cNvSpPr>
              <a:spLocks noChangeArrowheads="1"/>
            </p:cNvSpPr>
            <p:nvPr/>
          </p:nvSpPr>
          <p:spPr bwMode="auto">
            <a:xfrm>
              <a:off x="2650" y="3187"/>
              <a:ext cx="419" cy="238"/>
            </a:xfrm>
            <a:prstGeom prst="rect">
              <a:avLst/>
            </a:prstGeom>
            <a:noFill/>
            <a:ln w="12700">
              <a:noFill/>
              <a:miter lim="800000"/>
              <a:headEnd/>
              <a:tailEnd/>
            </a:ln>
            <a:effectLst/>
          </p:spPr>
          <p:txBody>
            <a:bodyPr wrap="none" lIns="90488" tIns="44450" rIns="90488" bIns="44450">
              <a:spAutoFit/>
            </a:bodyPr>
            <a:lstStyle/>
            <a:p>
              <a:pPr>
                <a:defRPr/>
              </a:pPr>
              <a:r>
                <a:rPr lang="en-US" sz="1900" b="1">
                  <a:solidFill>
                    <a:srgbClr val="000000"/>
                  </a:solidFill>
                  <a:effectLst>
                    <a:outerShdw blurRad="38100" dist="38100" dir="2700000" algn="tl">
                      <a:srgbClr val="C0C0C0"/>
                    </a:outerShdw>
                  </a:effectLst>
                  <a:latin typeface="Arial" charset="0"/>
                </a:rPr>
                <a:t>18%</a:t>
              </a:r>
            </a:p>
          </p:txBody>
        </p:sp>
        <p:sp>
          <p:nvSpPr>
            <p:cNvPr id="41" name="Rectangle 44"/>
            <p:cNvSpPr>
              <a:spLocks noChangeArrowheads="1"/>
            </p:cNvSpPr>
            <p:nvPr/>
          </p:nvSpPr>
          <p:spPr bwMode="auto">
            <a:xfrm>
              <a:off x="3642" y="3529"/>
              <a:ext cx="417"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200" b="1">
                  <a:solidFill>
                    <a:srgbClr val="000000"/>
                  </a:solidFill>
                </a:rPr>
                <a:t>IRA</a:t>
              </a:r>
            </a:p>
          </p:txBody>
        </p:sp>
        <p:sp>
          <p:nvSpPr>
            <p:cNvPr id="42" name="Rectangle 45"/>
            <p:cNvSpPr>
              <a:spLocks noChangeArrowheads="1"/>
            </p:cNvSpPr>
            <p:nvPr/>
          </p:nvSpPr>
          <p:spPr bwMode="auto">
            <a:xfrm>
              <a:off x="3377" y="3127"/>
              <a:ext cx="334" cy="238"/>
            </a:xfrm>
            <a:prstGeom prst="rect">
              <a:avLst/>
            </a:prstGeom>
            <a:noFill/>
            <a:ln w="12700">
              <a:noFill/>
              <a:miter lim="800000"/>
              <a:headEnd/>
              <a:tailEnd/>
            </a:ln>
            <a:effectLst/>
          </p:spPr>
          <p:txBody>
            <a:bodyPr wrap="none" lIns="90488" tIns="44450" rIns="90488" bIns="44450">
              <a:spAutoFit/>
            </a:bodyPr>
            <a:lstStyle/>
            <a:p>
              <a:pPr>
                <a:defRPr/>
              </a:pPr>
              <a:r>
                <a:rPr lang="en-US" sz="1900" b="1">
                  <a:effectLst>
                    <a:outerShdw blurRad="38100" dist="38100" dir="2700000" algn="tl">
                      <a:srgbClr val="C0C0C0"/>
                    </a:outerShdw>
                  </a:effectLst>
                  <a:latin typeface="Arial" charset="0"/>
                </a:rPr>
                <a:t>8%</a:t>
              </a:r>
            </a:p>
          </p:txBody>
        </p:sp>
        <p:sp>
          <p:nvSpPr>
            <p:cNvPr id="43" name="Rectangle 46"/>
            <p:cNvSpPr>
              <a:spLocks noChangeArrowheads="1"/>
            </p:cNvSpPr>
            <p:nvPr/>
          </p:nvSpPr>
          <p:spPr bwMode="auto">
            <a:xfrm>
              <a:off x="4119" y="3111"/>
              <a:ext cx="1266"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b="1">
                  <a:solidFill>
                    <a:srgbClr val="000000"/>
                  </a:solidFill>
                </a:rPr>
                <a:t>Home equity</a:t>
              </a:r>
            </a:p>
          </p:txBody>
        </p:sp>
        <p:sp>
          <p:nvSpPr>
            <p:cNvPr id="44" name="Rectangle 47"/>
            <p:cNvSpPr>
              <a:spLocks noChangeArrowheads="1"/>
            </p:cNvSpPr>
            <p:nvPr/>
          </p:nvSpPr>
          <p:spPr bwMode="auto">
            <a:xfrm>
              <a:off x="3675" y="2884"/>
              <a:ext cx="334" cy="238"/>
            </a:xfrm>
            <a:prstGeom prst="rect">
              <a:avLst/>
            </a:prstGeom>
            <a:noFill/>
            <a:ln w="12700">
              <a:noFill/>
              <a:miter lim="800000"/>
              <a:headEnd/>
              <a:tailEnd/>
            </a:ln>
            <a:effectLst/>
          </p:spPr>
          <p:txBody>
            <a:bodyPr wrap="none" lIns="90488" tIns="44450" rIns="90488" bIns="44450">
              <a:spAutoFit/>
            </a:bodyPr>
            <a:lstStyle/>
            <a:p>
              <a:pPr>
                <a:defRPr/>
              </a:pPr>
              <a:r>
                <a:rPr lang="en-US" sz="1900" b="1">
                  <a:solidFill>
                    <a:schemeClr val="bg1"/>
                  </a:solidFill>
                  <a:effectLst>
                    <a:outerShdw blurRad="38100" dist="38100" dir="2700000" algn="tl">
                      <a:srgbClr val="C0C0C0"/>
                    </a:outerShdw>
                  </a:effectLst>
                  <a:latin typeface="Arial" charset="0"/>
                </a:rPr>
                <a:t>5%</a:t>
              </a:r>
            </a:p>
          </p:txBody>
        </p:sp>
        <p:sp>
          <p:nvSpPr>
            <p:cNvPr id="45" name="Rectangle 48"/>
            <p:cNvSpPr>
              <a:spLocks noChangeArrowheads="1"/>
            </p:cNvSpPr>
            <p:nvPr/>
          </p:nvSpPr>
          <p:spPr bwMode="auto">
            <a:xfrm>
              <a:off x="3766" y="2532"/>
              <a:ext cx="334" cy="238"/>
            </a:xfrm>
            <a:prstGeom prst="rect">
              <a:avLst/>
            </a:prstGeom>
            <a:noFill/>
            <a:ln w="12700">
              <a:noFill/>
              <a:miter lim="800000"/>
              <a:headEnd/>
              <a:tailEnd/>
            </a:ln>
            <a:effectLst/>
          </p:spPr>
          <p:txBody>
            <a:bodyPr wrap="none" lIns="90488" tIns="44450" rIns="90488" bIns="44450">
              <a:spAutoFit/>
            </a:bodyPr>
            <a:lstStyle/>
            <a:p>
              <a:pPr>
                <a:defRPr/>
              </a:pPr>
              <a:r>
                <a:rPr lang="en-US" sz="1900" b="1">
                  <a:solidFill>
                    <a:srgbClr val="000000"/>
                  </a:solidFill>
                  <a:effectLst>
                    <a:outerShdw blurRad="38100" dist="38100" dir="2700000" algn="tl">
                      <a:srgbClr val="C0C0C0"/>
                    </a:outerShdw>
                  </a:effectLst>
                  <a:latin typeface="Arial" charset="0"/>
                </a:rPr>
                <a:t>7%</a:t>
              </a:r>
            </a:p>
          </p:txBody>
        </p:sp>
        <p:sp>
          <p:nvSpPr>
            <p:cNvPr id="46" name="Line 49"/>
            <p:cNvSpPr>
              <a:spLocks noChangeShapeType="1"/>
            </p:cNvSpPr>
            <p:nvPr/>
          </p:nvSpPr>
          <p:spPr bwMode="auto">
            <a:xfrm>
              <a:off x="3008" y="1180"/>
              <a:ext cx="0" cy="1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 name="Footer Placeholder 2"/>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50392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Surviving on Retirement Income</a:t>
            </a:r>
            <a:endParaRPr lang="en-US" sz="5400" b="1" dirty="0"/>
          </a:p>
        </p:txBody>
      </p:sp>
      <p:sp>
        <p:nvSpPr>
          <p:cNvPr id="3" name="Content Placeholder 2"/>
          <p:cNvSpPr>
            <a:spLocks noGrp="1"/>
          </p:cNvSpPr>
          <p:nvPr>
            <p:ph idx="1"/>
          </p:nvPr>
        </p:nvSpPr>
        <p:spPr/>
        <p:txBody>
          <a:bodyPr/>
          <a:lstStyle/>
          <a:p>
            <a:r>
              <a:rPr lang="en-US" dirty="0" smtClean="0"/>
              <a:t>Living without active income may require major lifestyle changes.  Ways retirees adjust can include:</a:t>
            </a:r>
          </a:p>
          <a:p>
            <a:pPr lvl="1"/>
            <a:r>
              <a:rPr lang="en-US" dirty="0" smtClean="0"/>
              <a:t>Moving to a place were cost of living is less expensive</a:t>
            </a:r>
          </a:p>
          <a:p>
            <a:pPr lvl="1"/>
            <a:r>
              <a:rPr lang="en-US" dirty="0" smtClean="0"/>
              <a:t>Working during retirement</a:t>
            </a:r>
          </a:p>
          <a:p>
            <a:pPr lvl="1"/>
            <a:r>
              <a:rPr lang="en-US" dirty="0" smtClean="0"/>
              <a:t>Delaying retirement</a:t>
            </a:r>
          </a:p>
          <a:p>
            <a:pPr lvl="1"/>
            <a:r>
              <a:rPr lang="en-US" dirty="0" smtClean="0"/>
              <a:t>Forgoing certain luxuries</a:t>
            </a:r>
          </a:p>
          <a:p>
            <a:pPr lvl="1"/>
            <a:r>
              <a:rPr lang="en-US" dirty="0" smtClean="0"/>
              <a:t>Moving in with family members</a:t>
            </a:r>
          </a:p>
          <a:p>
            <a:r>
              <a:rPr lang="en-US" dirty="0" smtClean="0">
                <a:hlinkClick r:id="rId3"/>
              </a:rPr>
              <a:t>Surviving Retirement </a:t>
            </a:r>
            <a:r>
              <a:rPr lang="en-US" i="1" dirty="0" smtClean="0"/>
              <a:t>(Source: Investopedia)</a:t>
            </a:r>
            <a:endParaRPr lang="en-US" i="1" dirty="0"/>
          </a:p>
          <a:p>
            <a:endParaRPr lang="en-US" dirty="0" smtClean="0"/>
          </a:p>
          <a:p>
            <a:pPr lvl="1"/>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397349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 </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143274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2288"/>
            <a:ext cx="10972800" cy="999452"/>
          </a:xfrm>
        </p:spPr>
        <p:txBody>
          <a:bodyPr>
            <a:normAutofit/>
          </a:bodyPr>
          <a:lstStyle/>
          <a:p>
            <a:r>
              <a:rPr lang="en-US" sz="5400" b="1" dirty="0" smtClean="0"/>
              <a:t>Misconceptions</a:t>
            </a:r>
            <a:endParaRPr lang="en-US" sz="5400" b="1" dirty="0"/>
          </a:p>
        </p:txBody>
      </p:sp>
      <p:sp>
        <p:nvSpPr>
          <p:cNvPr id="3" name="Content Placeholder 2"/>
          <p:cNvSpPr>
            <a:spLocks noGrp="1"/>
          </p:cNvSpPr>
          <p:nvPr>
            <p:ph idx="1"/>
          </p:nvPr>
        </p:nvSpPr>
        <p:spPr>
          <a:xfrm>
            <a:off x="609600" y="1271740"/>
            <a:ext cx="11440438" cy="5135671"/>
          </a:xfrm>
        </p:spPr>
        <p:txBody>
          <a:bodyPr>
            <a:normAutofit/>
          </a:bodyPr>
          <a:lstStyle/>
          <a:p>
            <a:pPr lvl="0"/>
            <a:r>
              <a:rPr lang="en-US" sz="2800" dirty="0"/>
              <a:t>You have plenty of time to start saving for </a:t>
            </a:r>
            <a:r>
              <a:rPr lang="en-US" sz="2800" dirty="0" smtClean="0"/>
              <a:t>retirement</a:t>
            </a:r>
            <a:endParaRPr lang="en-US" sz="2800" dirty="0"/>
          </a:p>
          <a:p>
            <a:pPr lvl="0"/>
            <a:r>
              <a:rPr lang="en-US" sz="2800" dirty="0"/>
              <a:t>Saving just a little bit won’t </a:t>
            </a:r>
            <a:r>
              <a:rPr lang="en-US" sz="2800" dirty="0" smtClean="0"/>
              <a:t>help</a:t>
            </a:r>
            <a:endParaRPr lang="en-US" sz="2800" dirty="0"/>
          </a:p>
          <a:p>
            <a:pPr lvl="0"/>
            <a:r>
              <a:rPr lang="en-US" sz="2800" dirty="0"/>
              <a:t>You’ll spend less money when you retire </a:t>
            </a:r>
          </a:p>
          <a:p>
            <a:pPr lvl="0"/>
            <a:r>
              <a:rPr lang="en-US" sz="2800" dirty="0"/>
              <a:t>My retirement will only last 15 years </a:t>
            </a:r>
          </a:p>
          <a:p>
            <a:pPr lvl="0"/>
            <a:r>
              <a:rPr lang="en-US" sz="2800" dirty="0"/>
              <a:t>You can depend on Social Security and a company pension to pay your basic living expenses </a:t>
            </a:r>
          </a:p>
          <a:p>
            <a:pPr lvl="0"/>
            <a:r>
              <a:rPr lang="en-US" sz="2800" dirty="0"/>
              <a:t>Your pension benefits will increase to keep pace with </a:t>
            </a:r>
            <a:r>
              <a:rPr lang="en-US" sz="2800" dirty="0" smtClean="0"/>
              <a:t>inflation</a:t>
            </a:r>
            <a:endParaRPr lang="en-US" sz="2800" dirty="0"/>
          </a:p>
          <a:p>
            <a:pPr lvl="0"/>
            <a:r>
              <a:rPr lang="en-US" sz="2800" dirty="0"/>
              <a:t>Your employer’s health insurance plan and Medicare will cover all your medical expenses when you </a:t>
            </a:r>
            <a:r>
              <a:rPr lang="en-US" sz="2800" dirty="0" smtClean="0"/>
              <a:t>retire</a:t>
            </a:r>
          </a:p>
          <a:p>
            <a:pPr lvl="0"/>
            <a:r>
              <a:rPr lang="en-US" dirty="0" smtClean="0">
                <a:hlinkClick r:id="rId3"/>
              </a:rPr>
              <a:t>Will Social Security be enough</a:t>
            </a:r>
            <a:r>
              <a:rPr lang="en-US" dirty="0" smtClean="0">
                <a:hlinkClick r:id="rId3"/>
              </a:rPr>
              <a:t>?</a:t>
            </a:r>
            <a:r>
              <a:rPr lang="en-US" dirty="0" smtClean="0"/>
              <a:t> </a:t>
            </a:r>
            <a:r>
              <a:rPr lang="en-US" i="1" dirty="0" smtClean="0"/>
              <a:t>(Source: YouTube-Money Talks News)</a:t>
            </a:r>
            <a:endParaRPr lang="en-US" i="1" dirty="0" smtClean="0"/>
          </a:p>
          <a:p>
            <a:pPr lvl="0"/>
            <a:endParaRPr lang="en-US" dirty="0"/>
          </a:p>
        </p:txBody>
      </p:sp>
      <p:sp>
        <p:nvSpPr>
          <p:cNvPr id="4" name="Footer Placeholder 3"/>
          <p:cNvSpPr>
            <a:spLocks noGrp="1"/>
          </p:cNvSpPr>
          <p:nvPr>
            <p:ph type="ftr" sz="quarter" idx="11"/>
          </p:nvPr>
        </p:nvSpPr>
        <p:spPr/>
        <p:txBody>
          <a:bodyPr/>
          <a:lstStyle/>
          <a:p>
            <a:r>
              <a:rPr lang="en-US" dirty="0" smtClean="0"/>
              <a:t>Copyright  © </a:t>
            </a:r>
            <a:r>
              <a:rPr lang="en-US" dirty="0" err="1" smtClean="0"/>
              <a:t>eNestEgg</a:t>
            </a:r>
            <a:r>
              <a:rPr lang="en-US" dirty="0" smtClean="0"/>
              <a:t> Press, LLC.</a:t>
            </a:r>
            <a:endParaRPr lang="en-US" dirty="0"/>
          </a:p>
        </p:txBody>
      </p:sp>
    </p:spTree>
    <p:extLst>
      <p:ext uri="{BB962C8B-B14F-4D97-AF65-F5344CB8AC3E}">
        <p14:creationId xmlns:p14="http://schemas.microsoft.com/office/powerpoint/2010/main" val="3691782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normAutofit/>
          </a:bodyPr>
          <a:lstStyle/>
          <a:p>
            <a:r>
              <a:rPr lang="en-US" sz="5400" b="1" dirty="0" smtClean="0"/>
              <a:t>Grandma is poor</a:t>
            </a:r>
            <a:endParaRPr lang="en-US" sz="5400" b="1" dirty="0"/>
          </a:p>
        </p:txBody>
      </p:sp>
      <p:sp>
        <p:nvSpPr>
          <p:cNvPr id="3" name="Content Placeholder 2"/>
          <p:cNvSpPr>
            <a:spLocks noGrp="1"/>
          </p:cNvSpPr>
          <p:nvPr>
            <p:ph idx="1"/>
          </p:nvPr>
        </p:nvSpPr>
        <p:spPr>
          <a:xfrm>
            <a:off x="609600" y="1313180"/>
            <a:ext cx="10972800" cy="4389120"/>
          </a:xfrm>
        </p:spPr>
        <p:txBody>
          <a:bodyPr/>
          <a:lstStyle/>
          <a:p>
            <a:r>
              <a:rPr lang="en-US" sz="3200" dirty="0" smtClean="0"/>
              <a:t>The average lifespan for an American citizen is now at 78.74.  This is nearly 10 years more than 50 years ago.</a:t>
            </a:r>
          </a:p>
          <a:p>
            <a:r>
              <a:rPr lang="en-US" sz="3200" dirty="0" smtClean="0"/>
              <a:t>It </a:t>
            </a:r>
            <a:r>
              <a:rPr lang="en-US" sz="3200" dirty="0"/>
              <a:t>is estimated between </a:t>
            </a:r>
            <a:r>
              <a:rPr lang="en-US" sz="3200" dirty="0" smtClean="0"/>
              <a:t>9-15%, or over 6.3 million senior citizens, live in poverty.</a:t>
            </a:r>
          </a:p>
          <a:p>
            <a:r>
              <a:rPr lang="en-US" sz="3200" dirty="0" smtClean="0"/>
              <a:t>With baby boomers reaching retirement age this number will only get higher.  </a:t>
            </a:r>
          </a:p>
          <a:p>
            <a:r>
              <a:rPr lang="en-US" dirty="0" smtClean="0">
                <a:hlinkClick r:id="rId2"/>
              </a:rPr>
              <a:t>Retiring is </a:t>
            </a:r>
            <a:r>
              <a:rPr lang="en-US" dirty="0" smtClean="0">
                <a:hlinkClick r:id="rId2"/>
              </a:rPr>
              <a:t>Tough</a:t>
            </a:r>
            <a:r>
              <a:rPr lang="en-US" dirty="0" smtClean="0"/>
              <a:t>  </a:t>
            </a:r>
            <a:r>
              <a:rPr lang="en-US" i="1" dirty="0" smtClean="0"/>
              <a:t>(Source: YouTube-Money Talks News)</a:t>
            </a:r>
            <a:endParaRPr lang="en-US" i="1" dirty="0" smtClean="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949111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205105"/>
            <a:ext cx="10972800" cy="1143000"/>
          </a:xfrm>
        </p:spPr>
        <p:txBody>
          <a:bodyPr>
            <a:normAutofit/>
          </a:bodyPr>
          <a:lstStyle/>
          <a:p>
            <a:r>
              <a:rPr lang="en-US" sz="5400" b="1" dirty="0" smtClean="0"/>
              <a:t>How much will I need for retirement?</a:t>
            </a:r>
            <a:endParaRPr lang="en-US" sz="5400" b="1" dirty="0"/>
          </a:p>
        </p:txBody>
      </p:sp>
      <p:sp>
        <p:nvSpPr>
          <p:cNvPr id="3" name="Content Placeholder 2"/>
          <p:cNvSpPr>
            <a:spLocks noGrp="1"/>
          </p:cNvSpPr>
          <p:nvPr>
            <p:ph idx="1"/>
          </p:nvPr>
        </p:nvSpPr>
        <p:spPr>
          <a:xfrm>
            <a:off x="571500" y="1490980"/>
            <a:ext cx="10972800" cy="4389120"/>
          </a:xfrm>
        </p:spPr>
        <p:txBody>
          <a:bodyPr>
            <a:normAutofit lnSpcReduction="10000"/>
          </a:bodyPr>
          <a:lstStyle/>
          <a:p>
            <a:pPr marL="0" indent="0">
              <a:buNone/>
            </a:pPr>
            <a:r>
              <a:rPr lang="en-US" sz="3200" dirty="0" smtClean="0"/>
              <a:t>About </a:t>
            </a:r>
            <a:r>
              <a:rPr lang="en-US" sz="3200" dirty="0"/>
              <a:t>36% of workers have less than $1,000 in savings and investments that could be used for retirement, not counting their primary residence or defined benefits plans such as traditional pensions, and 60% of workers have less than $25,000, according to a survey of 1,000 workers from the non-profit Employee Benefit Research Institute and Greenwald &amp; Associates</a:t>
            </a:r>
            <a:r>
              <a:rPr lang="en-US" dirty="0" smtClean="0"/>
              <a:t>.</a:t>
            </a:r>
          </a:p>
          <a:p>
            <a:pPr marL="0" indent="0">
              <a:buNone/>
            </a:pPr>
            <a:r>
              <a:rPr lang="en-US" dirty="0" smtClean="0">
                <a:hlinkClick r:id="rId3"/>
              </a:rPr>
              <a:t>How </a:t>
            </a:r>
            <a:r>
              <a:rPr lang="en-US" dirty="0">
                <a:hlinkClick r:id="rId3"/>
              </a:rPr>
              <a:t>much will you need</a:t>
            </a:r>
            <a:r>
              <a:rPr lang="en-US" dirty="0" smtClean="0">
                <a:hlinkClick r:id="rId3"/>
              </a:rPr>
              <a:t>? </a:t>
            </a:r>
            <a:r>
              <a:rPr lang="en-US" i="1" dirty="0" smtClean="0"/>
              <a:t>(Source: Investopedia)</a:t>
            </a:r>
          </a:p>
          <a:p>
            <a:pPr marL="0" indent="0">
              <a:buNone/>
            </a:pPr>
            <a:r>
              <a:rPr lang="en-US" dirty="0" smtClean="0">
                <a:hlinkClick r:id="rId4"/>
              </a:rPr>
              <a:t>6 Signs You Are Ready to Retire Early</a:t>
            </a:r>
            <a:r>
              <a:rPr lang="en-US" i="1" dirty="0" smtClean="0"/>
              <a:t> (Source: Investopedia)</a:t>
            </a:r>
            <a:endParaRPr lang="en-US" i="1"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478089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5105"/>
            <a:ext cx="10972800" cy="1143000"/>
          </a:xfrm>
        </p:spPr>
        <p:txBody>
          <a:bodyPr>
            <a:normAutofit/>
          </a:bodyPr>
          <a:lstStyle/>
          <a:p>
            <a:r>
              <a:rPr lang="en-US" sz="5400" b="1" dirty="0" smtClean="0"/>
              <a:t>Retirement Financial Analysis</a:t>
            </a:r>
            <a:endParaRPr lang="en-US" sz="5400" b="1" dirty="0"/>
          </a:p>
        </p:txBody>
      </p:sp>
      <p:sp>
        <p:nvSpPr>
          <p:cNvPr id="3" name="Content Placeholder 2"/>
          <p:cNvSpPr>
            <a:spLocks noGrp="1"/>
          </p:cNvSpPr>
          <p:nvPr>
            <p:ph idx="1"/>
          </p:nvPr>
        </p:nvSpPr>
        <p:spPr>
          <a:xfrm>
            <a:off x="609600" y="1348105"/>
            <a:ext cx="10972800" cy="4389120"/>
          </a:xfrm>
        </p:spPr>
        <p:txBody>
          <a:bodyPr>
            <a:normAutofit fontScale="85000" lnSpcReduction="20000"/>
          </a:bodyPr>
          <a:lstStyle/>
          <a:p>
            <a:r>
              <a:rPr lang="en-US" dirty="0" smtClean="0"/>
              <a:t>Time to perform another financial check up.  </a:t>
            </a:r>
          </a:p>
          <a:p>
            <a:pPr lvl="1"/>
            <a:r>
              <a:rPr lang="en-US" dirty="0" smtClean="0"/>
              <a:t>What are your major assets?</a:t>
            </a:r>
          </a:p>
          <a:p>
            <a:pPr lvl="2"/>
            <a:r>
              <a:rPr lang="en-US" dirty="0" smtClean="0"/>
              <a:t>Cash</a:t>
            </a:r>
          </a:p>
          <a:p>
            <a:pPr lvl="2"/>
            <a:r>
              <a:rPr lang="en-US" dirty="0" smtClean="0"/>
              <a:t>Personal  possessions</a:t>
            </a:r>
          </a:p>
          <a:p>
            <a:pPr lvl="2"/>
            <a:r>
              <a:rPr lang="en-US" dirty="0" smtClean="0"/>
              <a:t>Property</a:t>
            </a:r>
          </a:p>
          <a:p>
            <a:pPr lvl="2"/>
            <a:r>
              <a:rPr lang="en-US" dirty="0" smtClean="0"/>
              <a:t>Investments</a:t>
            </a:r>
            <a:endParaRPr lang="en-US" dirty="0"/>
          </a:p>
          <a:p>
            <a:pPr lvl="1"/>
            <a:r>
              <a:rPr lang="en-US" dirty="0" smtClean="0"/>
              <a:t>What are your major liabilities?</a:t>
            </a:r>
          </a:p>
          <a:p>
            <a:pPr lvl="2"/>
            <a:r>
              <a:rPr lang="en-US" dirty="0" smtClean="0"/>
              <a:t>Loans</a:t>
            </a:r>
          </a:p>
          <a:p>
            <a:pPr lvl="2"/>
            <a:r>
              <a:rPr lang="en-US" dirty="0" smtClean="0"/>
              <a:t>Mortgages</a:t>
            </a:r>
          </a:p>
          <a:p>
            <a:pPr lvl="2"/>
            <a:r>
              <a:rPr lang="en-US" dirty="0" smtClean="0"/>
              <a:t>Taxes</a:t>
            </a:r>
          </a:p>
          <a:p>
            <a:pPr lvl="2"/>
            <a:r>
              <a:rPr lang="en-US" dirty="0" smtClean="0"/>
              <a:t>Childs education </a:t>
            </a:r>
            <a:endParaRPr lang="en-US" dirty="0"/>
          </a:p>
          <a:p>
            <a:r>
              <a:rPr lang="en-US" dirty="0" smtClean="0">
                <a:hlinkClick r:id="rId3"/>
              </a:rPr>
              <a:t>A </a:t>
            </a:r>
            <a:r>
              <a:rPr lang="en-US" dirty="0" smtClean="0">
                <a:hlinkClick r:id="rId3"/>
              </a:rPr>
              <a:t>Pre-Retirement </a:t>
            </a:r>
            <a:r>
              <a:rPr lang="en-US" dirty="0" smtClean="0">
                <a:hlinkClick r:id="rId3"/>
              </a:rPr>
              <a:t>Check </a:t>
            </a:r>
            <a:r>
              <a:rPr lang="en-US" dirty="0" smtClean="0">
                <a:hlinkClick r:id="rId3"/>
              </a:rPr>
              <a:t>Up</a:t>
            </a:r>
            <a:endParaRPr lang="en-US" dirty="0"/>
          </a:p>
          <a:p>
            <a:r>
              <a:rPr lang="en-US" dirty="0" smtClean="0">
                <a:hlinkClick r:id="rId4"/>
              </a:rPr>
              <a:t>Determining Retirement Needs</a:t>
            </a:r>
            <a:endParaRPr lang="en-US" dirty="0" smtClean="0"/>
          </a:p>
          <a:p>
            <a:pPr marL="0" indent="0">
              <a:buNone/>
            </a:pPr>
            <a:r>
              <a:rPr lang="en-US" dirty="0" smtClean="0"/>
              <a:t>	</a:t>
            </a:r>
            <a:r>
              <a:rPr lang="en-US" i="1" dirty="0" smtClean="0"/>
              <a:t>(Source: Investopedia)</a:t>
            </a:r>
            <a:endParaRPr lang="en-US" i="1" dirty="0"/>
          </a:p>
          <a:p>
            <a:endParaRPr lang="en-US" dirty="0" smtClean="0"/>
          </a:p>
          <a:p>
            <a:pPr marL="667512" lvl="2" indent="0">
              <a:buNone/>
            </a:pPr>
            <a:endParaRPr lang="en-US" dirty="0" smtClean="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371817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Your expenses will change</a:t>
            </a:r>
            <a:endParaRPr lang="en-US" sz="5400" b="1" dirty="0"/>
          </a:p>
        </p:txBody>
      </p:sp>
      <p:sp>
        <p:nvSpPr>
          <p:cNvPr id="3" name="Content Placeholder 2"/>
          <p:cNvSpPr>
            <a:spLocks noGrp="1"/>
          </p:cNvSpPr>
          <p:nvPr>
            <p:ph idx="1"/>
          </p:nvPr>
        </p:nvSpPr>
        <p:spPr/>
        <p:txBody>
          <a:bodyPr/>
          <a:lstStyle/>
          <a:p>
            <a:r>
              <a:rPr lang="en-US" dirty="0" smtClean="0"/>
              <a:t>Just like every other phase of your financial life, a budget is helpful and most likely required while in retirement.  </a:t>
            </a:r>
          </a:p>
          <a:p>
            <a:endParaRPr lang="en-US" dirty="0"/>
          </a:p>
          <a:p>
            <a:r>
              <a:rPr lang="en-US" dirty="0" smtClean="0"/>
              <a:t>You might spend less on</a:t>
            </a:r>
          </a:p>
          <a:p>
            <a:pPr lvl="1"/>
            <a:r>
              <a:rPr lang="en-US" dirty="0" smtClean="0"/>
              <a:t>Retirement Fund Contributions</a:t>
            </a:r>
          </a:p>
          <a:p>
            <a:pPr lvl="1"/>
            <a:r>
              <a:rPr lang="en-US" dirty="0" smtClean="0"/>
              <a:t>Work expenses</a:t>
            </a:r>
          </a:p>
          <a:p>
            <a:pPr lvl="1"/>
            <a:r>
              <a:rPr lang="en-US" dirty="0" smtClean="0"/>
              <a:t>Clothing expenses</a:t>
            </a:r>
          </a:p>
          <a:p>
            <a:pPr lvl="1"/>
            <a:r>
              <a:rPr lang="en-US" dirty="0" smtClean="0"/>
              <a:t>Housing Expenses, assuming you own your residence by now</a:t>
            </a:r>
          </a:p>
          <a:p>
            <a:pPr lvl="1"/>
            <a:r>
              <a:rPr lang="en-US" dirty="0" smtClean="0"/>
              <a:t>Your taxes will most likely be lower</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421483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Your expenses will change</a:t>
            </a:r>
            <a:endParaRPr lang="en-US" sz="5400" b="1" dirty="0"/>
          </a:p>
        </p:txBody>
      </p:sp>
      <p:sp>
        <p:nvSpPr>
          <p:cNvPr id="3" name="Content Placeholder 2"/>
          <p:cNvSpPr>
            <a:spLocks noGrp="1"/>
          </p:cNvSpPr>
          <p:nvPr>
            <p:ph idx="1"/>
          </p:nvPr>
        </p:nvSpPr>
        <p:spPr/>
        <p:txBody>
          <a:bodyPr/>
          <a:lstStyle/>
          <a:p>
            <a:r>
              <a:rPr lang="en-US" dirty="0" smtClean="0"/>
              <a:t>Some expenses may increase</a:t>
            </a:r>
          </a:p>
          <a:p>
            <a:pPr lvl="1"/>
            <a:r>
              <a:rPr lang="en-US" dirty="0" smtClean="0"/>
              <a:t>Life and especially health insurance</a:t>
            </a:r>
          </a:p>
          <a:p>
            <a:pPr lvl="1"/>
            <a:r>
              <a:rPr lang="en-US" dirty="0" smtClean="0"/>
              <a:t>Medical expenses will increase with age</a:t>
            </a:r>
          </a:p>
          <a:p>
            <a:pPr lvl="1"/>
            <a:r>
              <a:rPr lang="en-US" dirty="0" smtClean="0"/>
              <a:t>More free time, more spent on leisure activities</a:t>
            </a:r>
          </a:p>
          <a:p>
            <a:pPr lvl="1"/>
            <a:r>
              <a:rPr lang="en-US" dirty="0" smtClean="0"/>
              <a:t>Gifts and contributions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974414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smtClean="0"/>
              <a:t>How to live 20 years without a job</a:t>
            </a:r>
            <a:endParaRPr lang="en-US" sz="5400" b="1" dirty="0"/>
          </a:p>
        </p:txBody>
      </p:sp>
      <p:sp>
        <p:nvSpPr>
          <p:cNvPr id="3" name="Content Placeholder 2"/>
          <p:cNvSpPr>
            <a:spLocks noGrp="1"/>
          </p:cNvSpPr>
          <p:nvPr>
            <p:ph idx="1"/>
          </p:nvPr>
        </p:nvSpPr>
        <p:spPr/>
        <p:txBody>
          <a:bodyPr>
            <a:normAutofit/>
          </a:bodyPr>
          <a:lstStyle/>
          <a:p>
            <a:r>
              <a:rPr lang="en-US" dirty="0"/>
              <a:t>For those without trust funds and lottery winnings, the most sensible way to prepare for retirement is investing and taking advantage of retirement plans/accounts.  Retirement plans come from:</a:t>
            </a:r>
            <a:endParaRPr lang="en-US" dirty="0">
              <a:hlinkClick r:id="rId3"/>
            </a:endParaRPr>
          </a:p>
          <a:p>
            <a:pPr lvl="1"/>
            <a:r>
              <a:rPr lang="en-US" dirty="0"/>
              <a:t>Your job</a:t>
            </a:r>
          </a:p>
          <a:p>
            <a:pPr lvl="1"/>
            <a:r>
              <a:rPr lang="en-US" dirty="0"/>
              <a:t>The Government</a:t>
            </a:r>
          </a:p>
          <a:p>
            <a:pPr lvl="1"/>
            <a:r>
              <a:rPr lang="en-US" dirty="0" smtClean="0"/>
              <a:t>Yourself</a:t>
            </a:r>
            <a:r>
              <a:rPr lang="en-US" dirty="0"/>
              <a:t> </a:t>
            </a:r>
            <a:endParaRPr lang="en-US" dirty="0" smtClean="0"/>
          </a:p>
          <a:p>
            <a:pPr lvl="1"/>
            <a:r>
              <a:rPr lang="en-US" b="1" u="sng" dirty="0" smtClean="0">
                <a:hlinkClick r:id="rId3"/>
              </a:rPr>
              <a:t>What Are the Different Types of Retirement Accounts ? </a:t>
            </a:r>
            <a:r>
              <a:rPr lang="en-US" i="1" dirty="0" smtClean="0"/>
              <a:t>(Source: YouTube)</a:t>
            </a:r>
            <a:endParaRPr lang="en-US" i="1" dirty="0">
              <a:hlinkClick r:id="rId3"/>
            </a:endParaRPr>
          </a:p>
          <a:p>
            <a:pPr lvl="1"/>
            <a:r>
              <a:rPr lang="en-US" u="sng" dirty="0" smtClean="0">
                <a:hlinkClick r:id="rId3"/>
              </a:rPr>
              <a:t>Types Of </a:t>
            </a:r>
            <a:r>
              <a:rPr lang="en-US" u="sng" dirty="0" smtClean="0">
                <a:hlinkClick r:id="rId3"/>
              </a:rPr>
              <a:t>Retirement Accounts</a:t>
            </a:r>
            <a:r>
              <a:rPr lang="en-US" dirty="0"/>
              <a:t> </a:t>
            </a:r>
            <a:r>
              <a:rPr lang="en-US" i="1" dirty="0" smtClean="0"/>
              <a:t>(Source: YouTube)</a:t>
            </a:r>
            <a:endParaRPr lang="en-US" i="1" dirty="0" smtClean="0"/>
          </a:p>
          <a:p>
            <a:pPr marL="0" indent="0">
              <a:buNone/>
            </a:pPr>
            <a:endParaRPr lang="en-US" dirty="0"/>
          </a:p>
          <a:p>
            <a:pPr marL="0" indent="0">
              <a:buNone/>
            </a:pPr>
            <a:endParaRPr lang="en-US"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7602319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BF2C51C7-3CE4-4EF4-907F-3CB9C407DA54}" vid="{5B7DF637-E998-43A2-A830-3F9DAC56DD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PPtheme</Template>
  <TotalTime>2743</TotalTime>
  <Words>1751</Words>
  <Application>Microsoft Office PowerPoint</Application>
  <PresentationFormat>Widescreen</PresentationFormat>
  <Paragraphs>243</Paragraphs>
  <Slides>28</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Constantia</vt:lpstr>
      <vt:lpstr>Wingdings 2</vt:lpstr>
      <vt:lpstr>PPtheme</vt:lpstr>
      <vt:lpstr>Modules 16:  Retirement Planning</vt:lpstr>
      <vt:lpstr>Learning Objectives</vt:lpstr>
      <vt:lpstr>Misconceptions</vt:lpstr>
      <vt:lpstr>Grandma is poor</vt:lpstr>
      <vt:lpstr>How much will I need for retirement?</vt:lpstr>
      <vt:lpstr>Retirement Financial Analysis</vt:lpstr>
      <vt:lpstr>Your expenses will change</vt:lpstr>
      <vt:lpstr>Your expenses will change</vt:lpstr>
      <vt:lpstr>How to live 20 years without a job</vt:lpstr>
      <vt:lpstr>Question Cluster 1</vt:lpstr>
      <vt:lpstr>Employer Pensions Plans</vt:lpstr>
      <vt:lpstr>Employer Pension Plans</vt:lpstr>
      <vt:lpstr>Employer Pension Plans</vt:lpstr>
      <vt:lpstr>Employer Pension Plans</vt:lpstr>
      <vt:lpstr>Employer Pension Plans</vt:lpstr>
      <vt:lpstr>Social Security</vt:lpstr>
      <vt:lpstr>Social Security </vt:lpstr>
      <vt:lpstr>Question Cluster 2</vt:lpstr>
      <vt:lpstr>Personal Retirement Plans</vt:lpstr>
      <vt:lpstr>IRAs (Individual Retirement Accounts)</vt:lpstr>
      <vt:lpstr>IRA</vt:lpstr>
      <vt:lpstr>IRA</vt:lpstr>
      <vt:lpstr>IRA</vt:lpstr>
      <vt:lpstr>Keogh Plan</vt:lpstr>
      <vt:lpstr>Annuities </vt:lpstr>
      <vt:lpstr>Surviving on your retirement income</vt:lpstr>
      <vt:lpstr>Surviving on Retirement Income</vt:lpstr>
      <vt:lpstr>Question Cluster 3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Retirement Planning</dc:title>
  <dc:creator>kinnison, charles</dc:creator>
  <cp:lastModifiedBy>Bo, Nhieu</cp:lastModifiedBy>
  <cp:revision>69</cp:revision>
  <cp:lastPrinted>2015-02-17T16:33:46Z</cp:lastPrinted>
  <dcterms:created xsi:type="dcterms:W3CDTF">2014-12-18T18:51:22Z</dcterms:created>
  <dcterms:modified xsi:type="dcterms:W3CDTF">2015-11-18T00:13:14Z</dcterms:modified>
</cp:coreProperties>
</file>