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76" r:id="rId8"/>
    <p:sldId id="263" r:id="rId9"/>
    <p:sldId id="280" r:id="rId10"/>
    <p:sldId id="281" r:id="rId11"/>
    <p:sldId id="282" r:id="rId12"/>
    <p:sldId id="277" r:id="rId13"/>
    <p:sldId id="262" r:id="rId14"/>
    <p:sldId id="283" r:id="rId15"/>
    <p:sldId id="264" r:id="rId16"/>
    <p:sldId id="271" r:id="rId17"/>
    <p:sldId id="278" r:id="rId18"/>
    <p:sldId id="267" r:id="rId19"/>
    <p:sldId id="269" r:id="rId20"/>
    <p:sldId id="270" r:id="rId21"/>
    <p:sldId id="274" r:id="rId22"/>
    <p:sldId id="275" r:id="rId23"/>
    <p:sldId id="279" r:id="rId2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92895" autoAdjust="0"/>
  </p:normalViewPr>
  <p:slideViewPr>
    <p:cSldViewPr snapToGrid="0">
      <p:cViewPr varScale="1">
        <p:scale>
          <a:sx n="55" d="100"/>
          <a:sy n="55" d="100"/>
        </p:scale>
        <p:origin x="14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B74C55-9264-45B0-92DC-94E315F1F545}" type="datetimeFigureOut">
              <a:rPr lang="en-US" smtClean="0"/>
              <a:t>6/30/2015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6D1D47-97E9-4357-8AEE-38FC1B02D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09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92965-D0F7-4449-BA46-16EE4A12076B}" type="datetimeFigureOut">
              <a:rPr lang="en-US" smtClean="0"/>
              <a:t>6/30/2015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63C42-25D0-42B1-A01D-D71A03E90E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945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http://www.investopedia.com/video/play/introduction-mutual-funds/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63C42-25D0-42B1-A01D-D71A03E90E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076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http://www.investopedia.com/university/mutualfunds/mutualfunds1.asp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63C42-25D0-42B1-A01D-D71A03E90E1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052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63C42-25D0-42B1-A01D-D71A03E90E1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89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http://www.investopedia.com/articles/exchangetradedfunds/08/etf-mutual-fund-difference.asp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63C42-25D0-42B1-A01D-D71A03E90E1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456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http://www.wsj.com/articles/SB942242302799625430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63C42-25D0-42B1-A01D-D71A03E90E1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25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http://www.investopedia.com/terms/p/prospectus.asp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63C42-25D0-42B1-A01D-D71A03E90E1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228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6/30/2015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6/30/2015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6/30/2015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6/30/2015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6/30/2015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6/30/2015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6/30/2015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6/30/2015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6/30/2015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6/30/2015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E9502-5BE1-47A5-93F4-7980DED681EB}" type="datetimeFigureOut">
              <a:rPr lang="en-US" smtClean="0"/>
              <a:pPr/>
              <a:t>6/30/2015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7E9502-5BE1-47A5-93F4-7980DED681EB}" type="datetimeFigureOut">
              <a:rPr lang="en-US" smtClean="0"/>
              <a:pPr/>
              <a:t>6/30/2015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EB9D99-0AF2-4CCE-B38C-1A1BBDDAC437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ainyquote.com/quotes/authors/r/ron_chernow.html" TargetMode="External"/><Relationship Id="rId2" Type="http://schemas.openxmlformats.org/officeDocument/2006/relationships/hyperlink" Target="http://www.brainyquote.com/quotes/quotes/r/ronchernow290811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vestopedia.com/university/mutualfunds/mutualfunds1.as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vestopedia.com/video/play/mutual-funds-vs-etfs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oW1W9-N1kw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money.usnews.com/funds/mutual-funds" TargetMode="External"/><Relationship Id="rId4" Type="http://schemas.openxmlformats.org/officeDocument/2006/relationships/hyperlink" Target="http://www.wsj.com/articles/SB942242302799625430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how.com/video_4767230_mutual-fund-prospectus_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vestopedia.com/terms/m/moneymarket.as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vestopedia.com/video/play/introduction-mutual-funds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vestopedia.com/terms/b/back-end-load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Mutual Funds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hlinkClick r:id="rId2" tooltip="view quote"/>
              </a:rPr>
              <a:t>Mutual funds have historically offered safety and diversification. And they spare you the responsibility of picking individual stocks.</a:t>
            </a:r>
            <a:endParaRPr lang="en-US" dirty="0"/>
          </a:p>
          <a:p>
            <a:r>
              <a:rPr lang="en-US" u="sng" dirty="0">
                <a:hlinkClick r:id="rId3" tooltip="view author"/>
              </a:rPr>
              <a:t>Ron </a:t>
            </a:r>
            <a:r>
              <a:rPr lang="en-US" u="sng" dirty="0" err="1">
                <a:hlinkClick r:id="rId3" tooltip="view author"/>
              </a:rPr>
              <a:t>Chernow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468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Cost- Fees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Management Fees -  Averages between 0.5-1% of a funds value.  </a:t>
            </a:r>
          </a:p>
          <a:p>
            <a:r>
              <a:rPr lang="en-US" dirty="0" smtClean="0"/>
              <a:t>12b-1 Fees</a:t>
            </a:r>
          </a:p>
          <a:p>
            <a:pPr lvl="1"/>
            <a:r>
              <a:rPr lang="en-US" dirty="0" smtClean="0"/>
              <a:t>Also known as Service or Distribution Fees.</a:t>
            </a:r>
          </a:p>
          <a:p>
            <a:pPr lvl="1"/>
            <a:r>
              <a:rPr lang="en-US" dirty="0" smtClean="0"/>
              <a:t>Pays for advertising and broker commission.</a:t>
            </a:r>
          </a:p>
          <a:p>
            <a:pPr lvl="1"/>
            <a:r>
              <a:rPr lang="en-US" dirty="0" smtClean="0"/>
              <a:t>Cannot exceed 1% of funds assets for that year.   </a:t>
            </a:r>
          </a:p>
          <a:p>
            <a:r>
              <a:rPr lang="en-US" b="1" dirty="0" smtClean="0"/>
              <a:t>EXPENSE RATIO</a:t>
            </a:r>
          </a:p>
          <a:p>
            <a:pPr lvl="1"/>
            <a:r>
              <a:rPr lang="en-US" b="1" dirty="0" smtClean="0"/>
              <a:t>All fees associated with a mutual fund help us to find the expense ratio.  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7706" y="1920085"/>
            <a:ext cx="5114693" cy="44348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6" name="Picture 2" descr="http://investor.gov/sites/default/files/OperatingExpens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706" y="2285233"/>
            <a:ext cx="5392322" cy="3100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3555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Money with Mutual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Income Dividends</a:t>
            </a:r>
          </a:p>
          <a:p>
            <a:pPr lvl="1"/>
            <a:r>
              <a:rPr lang="en-US" dirty="0" smtClean="0"/>
              <a:t>Much like stocks, you often receive dividend payments</a:t>
            </a:r>
          </a:p>
          <a:p>
            <a:pPr lvl="1"/>
            <a:endParaRPr lang="en-US" dirty="0"/>
          </a:p>
          <a:p>
            <a:r>
              <a:rPr lang="en-US" dirty="0" smtClean="0"/>
              <a:t>Capital Gains Distribution</a:t>
            </a:r>
          </a:p>
          <a:p>
            <a:pPr lvl="1"/>
            <a:r>
              <a:rPr lang="en-US" dirty="0" smtClean="0"/>
              <a:t>When your fund buys or sells securities within the fund, sometimes a profit is made.  This profit is distributed to the mutual fund holders.</a:t>
            </a:r>
          </a:p>
          <a:p>
            <a:pPr lvl="1"/>
            <a:endParaRPr lang="en-US" dirty="0"/>
          </a:p>
          <a:p>
            <a:r>
              <a:rPr lang="en-US" dirty="0" smtClean="0"/>
              <a:t>Capital Gains (Loss)</a:t>
            </a:r>
          </a:p>
          <a:p>
            <a:pPr lvl="1"/>
            <a:r>
              <a:rPr lang="en-US" dirty="0" smtClean="0"/>
              <a:t>When your fund sells shares of the mutual fund for more (or less) than you originally paid.  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786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511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500" dirty="0" smtClean="0"/>
              <a:t>Close End</a:t>
            </a:r>
          </a:p>
          <a:p>
            <a:pPr lvl="1"/>
            <a:r>
              <a:rPr lang="en-US" sz="2300" dirty="0" smtClean="0"/>
              <a:t>Shares are only issued when the fund is organized.</a:t>
            </a:r>
          </a:p>
          <a:p>
            <a:pPr lvl="1"/>
            <a:r>
              <a:rPr lang="en-US" sz="2300" dirty="0" smtClean="0"/>
              <a:t>Only a certain amount of shares are available to investors</a:t>
            </a:r>
          </a:p>
          <a:p>
            <a:r>
              <a:rPr lang="en-US" sz="2500" dirty="0" smtClean="0"/>
              <a:t>Open End</a:t>
            </a:r>
          </a:p>
          <a:p>
            <a:pPr lvl="1"/>
            <a:r>
              <a:rPr lang="en-US" sz="2300" dirty="0" smtClean="0"/>
              <a:t>Makes up the vast majority of mutual funds offered.</a:t>
            </a:r>
          </a:p>
          <a:p>
            <a:pPr lvl="1"/>
            <a:r>
              <a:rPr lang="en-US" sz="2300" dirty="0" smtClean="0"/>
              <a:t>Does </a:t>
            </a:r>
            <a:r>
              <a:rPr lang="en-US" sz="2300" dirty="0"/>
              <a:t>not have restrictions on the amount of shares the fund will </a:t>
            </a:r>
            <a:r>
              <a:rPr lang="en-US" sz="2300" dirty="0" smtClean="0"/>
              <a:t>issue.</a:t>
            </a:r>
          </a:p>
          <a:p>
            <a:pPr lvl="1"/>
            <a:r>
              <a:rPr lang="en-US" sz="2300" dirty="0" smtClean="0"/>
              <a:t>Buys </a:t>
            </a:r>
            <a:r>
              <a:rPr lang="en-US" sz="2300" dirty="0"/>
              <a:t>back shares when investors wish to </a:t>
            </a:r>
            <a:r>
              <a:rPr lang="en-US" sz="2300" dirty="0" smtClean="0"/>
              <a:t>sell.</a:t>
            </a:r>
          </a:p>
          <a:p>
            <a:pPr lvl="1"/>
            <a:r>
              <a:rPr lang="en-US" sz="2300" dirty="0" smtClean="0"/>
              <a:t>Investors may buy and sell shares at the Net Asset Value(NAV) - the variable used to determine at what price mutual funds are bought and sold.  It is calculated only once a day.  </a:t>
            </a:r>
          </a:p>
          <a:p>
            <a:pPr lvl="1"/>
            <a:endParaRPr lang="en-US" dirty="0" smtClean="0"/>
          </a:p>
        </p:txBody>
      </p:sp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1039966"/>
              </p:ext>
            </p:extLst>
          </p:nvPr>
        </p:nvGraphicFramePr>
        <p:xfrm>
          <a:off x="6840652" y="5684450"/>
          <a:ext cx="4953000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3" imgW="1993900" imgH="419100" progId="Equation.3">
                  <p:embed/>
                </p:oleObj>
              </mc:Choice>
              <mc:Fallback>
                <p:oleObj name="Equation" r:id="rId3" imgW="19939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652" y="5684450"/>
                        <a:ext cx="4953000" cy="10572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1218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Funds by Objective/Style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There are a great many mutual funds you can choose from that cater to the way you want to invest, including but not limited to:</a:t>
            </a:r>
          </a:p>
          <a:p>
            <a:pPr lvl="1"/>
            <a:r>
              <a:rPr lang="en-US" dirty="0" smtClean="0"/>
              <a:t>Growth Funds</a:t>
            </a:r>
          </a:p>
          <a:p>
            <a:pPr lvl="1"/>
            <a:r>
              <a:rPr lang="en-US" dirty="0" smtClean="0"/>
              <a:t>Aggressive Growth Funds</a:t>
            </a:r>
          </a:p>
          <a:p>
            <a:pPr lvl="1"/>
            <a:r>
              <a:rPr lang="en-US" dirty="0" smtClean="0"/>
              <a:t>Value Funds</a:t>
            </a:r>
          </a:p>
          <a:p>
            <a:pPr lvl="1"/>
            <a:r>
              <a:rPr lang="en-US" dirty="0" smtClean="0"/>
              <a:t>Equity-Income Funds</a:t>
            </a:r>
          </a:p>
          <a:p>
            <a:pPr lvl="1"/>
            <a:r>
              <a:rPr lang="en-US" dirty="0" smtClean="0"/>
              <a:t>Balanced Funds</a:t>
            </a:r>
          </a:p>
          <a:p>
            <a:pPr lvl="1"/>
            <a:r>
              <a:rPr lang="en-US" dirty="0" smtClean="0"/>
              <a:t>Growth and Income Funds</a:t>
            </a:r>
          </a:p>
          <a:p>
            <a:pPr lvl="1"/>
            <a:r>
              <a:rPr lang="en-US" dirty="0" smtClean="0"/>
              <a:t>Bond Funds</a:t>
            </a:r>
          </a:p>
          <a:p>
            <a:pPr lvl="1"/>
            <a:r>
              <a:rPr lang="en-US" dirty="0" smtClean="0"/>
              <a:t>Money Market Mutual Funds</a:t>
            </a:r>
          </a:p>
          <a:p>
            <a:pPr lvl="1"/>
            <a:r>
              <a:rPr lang="en-US" dirty="0" smtClean="0"/>
              <a:t>Index Funds</a:t>
            </a:r>
          </a:p>
          <a:p>
            <a:pPr lvl="1"/>
            <a:r>
              <a:rPr lang="en-US" dirty="0" smtClean="0"/>
              <a:t>Sector Funds</a:t>
            </a:r>
          </a:p>
          <a:p>
            <a:pPr lvl="1"/>
            <a:r>
              <a:rPr lang="en-US" dirty="0" smtClean="0"/>
              <a:t>Socially Responsible Funds</a:t>
            </a:r>
          </a:p>
          <a:p>
            <a:pPr lvl="1"/>
            <a:r>
              <a:rPr lang="en-US" dirty="0" smtClean="0"/>
              <a:t>International Funds</a:t>
            </a:r>
          </a:p>
          <a:p>
            <a:pPr lvl="1"/>
            <a:r>
              <a:rPr lang="en-US" dirty="0" smtClean="0"/>
              <a:t>Asset Allocation Funds</a:t>
            </a:r>
            <a:endParaRPr lang="en-US" dirty="0"/>
          </a:p>
          <a:p>
            <a:pPr marL="27432" indent="0">
              <a:buNone/>
            </a:pPr>
            <a:r>
              <a:rPr lang="en-US" dirty="0" smtClean="0"/>
              <a:t>Reading Assignment:  </a:t>
            </a:r>
            <a:r>
              <a:rPr lang="en-US" dirty="0">
                <a:hlinkClick r:id="rId3"/>
              </a:rPr>
              <a:t>http://www.investopedia.com/university/mutualfunds/mutualfunds1.asp</a:t>
            </a:r>
            <a:endParaRPr lang="en-US" dirty="0"/>
          </a:p>
          <a:p>
            <a:pPr marL="2743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3170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Exchange Traded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Exchange </a:t>
            </a:r>
            <a:r>
              <a:rPr lang="en-US" b="1" dirty="0"/>
              <a:t>Traded Funds</a:t>
            </a:r>
            <a:r>
              <a:rPr lang="en-US" dirty="0"/>
              <a:t> (</a:t>
            </a:r>
            <a:r>
              <a:rPr lang="en-US" b="1" dirty="0"/>
              <a:t>ETFs</a:t>
            </a:r>
            <a:r>
              <a:rPr lang="en-US" dirty="0"/>
              <a:t>) are </a:t>
            </a:r>
            <a:r>
              <a:rPr lang="en-US" b="1" dirty="0"/>
              <a:t>funds</a:t>
            </a:r>
            <a:r>
              <a:rPr lang="en-US" dirty="0"/>
              <a:t> that track indexes like the NASDAQ-100 Index, S&amp;P 500, Dow </a:t>
            </a:r>
            <a:r>
              <a:rPr lang="en-US" dirty="0" smtClean="0"/>
              <a:t>Jones</a:t>
            </a:r>
          </a:p>
          <a:p>
            <a:r>
              <a:rPr lang="en-US" dirty="0" smtClean="0"/>
              <a:t>When </a:t>
            </a:r>
            <a:r>
              <a:rPr lang="en-US" dirty="0"/>
              <a:t>you buy shares of an </a:t>
            </a:r>
            <a:r>
              <a:rPr lang="en-US" b="1" dirty="0"/>
              <a:t>ETF</a:t>
            </a:r>
            <a:r>
              <a:rPr lang="en-US" dirty="0"/>
              <a:t>, you are buying shares of a portfolio that tracks the yield and return of its native </a:t>
            </a:r>
            <a:r>
              <a:rPr lang="en-US" dirty="0" smtClean="0"/>
              <a:t>index.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stock market index is a list of related </a:t>
            </a:r>
            <a:r>
              <a:rPr lang="en-US" dirty="0" smtClean="0"/>
              <a:t>stocks.</a:t>
            </a:r>
          </a:p>
          <a:p>
            <a:pPr lvl="1"/>
            <a:r>
              <a:rPr lang="en-US" dirty="0" smtClean="0"/>
              <a:t>There </a:t>
            </a:r>
            <a:r>
              <a:rPr lang="en-US" dirty="0"/>
              <a:t>are indexes based on market </a:t>
            </a:r>
            <a:r>
              <a:rPr lang="en-US" dirty="0" smtClean="0"/>
              <a:t>sector, market cap, asset types, etc. 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328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Funds vs. ETFs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Mutual Funds vs ETFs</a:t>
            </a:r>
            <a:endParaRPr lang="en-US" dirty="0" smtClean="0"/>
          </a:p>
          <a:p>
            <a:r>
              <a:rPr lang="en-US" dirty="0" smtClean="0"/>
              <a:t>Mutual Funds and ETFs are very similar. </a:t>
            </a:r>
          </a:p>
          <a:p>
            <a:r>
              <a:rPr lang="en-US" dirty="0" smtClean="0"/>
              <a:t>Some differences include:</a:t>
            </a:r>
          </a:p>
          <a:p>
            <a:pPr lvl="1"/>
            <a:r>
              <a:rPr lang="en-US" dirty="0" smtClean="0"/>
              <a:t>ETFs very often have lower fees</a:t>
            </a:r>
          </a:p>
          <a:p>
            <a:pPr lvl="1"/>
            <a:r>
              <a:rPr lang="en-US" dirty="0" smtClean="0"/>
              <a:t>ETFs usually have less of a tax impact.</a:t>
            </a:r>
          </a:p>
          <a:p>
            <a:pPr lvl="1"/>
            <a:r>
              <a:rPr lang="en-US" dirty="0" smtClean="0"/>
              <a:t>ETFs trade throughout the day, while Mutual funds are usually traded during one point in the day.</a:t>
            </a:r>
          </a:p>
          <a:p>
            <a:pPr lvl="1"/>
            <a:r>
              <a:rPr lang="en-US" dirty="0" smtClean="0"/>
              <a:t>Mutual Funds with quality management may be able to earn much more than an ETF.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7154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23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Fund would work for 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When </a:t>
            </a:r>
            <a:r>
              <a:rPr lang="en-US" dirty="0" smtClean="0"/>
              <a:t>choosing a mutual fund, ask yourself:</a:t>
            </a:r>
          </a:p>
          <a:p>
            <a:pPr lvl="1"/>
            <a:r>
              <a:rPr lang="en-US" dirty="0" smtClean="0"/>
              <a:t>What are my investment goals?</a:t>
            </a:r>
          </a:p>
          <a:p>
            <a:pPr lvl="1"/>
            <a:r>
              <a:rPr lang="en-US" dirty="0" smtClean="0"/>
              <a:t>How much risk </a:t>
            </a:r>
            <a:r>
              <a:rPr lang="en-US" dirty="0" smtClean="0"/>
              <a:t>is appropriate for my situation?</a:t>
            </a:r>
            <a:endParaRPr lang="en-US" dirty="0" smtClean="0"/>
          </a:p>
          <a:p>
            <a:pPr lvl="1"/>
            <a:r>
              <a:rPr lang="en-US" dirty="0" smtClean="0"/>
              <a:t>What combination/allocation of fund types are appropriate for my investment goals and risk level?</a:t>
            </a:r>
            <a:endParaRPr lang="en-US" dirty="0" smtClean="0"/>
          </a:p>
          <a:p>
            <a:pPr lvl="1"/>
            <a:r>
              <a:rPr lang="en-US" dirty="0" smtClean="0"/>
              <a:t>Identify funds whose objectives match your allocation need.</a:t>
            </a:r>
            <a:endParaRPr lang="en-US" dirty="0" smtClean="0"/>
          </a:p>
          <a:p>
            <a:pPr lvl="1"/>
            <a:r>
              <a:rPr lang="en-US" dirty="0" smtClean="0"/>
              <a:t>Of the funds, which ones have the lowest fees?</a:t>
            </a:r>
            <a:endParaRPr lang="en-US" dirty="0"/>
          </a:p>
          <a:p>
            <a:pPr lvl="1"/>
            <a:endParaRPr lang="en-US" dirty="0">
              <a:hlinkClick r:id="rId3"/>
            </a:endParaRPr>
          </a:p>
          <a:p>
            <a:pPr marL="27432" indent="0">
              <a:buNone/>
            </a:pPr>
            <a:r>
              <a:rPr lang="en-US" dirty="0" smtClean="0">
                <a:solidFill>
                  <a:srgbClr val="FF0000"/>
                </a:solidFill>
                <a:hlinkClick r:id="rId3"/>
              </a:rPr>
              <a:t>Video Assignment:  </a:t>
            </a:r>
            <a:r>
              <a:rPr lang="en-US" dirty="0" smtClean="0">
                <a:hlinkClick r:id="rId3"/>
              </a:rPr>
              <a:t>Choosing </a:t>
            </a:r>
            <a:r>
              <a:rPr lang="en-US" dirty="0">
                <a:hlinkClick r:id="rId3"/>
              </a:rPr>
              <a:t>a </a:t>
            </a:r>
            <a:r>
              <a:rPr lang="en-US" dirty="0" smtClean="0">
                <a:hlinkClick r:id="rId3"/>
              </a:rPr>
              <a:t>Fund</a:t>
            </a:r>
            <a:endParaRPr lang="en-US" dirty="0"/>
          </a:p>
          <a:p>
            <a:pPr marL="27432" indent="0">
              <a:buNone/>
            </a:pPr>
            <a:r>
              <a:rPr lang="en-US" dirty="0" smtClean="0">
                <a:hlinkClick r:id="rId4"/>
              </a:rPr>
              <a:t>Reading Assignment</a:t>
            </a:r>
            <a:endParaRPr lang="en-US" dirty="0" smtClean="0"/>
          </a:p>
          <a:p>
            <a:pPr marL="27432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Activity Assignment: </a:t>
            </a:r>
            <a:r>
              <a:rPr lang="en-US" dirty="0"/>
              <a:t>Use the questions above and other information presented in Lessons 12, 13, and 14 to chose a mutual fund from the following link; justify your selection:  </a:t>
            </a:r>
            <a:r>
              <a:rPr lang="en-US" dirty="0">
                <a:hlinkClick r:id="rId5"/>
              </a:rPr>
              <a:t>Best Mutual Funds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830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Researching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Resources include:</a:t>
            </a:r>
          </a:p>
          <a:p>
            <a:pPr lvl="1"/>
            <a:r>
              <a:rPr lang="en-US" dirty="0" smtClean="0"/>
              <a:t>Internet</a:t>
            </a:r>
          </a:p>
          <a:p>
            <a:pPr lvl="1"/>
            <a:r>
              <a:rPr lang="en-US" dirty="0" smtClean="0"/>
              <a:t>Professional Advisory Services</a:t>
            </a:r>
          </a:p>
          <a:p>
            <a:pPr lvl="2"/>
            <a:r>
              <a:rPr lang="en-US" dirty="0" smtClean="0"/>
              <a:t>These are companies who's purpose is to provide detailed information on investments.  Lipper Analytical Services, Morningstar, and Value Line are the big three.  </a:t>
            </a:r>
          </a:p>
          <a:p>
            <a:pPr lvl="1"/>
            <a:r>
              <a:rPr lang="en-US" dirty="0" smtClean="0"/>
              <a:t>Prospectus</a:t>
            </a:r>
          </a:p>
          <a:p>
            <a:pPr lvl="2"/>
            <a:r>
              <a:rPr lang="en-US" dirty="0" smtClean="0"/>
              <a:t>An investment company is required to give potential investors a prospectus.  </a:t>
            </a:r>
          </a:p>
          <a:p>
            <a:pPr lvl="2"/>
            <a:r>
              <a:rPr lang="en-US" dirty="0" smtClean="0">
                <a:hlinkClick r:id="rId3"/>
              </a:rPr>
              <a:t>Reading Assignment: Prospectus</a:t>
            </a:r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805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 Mutual Fund?</a:t>
            </a:r>
          </a:p>
          <a:p>
            <a:r>
              <a:rPr lang="en-US" dirty="0" smtClean="0"/>
              <a:t>Pros/Cons of Mutual Funds</a:t>
            </a:r>
          </a:p>
          <a:p>
            <a:r>
              <a:rPr lang="en-US" dirty="0" smtClean="0"/>
              <a:t>What are all the different types of Mutual Funds?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014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Buying and Selling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purchase mutual funds through the fund companies directly, whether it’s Vanguard, T. Rowe Price or Fidelity, to name just a few</a:t>
            </a:r>
            <a:r>
              <a:rPr lang="en-US" dirty="0" smtClean="0"/>
              <a:t>.</a:t>
            </a:r>
          </a:p>
          <a:p>
            <a:r>
              <a:rPr lang="en-US" dirty="0" smtClean="0"/>
              <a:t>Fund “Supermarkets”</a:t>
            </a:r>
          </a:p>
          <a:p>
            <a:r>
              <a:rPr lang="en-US" dirty="0" smtClean="0"/>
              <a:t>Brokers or Financial Planner-  Tends to be the most expensive, but you receive professional care and advice.  </a:t>
            </a:r>
          </a:p>
          <a:p>
            <a:r>
              <a:rPr lang="en-US" dirty="0" smtClean="0"/>
              <a:t>Stock Exchange</a:t>
            </a:r>
          </a:p>
          <a:p>
            <a:r>
              <a:rPr lang="en-US" dirty="0" smtClean="0"/>
              <a:t>Often a big part of a 401k or an IRA.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842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Buying and Selling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purchasing open-end funds, you have several transaction options:</a:t>
            </a:r>
          </a:p>
          <a:p>
            <a:pPr lvl="1"/>
            <a:r>
              <a:rPr lang="en-US" dirty="0" smtClean="0"/>
              <a:t>Regular account transaction - Easiest, simply purchase shares according to how much you want to invest and when you would like to do it</a:t>
            </a:r>
          </a:p>
          <a:p>
            <a:pPr lvl="1"/>
            <a:r>
              <a:rPr lang="en-US" dirty="0" smtClean="0"/>
              <a:t>Voluntary Savings Plans - Very easy and inexpensive to get started.  You declare intent (not required though) to buy a minimum amount of shares over a time period.  Offer programs such as payroll deductions.  </a:t>
            </a:r>
          </a:p>
          <a:p>
            <a:pPr lvl="1"/>
            <a:r>
              <a:rPr lang="en-US" dirty="0" smtClean="0"/>
              <a:t>Contractual Savings Plans - Requires investors to buy to make regular purchases of shares over a time period</a:t>
            </a:r>
          </a:p>
          <a:p>
            <a:pPr lvl="1"/>
            <a:r>
              <a:rPr lang="en-US" dirty="0" smtClean="0"/>
              <a:t>Reinvestment Plans - Gains used to buy more shares of a fund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4714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Buying and Selling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benefit of mutual funds is their liquidity.</a:t>
            </a:r>
          </a:p>
          <a:p>
            <a:pPr lvl="1"/>
            <a:r>
              <a:rPr lang="en-US" dirty="0" smtClean="0"/>
              <a:t>You can get in or out pretty easily.</a:t>
            </a:r>
          </a:p>
          <a:p>
            <a:pPr lvl="1"/>
            <a:r>
              <a:rPr lang="en-US" dirty="0" smtClean="0"/>
              <a:t>ETFs and close-ended funds can be traded (on a secondary market) at any pint in the day, much like stock.</a:t>
            </a:r>
          </a:p>
          <a:p>
            <a:pPr lvl="1"/>
            <a:r>
              <a:rPr lang="en-US" dirty="0" smtClean="0"/>
              <a:t>Open ended funds can only be sold once per day after their net asset value has been calculated.  </a:t>
            </a:r>
          </a:p>
          <a:p>
            <a:r>
              <a:rPr lang="en-US" dirty="0" smtClean="0"/>
              <a:t>Withdrawal Options</a:t>
            </a:r>
          </a:p>
          <a:p>
            <a:pPr lvl="1"/>
            <a:r>
              <a:rPr lang="en-US" dirty="0" smtClean="0"/>
              <a:t>ETFs and Close-End funds -  Listed on Stock Exchange and OTC markets.  Often sold to other investors</a:t>
            </a:r>
          </a:p>
          <a:p>
            <a:pPr lvl="1"/>
            <a:r>
              <a:rPr lang="en-US" dirty="0" smtClean="0"/>
              <a:t>Open ended funds </a:t>
            </a:r>
            <a:r>
              <a:rPr lang="en-US" smtClean="0"/>
              <a:t>are often </a:t>
            </a:r>
            <a:r>
              <a:rPr lang="en-US" dirty="0" smtClean="0"/>
              <a:t>redeemed (sold back) to the company that issues them. 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267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619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What is a mutual fund</a:t>
            </a:r>
            <a:r>
              <a:rPr lang="en-US" b="1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type of investment that is made up of a group of different funds including but not limited to: </a:t>
            </a:r>
          </a:p>
          <a:p>
            <a:pPr lvl="1"/>
            <a:r>
              <a:rPr lang="en-US" dirty="0" smtClean="0"/>
              <a:t>Stocks</a:t>
            </a:r>
            <a:endParaRPr lang="en-US" dirty="0"/>
          </a:p>
          <a:p>
            <a:pPr lvl="1"/>
            <a:r>
              <a:rPr lang="en-US" dirty="0" smtClean="0"/>
              <a:t>Bonds</a:t>
            </a:r>
            <a:endParaRPr lang="en-US" dirty="0"/>
          </a:p>
          <a:p>
            <a:pPr lvl="1"/>
            <a:r>
              <a:rPr lang="en-US" dirty="0" smtClean="0">
                <a:hlinkClick r:id="rId3"/>
              </a:rPr>
              <a:t>Money </a:t>
            </a:r>
            <a:r>
              <a:rPr lang="en-US" dirty="0">
                <a:hlinkClick r:id="rId3"/>
              </a:rPr>
              <a:t>market instruments</a:t>
            </a:r>
            <a:r>
              <a:rPr lang="en-US" dirty="0"/>
              <a:t> - used to borrow and lend money for a short period of time (a few days to a year); consist of negotiable certificates of deposit (CDs), bankers acceptances, U.S. Treasury bills, commercial paper, municipal notes, federal funds and repurchase agreements (repos). </a:t>
            </a:r>
          </a:p>
          <a:p>
            <a:r>
              <a:rPr lang="en-US" dirty="0"/>
              <a:t>T</a:t>
            </a:r>
            <a:r>
              <a:rPr lang="en-US" dirty="0" smtClean="0"/>
              <a:t>hink </a:t>
            </a:r>
            <a:r>
              <a:rPr lang="en-US" dirty="0"/>
              <a:t>of mutual funds as a company who brings people together and invests their money into securities. </a:t>
            </a:r>
          </a:p>
          <a:p>
            <a:pPr lvl="1"/>
            <a:r>
              <a:rPr lang="en-US" dirty="0"/>
              <a:t>Every investor owns a share that represents a portion of the holding of the fund.</a:t>
            </a:r>
          </a:p>
          <a:p>
            <a:r>
              <a:rPr lang="en-US" dirty="0" smtClean="0"/>
              <a:t>Money </a:t>
            </a:r>
            <a:r>
              <a:rPr lang="en-US" dirty="0"/>
              <a:t>managers run mutual funds and attempt to produce capital gains and income for the fund's investors.</a:t>
            </a:r>
          </a:p>
          <a:p>
            <a:r>
              <a:rPr lang="en-US" dirty="0" smtClean="0"/>
              <a:t>The </a:t>
            </a:r>
            <a:r>
              <a:rPr lang="en-US" dirty="0"/>
              <a:t>portfolio of a mutual fund is structured to match investment objectives which are stated in its prospectus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>
                <a:hlinkClick r:id="rId4"/>
              </a:rPr>
              <a:t>Mutual Funds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849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Mutual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Convenience</a:t>
            </a:r>
          </a:p>
          <a:p>
            <a:pPr lvl="0"/>
            <a:r>
              <a:rPr lang="en-US" dirty="0"/>
              <a:t>Professional management</a:t>
            </a:r>
          </a:p>
          <a:p>
            <a:pPr lvl="0"/>
            <a:r>
              <a:rPr lang="en-US" dirty="0"/>
              <a:t>Instant diversification</a:t>
            </a:r>
          </a:p>
          <a:p>
            <a:pPr lvl="0"/>
            <a:r>
              <a:rPr lang="en-US" dirty="0"/>
              <a:t>Good for those without experience</a:t>
            </a:r>
          </a:p>
          <a:p>
            <a:pPr lvl="0"/>
            <a:r>
              <a:rPr lang="en-US" dirty="0"/>
              <a:t>Lower stating costs</a:t>
            </a:r>
          </a:p>
          <a:p>
            <a:pPr lvl="0"/>
            <a:r>
              <a:rPr lang="en-US" dirty="0"/>
              <a:t>Many different types</a:t>
            </a:r>
          </a:p>
          <a:p>
            <a:pPr lvl="0"/>
            <a:r>
              <a:rPr lang="en-US" dirty="0"/>
              <a:t>Easy to buy and sell (very liquid)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578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Mutual Funds: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Fees (usually 5% to 8%)</a:t>
            </a:r>
          </a:p>
          <a:p>
            <a:pPr lvl="0"/>
            <a:r>
              <a:rPr lang="en-US" dirty="0"/>
              <a:t>Tax issues</a:t>
            </a:r>
          </a:p>
          <a:p>
            <a:pPr lvl="0"/>
            <a:r>
              <a:rPr lang="en-US" dirty="0"/>
              <a:t>Loss of control over your investments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693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Why buy mutual funds? Where do they fit in my investment portfolio?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Around 90 million Americans own mutual funds.</a:t>
            </a:r>
          </a:p>
          <a:p>
            <a:r>
              <a:rPr lang="en-US" dirty="0" smtClean="0"/>
              <a:t>In 2008 there were over 9300 different mutual funds to choose from.  </a:t>
            </a:r>
          </a:p>
          <a:p>
            <a:r>
              <a:rPr lang="en-US" dirty="0" smtClean="0"/>
              <a:t>Its easy</a:t>
            </a:r>
          </a:p>
          <a:p>
            <a:pPr lvl="1"/>
            <a:r>
              <a:rPr lang="en-US" dirty="0" smtClean="0"/>
              <a:t>The investment company does all the work for you.  Professional fund managers spend all their time choosing and tweaking the right investments for their portfolio.  </a:t>
            </a:r>
          </a:p>
          <a:p>
            <a:r>
              <a:rPr lang="en-US" dirty="0" smtClean="0"/>
              <a:t>Its safe </a:t>
            </a:r>
          </a:p>
          <a:p>
            <a:pPr lvl="1"/>
            <a:r>
              <a:rPr lang="en-US" dirty="0" smtClean="0"/>
              <a:t>Buying Mutual funds instantly diversifies your investment.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67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160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- Loads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Load refers to the costs associated with the purchase of a Mutual Fund.</a:t>
            </a:r>
          </a:p>
          <a:p>
            <a:pPr lvl="1"/>
            <a:r>
              <a:rPr lang="en-US" dirty="0" smtClean="0"/>
              <a:t>Some say it is the price you pay for a broker choosing the correct fund.  </a:t>
            </a:r>
          </a:p>
          <a:p>
            <a:pPr lvl="1"/>
            <a:r>
              <a:rPr lang="en-US" dirty="0" smtClean="0"/>
              <a:t>Load Funds charge a commission every time shares are purchased.  This is typically between 4 and 8%.  </a:t>
            </a:r>
          </a:p>
          <a:p>
            <a:pPr lvl="2"/>
            <a:r>
              <a:rPr lang="en-US" dirty="0" smtClean="0"/>
              <a:t>If you invested $100 into a mutual fund with a 6% load, you would only be actually investing 94%.  </a:t>
            </a:r>
          </a:p>
          <a:p>
            <a:pPr lvl="1"/>
            <a:r>
              <a:rPr lang="en-US" dirty="0" smtClean="0"/>
              <a:t>No load funds charge no load fees.  </a:t>
            </a:r>
          </a:p>
          <a:p>
            <a:pPr lvl="2"/>
            <a:r>
              <a:rPr lang="en-US" dirty="0" smtClean="0"/>
              <a:t>There are no sales people or other “middle man.” </a:t>
            </a:r>
          </a:p>
          <a:p>
            <a:pPr lvl="2"/>
            <a:r>
              <a:rPr lang="en-US" dirty="0" smtClean="0"/>
              <a:t>The investor must make all their own decisions, perform their own research, and contact the investment company directly.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781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Costs- Loads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 Front-end </a:t>
            </a:r>
            <a:r>
              <a:rPr lang="en-US" dirty="0" smtClean="0"/>
              <a:t>loads</a:t>
            </a:r>
          </a:p>
          <a:p>
            <a:pPr lvl="1"/>
            <a:r>
              <a:rPr lang="en-US" dirty="0" smtClean="0"/>
              <a:t>These </a:t>
            </a:r>
            <a:r>
              <a:rPr lang="en-US" dirty="0"/>
              <a:t>are the most simple type of </a:t>
            </a:r>
            <a:r>
              <a:rPr lang="en-US" dirty="0" smtClean="0"/>
              <a:t>load.</a:t>
            </a:r>
          </a:p>
          <a:p>
            <a:pPr lvl="1"/>
            <a:r>
              <a:rPr lang="en-US" dirty="0"/>
              <a:t>Y</a:t>
            </a:r>
            <a:r>
              <a:rPr lang="en-US" dirty="0" smtClean="0"/>
              <a:t>ou </a:t>
            </a:r>
            <a:r>
              <a:rPr lang="en-US" dirty="0"/>
              <a:t>pay the fee when you purchase the </a:t>
            </a:r>
            <a:r>
              <a:rPr lang="en-US" dirty="0" smtClean="0"/>
              <a:t>fund: </a:t>
            </a:r>
            <a:r>
              <a:rPr lang="en-US" dirty="0"/>
              <a:t>If you invest $</a:t>
            </a:r>
            <a:r>
              <a:rPr lang="en-US" dirty="0" smtClean="0"/>
              <a:t>100 </a:t>
            </a:r>
            <a:r>
              <a:rPr lang="en-US" dirty="0"/>
              <a:t>in a mutual fund with a </a:t>
            </a:r>
            <a:r>
              <a:rPr lang="en-US" dirty="0" smtClean="0"/>
              <a:t>6%</a:t>
            </a:r>
            <a:r>
              <a:rPr lang="en-US" dirty="0"/>
              <a:t> </a:t>
            </a:r>
            <a:r>
              <a:rPr lang="en-US" dirty="0" smtClean="0"/>
              <a:t>front end load, $</a:t>
            </a:r>
            <a:r>
              <a:rPr lang="en-US" dirty="0"/>
              <a:t>6</a:t>
            </a:r>
            <a:r>
              <a:rPr lang="en-US" dirty="0" smtClean="0"/>
              <a:t> </a:t>
            </a:r>
            <a:r>
              <a:rPr lang="en-US" dirty="0"/>
              <a:t>will pay for the sales charge, and $</a:t>
            </a:r>
            <a:r>
              <a:rPr lang="en-US" dirty="0" smtClean="0"/>
              <a:t>94 </a:t>
            </a:r>
            <a:r>
              <a:rPr lang="en-US" dirty="0"/>
              <a:t>will be invested in the </a:t>
            </a:r>
            <a:r>
              <a:rPr lang="en-US" dirty="0" smtClean="0"/>
              <a:t>fund</a:t>
            </a:r>
          </a:p>
          <a:p>
            <a:r>
              <a:rPr lang="en-US" dirty="0"/>
              <a:t>Back-end loads (also known as deferred sales </a:t>
            </a:r>
            <a:r>
              <a:rPr lang="en-US" dirty="0" smtClean="0"/>
              <a:t>charges)</a:t>
            </a:r>
          </a:p>
          <a:p>
            <a:pPr lvl="1"/>
            <a:r>
              <a:rPr lang="en-US" dirty="0" smtClean="0"/>
              <a:t>More complicated than front-end loads.</a:t>
            </a:r>
          </a:p>
          <a:p>
            <a:pPr lvl="1"/>
            <a:r>
              <a:rPr lang="en-US" dirty="0" smtClean="0"/>
              <a:t>In </a:t>
            </a:r>
            <a:r>
              <a:rPr lang="en-US" dirty="0"/>
              <a:t>such a fund you pay the a </a:t>
            </a:r>
            <a:r>
              <a:rPr lang="en-US" dirty="0">
                <a:hlinkClick r:id="rId2"/>
              </a:rPr>
              <a:t>back-end load</a:t>
            </a:r>
            <a:r>
              <a:rPr lang="en-US" dirty="0"/>
              <a:t> if you sell a fund within a certain time </a:t>
            </a:r>
            <a:r>
              <a:rPr lang="en-US" dirty="0" smtClean="0"/>
              <a:t>frame:  A </a:t>
            </a:r>
            <a:r>
              <a:rPr lang="en-US" dirty="0"/>
              <a:t>typical example is a 6% back-end load that decreases to 0% in the seventh year. The load is 6% if you sell in the first year, 5% in the second year, etc. If you don't sell the mutual fund until the seventh year, you don't have to pay the back-end load at all. </a:t>
            </a:r>
          </a:p>
        </p:txBody>
      </p:sp>
    </p:spTree>
    <p:extLst>
      <p:ext uri="{BB962C8B-B14F-4D97-AF65-F5344CB8AC3E}">
        <p14:creationId xmlns:p14="http://schemas.microsoft.com/office/powerpoint/2010/main" val="9976891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heme" id="{BF2C51C7-3CE4-4EF4-907F-3CB9C407DA54}" vid="{5B7DF637-E998-43A2-A830-3F9DAC56DD0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PPtheme</Template>
  <TotalTime>5110</TotalTime>
  <Words>1307</Words>
  <Application>Microsoft Office PowerPoint</Application>
  <PresentationFormat>Widescreen</PresentationFormat>
  <Paragraphs>161</Paragraphs>
  <Slides>23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Constantia</vt:lpstr>
      <vt:lpstr>Wingdings 2</vt:lpstr>
      <vt:lpstr>PPtheme</vt:lpstr>
      <vt:lpstr>Equation</vt:lpstr>
      <vt:lpstr>Mutual Funds</vt:lpstr>
      <vt:lpstr>Learning Objectives</vt:lpstr>
      <vt:lpstr>What is a mutual fund?</vt:lpstr>
      <vt:lpstr>Advantages of Mutual Funds</vt:lpstr>
      <vt:lpstr>Disadvantages of Mutual Funds:</vt:lpstr>
      <vt:lpstr>Why buy mutual funds? Where do they fit in my investment portfolio? </vt:lpstr>
      <vt:lpstr>Cluster 1</vt:lpstr>
      <vt:lpstr>Cost - Loads</vt:lpstr>
      <vt:lpstr>Costs- Loads</vt:lpstr>
      <vt:lpstr>Cost- Fees</vt:lpstr>
      <vt:lpstr>Making Money with Mutual Funds</vt:lpstr>
      <vt:lpstr>Cluster 2</vt:lpstr>
      <vt:lpstr>Types of Funds</vt:lpstr>
      <vt:lpstr>Mutual Funds by Objective/Style</vt:lpstr>
      <vt:lpstr>Exchange Traded Funds</vt:lpstr>
      <vt:lpstr>Mutual Funds vs. ETFs</vt:lpstr>
      <vt:lpstr>Cluster 3</vt:lpstr>
      <vt:lpstr>Which Fund would work for me?</vt:lpstr>
      <vt:lpstr>Researching Funds</vt:lpstr>
      <vt:lpstr>Buying and Selling </vt:lpstr>
      <vt:lpstr>Buying and Selling</vt:lpstr>
      <vt:lpstr>Buying and Selling</vt:lpstr>
      <vt:lpstr>Cluster 4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Mutual Funds</dc:title>
  <dc:creator>kinnison, charles</dc:creator>
  <cp:lastModifiedBy>Ginger DeLatte</cp:lastModifiedBy>
  <cp:revision>45</cp:revision>
  <cp:lastPrinted>2015-02-19T19:06:50Z</cp:lastPrinted>
  <dcterms:created xsi:type="dcterms:W3CDTF">2014-12-18T16:32:43Z</dcterms:created>
  <dcterms:modified xsi:type="dcterms:W3CDTF">2015-06-30T20:42:00Z</dcterms:modified>
</cp:coreProperties>
</file>