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71238" autoAdjust="0"/>
  </p:normalViewPr>
  <p:slideViewPr>
    <p:cSldViewPr>
      <p:cViewPr>
        <p:scale>
          <a:sx n="76" d="100"/>
          <a:sy n="76" d="100"/>
        </p:scale>
        <p:origin x="2504" y="520"/>
      </p:cViewPr>
      <p:guideLst>
        <p:guide orient="horz" pos="2160"/>
        <p:guide pos="3840"/>
      </p:guideLst>
    </p:cSldViewPr>
  </p:slideViewPr>
  <p:outlineViewPr>
    <p:cViewPr>
      <p:scale>
        <a:sx n="33" d="100"/>
        <a:sy n="33" d="100"/>
      </p:scale>
      <p:origin x="4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AC839C90-4E90-4F32-83BF-F3478F195B45}" type="datetimeFigureOut">
              <a:rPr lang="en-US" smtClean="0"/>
              <a:t>7/25/16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9D7363E2-898B-42CE-A2B1-A4E4370EB8F0}" type="slidenum">
              <a:rPr lang="en-US" smtClean="0"/>
              <a:t>‹#›</a:t>
            </a:fld>
            <a:endParaRPr lang="en-US"/>
          </a:p>
        </p:txBody>
      </p:sp>
    </p:spTree>
    <p:extLst>
      <p:ext uri="{BB962C8B-B14F-4D97-AF65-F5344CB8AC3E}">
        <p14:creationId xmlns:p14="http://schemas.microsoft.com/office/powerpoint/2010/main" val="3769455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 Id="rId3" Type="http://schemas.openxmlformats.org/officeDocument/2006/relationships/hyperlink" Target="http://www.investopedia.com/articles/pf/08/consolidate-debt.asp" TargetMode="Externa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 Id="rId3" Type="http://schemas.openxmlformats.org/officeDocument/2006/relationships/hyperlink" Target="http://www.investopedia.com/video/play/bankruptcy/"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 Id="rId3" Type="http://schemas.openxmlformats.org/officeDocument/2006/relationships/hyperlink" Target="http://www.investopedia.com/articles/professionals/010515/should-you-tap-savings-pay-debt.asp"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a:t>
            </a:fld>
            <a:endParaRPr lang="en-US"/>
          </a:p>
        </p:txBody>
      </p:sp>
    </p:spTree>
    <p:extLst>
      <p:ext uri="{BB962C8B-B14F-4D97-AF65-F5344CB8AC3E}">
        <p14:creationId xmlns:p14="http://schemas.microsoft.com/office/powerpoint/2010/main" val="3686106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https://www.youtube.com/watch?v=DlAQL7kXOuM</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https://www.youtube.com/watch?v=im1aFG9IRg8</a:t>
            </a:r>
          </a:p>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13</a:t>
            </a:fld>
            <a:endParaRPr lang="en-US"/>
          </a:p>
        </p:txBody>
      </p:sp>
    </p:spTree>
    <p:extLst>
      <p:ext uri="{BB962C8B-B14F-4D97-AF65-F5344CB8AC3E}">
        <p14:creationId xmlns:p14="http://schemas.microsoft.com/office/powerpoint/2010/main" val="2241700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http://www.thesimpledollar.com/debt-snowballing-versus-the-high-interest-approach-a-real-world-comparison/</a:t>
            </a:r>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14</a:t>
            </a:fld>
            <a:endParaRPr lang="en-US"/>
          </a:p>
        </p:txBody>
      </p:sp>
    </p:spTree>
    <p:extLst>
      <p:ext uri="{BB962C8B-B14F-4D97-AF65-F5344CB8AC3E}">
        <p14:creationId xmlns:p14="http://schemas.microsoft.com/office/powerpoint/2010/main" val="973642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http://www.investopedia.com/video/play/consolidating-debt/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dirty="0" smtClean="0">
                <a:solidFill>
                  <a:schemeClr val="tx1"/>
                </a:solidFill>
                <a:effectLst/>
                <a:latin typeface="+mn-lt"/>
                <a:ea typeface="+mn-ea"/>
                <a:cs typeface="+mn-cs"/>
                <a:hlinkClick r:id="rId3"/>
              </a:rPr>
              <a:t>http://www.investopedia.com/articles/pf/08/consolidate-debt.asp</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15</a:t>
            </a:fld>
            <a:endParaRPr lang="en-US"/>
          </a:p>
        </p:txBody>
      </p:sp>
    </p:spTree>
    <p:extLst>
      <p:ext uri="{BB962C8B-B14F-4D97-AF65-F5344CB8AC3E}">
        <p14:creationId xmlns:p14="http://schemas.microsoft.com/office/powerpoint/2010/main" val="1071923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http://www.investopedia.com/articles/pf/08/invest-reduce-debt.asp</a:t>
            </a:r>
          </a:p>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16</a:t>
            </a:fld>
            <a:endParaRPr lang="en-US"/>
          </a:p>
        </p:txBody>
      </p:sp>
    </p:spTree>
    <p:extLst>
      <p:ext uri="{BB962C8B-B14F-4D97-AF65-F5344CB8AC3E}">
        <p14:creationId xmlns:p14="http://schemas.microsoft.com/office/powerpoint/2010/main" val="11982331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https://www.debt.org/advice/emotional-effects/</a:t>
            </a:r>
          </a:p>
          <a:p>
            <a:endParaRPr lang="en-US" dirty="0" smtClean="0"/>
          </a:p>
          <a:p>
            <a:r>
              <a:rPr lang="en-US" dirty="0" smtClean="0"/>
              <a:t>http://www.cbsnews.com/news/coping-with-debt-stress-syndrome/</a:t>
            </a:r>
          </a:p>
          <a:p>
            <a:endParaRPr lang="en-US" dirty="0" smtClean="0"/>
          </a:p>
          <a:p>
            <a:r>
              <a:rPr lang="en-US" dirty="0" smtClean="0"/>
              <a:t>https://www.debt.org/advice/emotional-effects/</a:t>
            </a:r>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17</a:t>
            </a:fld>
            <a:endParaRPr lang="en-US"/>
          </a:p>
        </p:txBody>
      </p:sp>
    </p:spTree>
    <p:extLst>
      <p:ext uri="{BB962C8B-B14F-4D97-AF65-F5344CB8AC3E}">
        <p14:creationId xmlns:p14="http://schemas.microsoft.com/office/powerpoint/2010/main" val="2986423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hlinkClick r:id="rId3"/>
              </a:rPr>
              <a:t>http://www.investopedia.com/video/play/bankruptcy/</a:t>
            </a:r>
            <a:endParaRPr lang="en-US" sz="1200" b="1" u="sng"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http://www.investinganswers.com/personal-finance/debt-bankruptcy/7-terrifying-things-they-dont-tell-you-about-bankruptcy-3544</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http://money.usnews.com/money/personal-finance/articles/2013/01/18/surviving-the-emotional-toll-of-bankruptcy</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1" u="sng" kern="1200" dirty="0" smtClean="0">
                <a:solidFill>
                  <a:schemeClr val="tx1"/>
                </a:solidFill>
                <a:effectLst/>
                <a:latin typeface="+mn-lt"/>
                <a:ea typeface="+mn-ea"/>
                <a:cs typeface="+mn-cs"/>
              </a:rPr>
              <a:t>http://www.economyprofessor.com/2014/01/bankruptcy-and-its-emotional-effects</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1" u="sng"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18</a:t>
            </a:fld>
            <a:endParaRPr lang="en-US"/>
          </a:p>
        </p:txBody>
      </p:sp>
    </p:spTree>
    <p:extLst>
      <p:ext uri="{BB962C8B-B14F-4D97-AF65-F5344CB8AC3E}">
        <p14:creationId xmlns:p14="http://schemas.microsoft.com/office/powerpoint/2010/main" val="2254155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3</a:t>
            </a:fld>
            <a:endParaRPr lang="en-US"/>
          </a:p>
        </p:txBody>
      </p:sp>
    </p:spTree>
    <p:extLst>
      <p:ext uri="{BB962C8B-B14F-4D97-AF65-F5344CB8AC3E}">
        <p14:creationId xmlns:p14="http://schemas.microsoft.com/office/powerpoint/2010/main" val="3292077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4</a:t>
            </a:fld>
            <a:endParaRPr lang="en-US"/>
          </a:p>
        </p:txBody>
      </p:sp>
    </p:spTree>
    <p:extLst>
      <p:ext uri="{BB962C8B-B14F-4D97-AF65-F5344CB8AC3E}">
        <p14:creationId xmlns:p14="http://schemas.microsoft.com/office/powerpoint/2010/main" val="190607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5</a:t>
            </a:fld>
            <a:endParaRPr lang="en-US"/>
          </a:p>
        </p:txBody>
      </p:sp>
    </p:spTree>
    <p:extLst>
      <p:ext uri="{BB962C8B-B14F-4D97-AF65-F5344CB8AC3E}">
        <p14:creationId xmlns:p14="http://schemas.microsoft.com/office/powerpoint/2010/main" val="1085240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(loan payback example)</a:t>
            </a:r>
          </a:p>
          <a:p>
            <a:r>
              <a:rPr lang="en-US" dirty="0" smtClean="0"/>
              <a:t>(talk</a:t>
            </a:r>
            <a:r>
              <a:rPr lang="en-US" baseline="0" dirty="0" smtClean="0"/>
              <a:t> about </a:t>
            </a:r>
            <a:r>
              <a:rPr lang="en-US" baseline="0" dirty="0" err="1" smtClean="0"/>
              <a:t>tvm</a:t>
            </a:r>
            <a:r>
              <a:rPr lang="en-US" baseline="0" dirty="0" smtClean="0"/>
              <a:t> and </a:t>
            </a:r>
            <a:r>
              <a:rPr lang="en-US" baseline="0" dirty="0" err="1" smtClean="0"/>
              <a:t>opp</a:t>
            </a:r>
            <a:r>
              <a:rPr lang="en-US" baseline="0" dirty="0" smtClean="0"/>
              <a:t> cost</a:t>
            </a:r>
          </a:p>
          <a:p>
            <a:endParaRPr lang="en-US" baseline="0" dirty="0" smtClean="0"/>
          </a:p>
        </p:txBody>
      </p:sp>
      <p:sp>
        <p:nvSpPr>
          <p:cNvPr id="4" name="Slide Number Placeholder 3"/>
          <p:cNvSpPr>
            <a:spLocks noGrp="1"/>
          </p:cNvSpPr>
          <p:nvPr>
            <p:ph type="sldNum" sz="quarter" idx="10"/>
          </p:nvPr>
        </p:nvSpPr>
        <p:spPr/>
        <p:txBody>
          <a:bodyPr/>
          <a:lstStyle/>
          <a:p>
            <a:fld id="{9D7363E2-898B-42CE-A2B1-A4E4370EB8F0}" type="slidenum">
              <a:rPr lang="en-US" smtClean="0"/>
              <a:t>6</a:t>
            </a:fld>
            <a:endParaRPr lang="en-US"/>
          </a:p>
        </p:txBody>
      </p:sp>
    </p:spTree>
    <p:extLst>
      <p:ext uri="{BB962C8B-B14F-4D97-AF65-F5344CB8AC3E}">
        <p14:creationId xmlns:p14="http://schemas.microsoft.com/office/powerpoint/2010/main" val="107248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7</a:t>
            </a:fld>
            <a:endParaRPr lang="en-US"/>
          </a:p>
        </p:txBody>
      </p:sp>
    </p:spTree>
    <p:extLst>
      <p:ext uri="{BB962C8B-B14F-4D97-AF65-F5344CB8AC3E}">
        <p14:creationId xmlns:p14="http://schemas.microsoft.com/office/powerpoint/2010/main" val="4139354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10</a:t>
            </a:fld>
            <a:endParaRPr lang="en-US"/>
          </a:p>
        </p:txBody>
      </p:sp>
    </p:spTree>
    <p:extLst>
      <p:ext uri="{BB962C8B-B14F-4D97-AF65-F5344CB8AC3E}">
        <p14:creationId xmlns:p14="http://schemas.microsoft.com/office/powerpoint/2010/main" val="3194702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11</a:t>
            </a:fld>
            <a:endParaRPr lang="en-US"/>
          </a:p>
        </p:txBody>
      </p:sp>
    </p:spTree>
    <p:extLst>
      <p:ext uri="{BB962C8B-B14F-4D97-AF65-F5344CB8AC3E}">
        <p14:creationId xmlns:p14="http://schemas.microsoft.com/office/powerpoint/2010/main" val="3134028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http://www.investopedia.com/video/play/how-to-get-out-of-debt/</a:t>
            </a:r>
          </a:p>
          <a:p>
            <a:endParaRPr lang="en-US" dirty="0" smtClean="0"/>
          </a:p>
          <a:p>
            <a:r>
              <a:rPr lang="en-US" sz="1200" u="sng" kern="1200" dirty="0" smtClean="0">
                <a:solidFill>
                  <a:schemeClr val="tx1"/>
                </a:solidFill>
                <a:effectLst/>
                <a:latin typeface="+mn-lt"/>
                <a:ea typeface="+mn-ea"/>
                <a:cs typeface="+mn-cs"/>
                <a:hlinkClick r:id="rId3"/>
              </a:rPr>
              <a:t>http://www.investopedia.com/articles/professionals/010515/should-you-tap-savings-pay-debt.asp</a:t>
            </a:r>
            <a:endParaRPr lang="en-US" dirty="0"/>
          </a:p>
        </p:txBody>
      </p:sp>
      <p:sp>
        <p:nvSpPr>
          <p:cNvPr id="4" name="Slide Number Placeholder 3"/>
          <p:cNvSpPr>
            <a:spLocks noGrp="1"/>
          </p:cNvSpPr>
          <p:nvPr>
            <p:ph type="sldNum" sz="quarter" idx="10"/>
          </p:nvPr>
        </p:nvSpPr>
        <p:spPr/>
        <p:txBody>
          <a:bodyPr/>
          <a:lstStyle/>
          <a:p>
            <a:fld id="{9D7363E2-898B-42CE-A2B1-A4E4370EB8F0}" type="slidenum">
              <a:rPr lang="en-US" smtClean="0"/>
              <a:t>12</a:t>
            </a:fld>
            <a:endParaRPr lang="en-US"/>
          </a:p>
        </p:txBody>
      </p:sp>
    </p:spTree>
    <p:extLst>
      <p:ext uri="{BB962C8B-B14F-4D97-AF65-F5344CB8AC3E}">
        <p14:creationId xmlns:p14="http://schemas.microsoft.com/office/powerpoint/2010/main" val="817767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0EB9D99-0AF2-4CCE-B38C-1A1BBDDAC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A7E9502-5BE1-47A5-93F4-7980DED681EB}" type="datetimeFigureOut">
              <a:rPr lang="en-US" smtClean="0"/>
              <a:pPr/>
              <a:t>7/25/16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69600" y="6356351"/>
            <a:ext cx="812800" cy="365125"/>
          </a:xfrm>
        </p:spPr>
        <p:txBody>
          <a:bodyPr/>
          <a:lstStyle/>
          <a:p>
            <a:fld id="{30EB9D99-0AF2-4CCE-B38C-1A1BBDDAC437}" type="slidenum">
              <a:rPr lang="en-US" smtClean="0"/>
              <a:pPr/>
              <a:t>‹#›</a:t>
            </a:fld>
            <a:endParaRPr lang="en-US" dirty="0"/>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A7E9502-5BE1-47A5-93F4-7980DED681EB}" type="datetimeFigureOut">
              <a:rPr lang="en-US" smtClean="0"/>
              <a:pPr/>
              <a:t>7/25/16</a:t>
            </a:fld>
            <a:endParaRPr lang="en-US" dirty="0"/>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EB9D99-0AF2-4CCE-B38C-1A1BBDDAC437}" type="slidenum">
              <a:rPr lang="en-US" smtClean="0"/>
              <a:pPr/>
              <a:t>‹#›</a:t>
            </a:fld>
            <a:endParaRPr lang="en-US" dirty="0"/>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Debtor" TargetMode="External"/><Relationship Id="rId4" Type="http://schemas.openxmlformats.org/officeDocument/2006/relationships/hyperlink" Target="http://en.wikipedia.org/wiki/Creditor" TargetMode="External"/><Relationship Id="rId5" Type="http://schemas.openxmlformats.org/officeDocument/2006/relationships/hyperlink" Target="http://www.investopedia.com/terms/d/debt.asp" TargetMode="Externa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hyperlink" Target="http://www.investopedia.com/terms/p/principal.asp" TargetMode="External"/><Relationship Id="rId4" Type="http://schemas.openxmlformats.org/officeDocument/2006/relationships/hyperlink" Target="https://www.youtube.com/watch?v=A5UxoazzeOc" TargetMode="Externa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hyperlink" Target="http://www.investopedia.com/terms/i/interest.asp" TargetMode="External"/><Relationship Id="rId4" Type="http://schemas.openxmlformats.org/officeDocument/2006/relationships/hyperlink" Target="https://www.youtube.com/watch?v=oCOr5RV84ts" TargetMode="Externa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www.bankrate.com/calculators/mortgages/loan-calculator.aspx?loanAmount=5000&amp;years=5&amp;terms=60&amp;interestRate=4.50&amp;loanStartDate=21+Apr+2015&amp;show=false&amp;monthlyAdditionalAmount=0&amp;yearlyAdditionalAmount=0&amp;yearlyPaymentMonth=+Apr+&amp;oneTimeAdditionalPayment=0&amp;oneTimeAdditionalPaymentInMY=+May+2015"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www.bloomberg.com/bw/articles/2012-12-14/credit-card-debt-can-sink-your-credit-scor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nvestopedia.com/terms/i/interest.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Modules 26: </a:t>
            </a:r>
            <a:r>
              <a:rPr lang="en-US" sz="6000" dirty="0" smtClean="0"/>
              <a:t/>
            </a:r>
            <a:br>
              <a:rPr lang="en-US" sz="6000" dirty="0" smtClean="0"/>
            </a:br>
            <a:r>
              <a:rPr lang="en-US" sz="6000" dirty="0" smtClean="0"/>
              <a:t>Debt</a:t>
            </a:r>
            <a:endParaRPr lang="en-US" sz="6000" dirty="0"/>
          </a:p>
        </p:txBody>
      </p:sp>
      <p:sp>
        <p:nvSpPr>
          <p:cNvPr id="3" name="Subtitle 2"/>
          <p:cNvSpPr>
            <a:spLocks noGrp="1"/>
          </p:cNvSpPr>
          <p:nvPr>
            <p:ph type="subTitle" idx="1"/>
          </p:nvPr>
        </p:nvSpPr>
        <p:spPr/>
        <p:txBody>
          <a:bodyPr>
            <a:normAutofit/>
          </a:bodyPr>
          <a:lstStyle/>
          <a:p>
            <a:r>
              <a:rPr lang="en-US" i="1" dirty="0" smtClean="0"/>
              <a:t>“A man is debt is so far a slave.”</a:t>
            </a:r>
          </a:p>
          <a:p>
            <a:r>
              <a:rPr lang="en-US" i="1" dirty="0" smtClean="0"/>
              <a:t>-Ralph Waldo Emerson</a:t>
            </a:r>
          </a:p>
        </p:txBody>
      </p:sp>
    </p:spTree>
    <p:extLst>
      <p:ext uri="{BB962C8B-B14F-4D97-AF65-F5344CB8AC3E}">
        <p14:creationId xmlns:p14="http://schemas.microsoft.com/office/powerpoint/2010/main" val="583701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72312"/>
          </a:xfrm>
        </p:spPr>
        <p:txBody>
          <a:bodyPr>
            <a:normAutofit/>
          </a:bodyPr>
          <a:lstStyle/>
          <a:p>
            <a:r>
              <a:rPr lang="en-US" sz="5400" b="1" dirty="0" smtClean="0"/>
              <a:t>Secured vs Unsecured Debt</a:t>
            </a:r>
            <a:endParaRPr lang="en-US" sz="5400" b="1" dirty="0"/>
          </a:p>
        </p:txBody>
      </p:sp>
      <p:sp>
        <p:nvSpPr>
          <p:cNvPr id="3" name="Content Placeholder 2"/>
          <p:cNvSpPr>
            <a:spLocks noGrp="1"/>
          </p:cNvSpPr>
          <p:nvPr>
            <p:ph idx="1"/>
          </p:nvPr>
        </p:nvSpPr>
        <p:spPr>
          <a:xfrm>
            <a:off x="609600" y="1676400"/>
            <a:ext cx="11430000" cy="5105400"/>
          </a:xfrm>
        </p:spPr>
        <p:txBody>
          <a:bodyPr>
            <a:normAutofit/>
          </a:bodyPr>
          <a:lstStyle/>
          <a:p>
            <a:r>
              <a:rPr lang="en-US" sz="3200" dirty="0" smtClean="0"/>
              <a:t>Secured debt:</a:t>
            </a:r>
          </a:p>
          <a:p>
            <a:pPr lvl="1"/>
            <a:r>
              <a:rPr lang="en-US" sz="2500" dirty="0" smtClean="0"/>
              <a:t>Is backed with collateral.  </a:t>
            </a:r>
          </a:p>
          <a:p>
            <a:pPr lvl="1"/>
            <a:r>
              <a:rPr lang="en-US" sz="2500" dirty="0" smtClean="0"/>
              <a:t>If you fail to meet the payback requirements of your loan, your collateral will be seized.  </a:t>
            </a:r>
          </a:p>
          <a:p>
            <a:pPr lvl="2"/>
            <a:r>
              <a:rPr lang="en-US" dirty="0" smtClean="0"/>
              <a:t>Example: Defaulting on a car loan will get your vehicle repossessed. </a:t>
            </a:r>
          </a:p>
          <a:p>
            <a:pPr lvl="3"/>
            <a:r>
              <a:rPr lang="en-US" dirty="0" smtClean="0"/>
              <a:t>Secured debt tends to have less risk, and comes with low interest rates.  </a:t>
            </a:r>
          </a:p>
          <a:p>
            <a:r>
              <a:rPr lang="en-US" sz="3200" dirty="0" smtClean="0"/>
              <a:t>Unsecured debt:</a:t>
            </a:r>
          </a:p>
          <a:p>
            <a:pPr lvl="1"/>
            <a:r>
              <a:rPr lang="en-US" sz="2500" dirty="0" smtClean="0"/>
              <a:t>Is not backed up by anything.  </a:t>
            </a:r>
          </a:p>
          <a:p>
            <a:pPr lvl="2"/>
            <a:r>
              <a:rPr lang="en-US" dirty="0" smtClean="0"/>
              <a:t>Examples include: credit card bills, utility bills, and medical bills.  </a:t>
            </a:r>
          </a:p>
          <a:p>
            <a:pPr lvl="3"/>
            <a:r>
              <a:rPr lang="en-US" dirty="0" smtClean="0"/>
              <a:t>The lender bears more risk on these loans (the hospital cant re-break you leg if you fail to pay) so unsecured debt comes with higher interest rates.  </a:t>
            </a:r>
            <a:endParaRPr lang="en-US" dirty="0"/>
          </a:p>
        </p:txBody>
      </p:sp>
    </p:spTree>
    <p:extLst>
      <p:ext uri="{BB962C8B-B14F-4D97-AF65-F5344CB8AC3E}">
        <p14:creationId xmlns:p14="http://schemas.microsoft.com/office/powerpoint/2010/main" val="1160088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Repayments: Installment vs Revolving</a:t>
            </a:r>
            <a:endParaRPr lang="en-US" sz="5400" b="1" dirty="0"/>
          </a:p>
        </p:txBody>
      </p:sp>
      <p:sp>
        <p:nvSpPr>
          <p:cNvPr id="3" name="Content Placeholder 2"/>
          <p:cNvSpPr>
            <a:spLocks noGrp="1"/>
          </p:cNvSpPr>
          <p:nvPr>
            <p:ph idx="1"/>
          </p:nvPr>
        </p:nvSpPr>
        <p:spPr>
          <a:xfrm>
            <a:off x="304800" y="1935480"/>
            <a:ext cx="11734800" cy="4922520"/>
          </a:xfrm>
        </p:spPr>
        <p:txBody>
          <a:bodyPr>
            <a:normAutofit lnSpcReduction="10000"/>
          </a:bodyPr>
          <a:lstStyle/>
          <a:p>
            <a:r>
              <a:rPr lang="en-US" dirty="0" smtClean="0"/>
              <a:t>Installment repayments:</a:t>
            </a:r>
          </a:p>
          <a:p>
            <a:pPr lvl="1"/>
            <a:r>
              <a:rPr lang="en-US" dirty="0" smtClean="0"/>
              <a:t>Come with big ticket items like homes or vehicles.  </a:t>
            </a:r>
          </a:p>
          <a:p>
            <a:pPr lvl="1"/>
            <a:r>
              <a:rPr lang="en-US" dirty="0" smtClean="0"/>
              <a:t>The payments are scheduled and gradually reduce the principal and interest until paid in full.  </a:t>
            </a:r>
          </a:p>
          <a:p>
            <a:r>
              <a:rPr lang="en-US" dirty="0" smtClean="0"/>
              <a:t>Revolving debt: </a:t>
            </a:r>
          </a:p>
          <a:p>
            <a:pPr lvl="1"/>
            <a:r>
              <a:rPr lang="en-US" dirty="0"/>
              <a:t>There are no set amounts or payment plans, as you may take out any amount up to your limit. </a:t>
            </a:r>
            <a:endParaRPr lang="en-US" dirty="0" smtClean="0"/>
          </a:p>
          <a:p>
            <a:pPr lvl="1"/>
            <a:r>
              <a:rPr lang="en-US" dirty="0" smtClean="0"/>
              <a:t>Credit cards and lines of credit are the most common types of revolving debt.  </a:t>
            </a:r>
          </a:p>
          <a:p>
            <a:pPr lvl="1"/>
            <a:r>
              <a:rPr lang="en-US" dirty="0" smtClean="0"/>
              <a:t>While flexible, revolving debt comes with higher interest rates and lower overall limits.  </a:t>
            </a:r>
          </a:p>
          <a:p>
            <a:pPr lvl="1"/>
            <a:r>
              <a:rPr lang="en-US" dirty="0" smtClean="0"/>
              <a:t>Interest rates are seldom locked in, and can be up to 20% or more! </a:t>
            </a:r>
          </a:p>
          <a:p>
            <a:pPr lvl="2"/>
            <a:r>
              <a:rPr lang="en-US" dirty="0" smtClean="0"/>
              <a:t>Unsecured revolving debt is considered by many to be the most dangerous way to borrow.  </a:t>
            </a:r>
            <a:endParaRPr lang="en-US" dirty="0"/>
          </a:p>
        </p:txBody>
      </p:sp>
    </p:spTree>
    <p:extLst>
      <p:ext uri="{BB962C8B-B14F-4D97-AF65-F5344CB8AC3E}">
        <p14:creationId xmlns:p14="http://schemas.microsoft.com/office/powerpoint/2010/main" val="3225842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Handling debt</a:t>
            </a:r>
            <a:endParaRPr lang="en-US" sz="5400" b="1" dirty="0"/>
          </a:p>
        </p:txBody>
      </p:sp>
      <p:sp>
        <p:nvSpPr>
          <p:cNvPr id="3" name="Content Placeholder 2"/>
          <p:cNvSpPr>
            <a:spLocks noGrp="1"/>
          </p:cNvSpPr>
          <p:nvPr>
            <p:ph idx="1"/>
          </p:nvPr>
        </p:nvSpPr>
        <p:spPr/>
        <p:txBody>
          <a:bodyPr/>
          <a:lstStyle/>
          <a:p>
            <a:r>
              <a:rPr lang="en-US" dirty="0" smtClean="0"/>
              <a:t>Paying off efficiently:</a:t>
            </a:r>
          </a:p>
          <a:p>
            <a:pPr lvl="1"/>
            <a:r>
              <a:rPr lang="en-US" dirty="0" smtClean="0"/>
              <a:t>Debt will be a part of most peoples lives.  Most cannot purchase a car or home without taking on debt.  A mortgage can last for 30 years.  </a:t>
            </a:r>
            <a:endParaRPr lang="en-US" dirty="0"/>
          </a:p>
        </p:txBody>
      </p:sp>
    </p:spTree>
    <p:extLst>
      <p:ext uri="{BB962C8B-B14F-4D97-AF65-F5344CB8AC3E}">
        <p14:creationId xmlns:p14="http://schemas.microsoft.com/office/powerpoint/2010/main" val="4085511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Handling debt</a:t>
            </a:r>
            <a:endParaRPr lang="en-US" sz="5400" b="1" dirty="0"/>
          </a:p>
        </p:txBody>
      </p:sp>
      <p:sp>
        <p:nvSpPr>
          <p:cNvPr id="3" name="Content Placeholder 2"/>
          <p:cNvSpPr>
            <a:spLocks noGrp="1"/>
          </p:cNvSpPr>
          <p:nvPr>
            <p:ph idx="1"/>
          </p:nvPr>
        </p:nvSpPr>
        <p:spPr/>
        <p:txBody>
          <a:bodyPr/>
          <a:lstStyle/>
          <a:p>
            <a:r>
              <a:rPr lang="en-US" smtClean="0"/>
              <a:t>Snowball method-</a:t>
            </a:r>
            <a:endParaRPr lang="en-US" dirty="0" smtClean="0"/>
          </a:p>
          <a:p>
            <a:pPr lvl="1"/>
            <a:r>
              <a:rPr lang="en-US" dirty="0" smtClean="0"/>
              <a:t>The snowball method has become more popular in recent years.  With the snowball method you focus on paying down your smallest source of debt till its gone, than skip over to paying down your second smallest source of debt…etc.  This method helps maintain your repayment discipline and gives you objectives and definitive results.  </a:t>
            </a:r>
            <a:endParaRPr lang="en-US" dirty="0"/>
          </a:p>
        </p:txBody>
      </p:sp>
    </p:spTree>
    <p:extLst>
      <p:ext uri="{BB962C8B-B14F-4D97-AF65-F5344CB8AC3E}">
        <p14:creationId xmlns:p14="http://schemas.microsoft.com/office/powerpoint/2010/main" val="1801477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Handling debt</a:t>
            </a:r>
            <a:endParaRPr lang="en-US" sz="5400" b="1" dirty="0"/>
          </a:p>
        </p:txBody>
      </p:sp>
      <p:sp>
        <p:nvSpPr>
          <p:cNvPr id="3" name="Content Placeholder 2"/>
          <p:cNvSpPr>
            <a:spLocks noGrp="1"/>
          </p:cNvSpPr>
          <p:nvPr>
            <p:ph idx="1"/>
          </p:nvPr>
        </p:nvSpPr>
        <p:spPr/>
        <p:txBody>
          <a:bodyPr>
            <a:normAutofit/>
          </a:bodyPr>
          <a:lstStyle/>
          <a:p>
            <a:r>
              <a:rPr lang="en-US" sz="3600" dirty="0" smtClean="0"/>
              <a:t>Paying down high interest debt first:</a:t>
            </a:r>
          </a:p>
          <a:p>
            <a:pPr lvl="1"/>
            <a:r>
              <a:rPr lang="en-US" sz="2800" dirty="0" smtClean="0"/>
              <a:t>Similar to the snowball method.  With this method you will pay off your debt that has the highest interest rate first, regardless the amount.  This method can lead to substantial savings.  </a:t>
            </a:r>
            <a:endParaRPr lang="en-US" sz="2800" dirty="0"/>
          </a:p>
        </p:txBody>
      </p:sp>
    </p:spTree>
    <p:extLst>
      <p:ext uri="{BB962C8B-B14F-4D97-AF65-F5344CB8AC3E}">
        <p14:creationId xmlns:p14="http://schemas.microsoft.com/office/powerpoint/2010/main" val="2231542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Debt</a:t>
            </a:r>
            <a:endParaRPr lang="en-US" dirty="0"/>
          </a:p>
        </p:txBody>
      </p:sp>
      <p:sp>
        <p:nvSpPr>
          <p:cNvPr id="3" name="Content Placeholder 2"/>
          <p:cNvSpPr>
            <a:spLocks noGrp="1"/>
          </p:cNvSpPr>
          <p:nvPr>
            <p:ph idx="1"/>
          </p:nvPr>
        </p:nvSpPr>
        <p:spPr/>
        <p:txBody>
          <a:bodyPr>
            <a:normAutofit/>
          </a:bodyPr>
          <a:lstStyle/>
          <a:p>
            <a:r>
              <a:rPr lang="en-US" dirty="0" smtClean="0"/>
              <a:t>Debt consolidation</a:t>
            </a:r>
          </a:p>
          <a:p>
            <a:pPr lvl="1"/>
            <a:r>
              <a:rPr lang="en-US" dirty="0"/>
              <a:t>The combining of several unsecured debts into a single, new loan that is more favorable. Debt consolidation involves taking out a new loan to pay off a number of other debts. </a:t>
            </a:r>
            <a:r>
              <a:rPr lang="en-US" dirty="0" smtClean="0"/>
              <a:t>Many bills become one.  The </a:t>
            </a:r>
            <a:r>
              <a:rPr lang="en-US" dirty="0"/>
              <a:t>new loan may result in a lower interest rate, lower monthly payment or both. Consumers can use debt consolidation as a tool to make it easier to get out of student loan debt, credit card debt and other types of debt that aren’t tied to an asset.</a:t>
            </a:r>
            <a:br>
              <a:rPr lang="en-US" dirty="0"/>
            </a:br>
            <a:r>
              <a:rPr lang="en-US" dirty="0"/>
              <a:t/>
            </a:r>
            <a:br>
              <a:rPr lang="en-US" dirty="0"/>
            </a:br>
            <a:endParaRPr lang="en-US" dirty="0"/>
          </a:p>
        </p:txBody>
      </p:sp>
    </p:spTree>
    <p:extLst>
      <p:ext uri="{BB962C8B-B14F-4D97-AF65-F5344CB8AC3E}">
        <p14:creationId xmlns:p14="http://schemas.microsoft.com/office/powerpoint/2010/main" val="2084115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Invest or pay down debt?</a:t>
            </a:r>
            <a:endParaRPr lang="en-US" dirty="0"/>
          </a:p>
        </p:txBody>
      </p:sp>
      <p:sp>
        <p:nvSpPr>
          <p:cNvPr id="3" name="Content Placeholder 2"/>
          <p:cNvSpPr>
            <a:spLocks noGrp="1"/>
          </p:cNvSpPr>
          <p:nvPr>
            <p:ph idx="1"/>
          </p:nvPr>
        </p:nvSpPr>
        <p:spPr/>
        <p:txBody>
          <a:bodyPr/>
          <a:lstStyle/>
          <a:p>
            <a:r>
              <a:rPr lang="en-US" dirty="0" smtClean="0"/>
              <a:t>We tell you to invest as soon as possible.  We tell you to pay off debt as soon as possible.  What takes priority?</a:t>
            </a:r>
          </a:p>
          <a:p>
            <a:r>
              <a:rPr lang="en-US" dirty="0" smtClean="0"/>
              <a:t>An investment yields 8% annually.  Your credit cards accumulate interest at 25% APR.  The choice here is clean cut.  What about a 30 year mortgage?  You shouldn’t wait till age 60 to begin your portfolio.  The general rule of thumb is:</a:t>
            </a:r>
          </a:p>
          <a:p>
            <a:pPr lvl="1"/>
            <a:r>
              <a:rPr lang="en-US" dirty="0" smtClean="0"/>
              <a:t>Pay of debts, especially high interest revolving debt</a:t>
            </a:r>
          </a:p>
          <a:p>
            <a:pPr lvl="1"/>
            <a:r>
              <a:rPr lang="en-US" dirty="0" smtClean="0"/>
              <a:t>Build an emergency fund</a:t>
            </a:r>
            <a:endParaRPr lang="en-US" dirty="0"/>
          </a:p>
        </p:txBody>
      </p:sp>
    </p:spTree>
    <p:extLst>
      <p:ext uri="{BB962C8B-B14F-4D97-AF65-F5344CB8AC3E}">
        <p14:creationId xmlns:p14="http://schemas.microsoft.com/office/powerpoint/2010/main" val="12765682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Debt</a:t>
            </a:r>
            <a:endParaRPr lang="en-US"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7086600" y="-47081"/>
            <a:ext cx="5105400" cy="6894197"/>
          </a:xfrm>
        </p:spPr>
      </p:pic>
      <p:sp>
        <p:nvSpPr>
          <p:cNvPr id="5" name="TextBox 4"/>
          <p:cNvSpPr txBox="1"/>
          <p:nvPr/>
        </p:nvSpPr>
        <p:spPr>
          <a:xfrm>
            <a:off x="304800" y="1905000"/>
            <a:ext cx="6324600" cy="1200329"/>
          </a:xfrm>
          <a:prstGeom prst="rect">
            <a:avLst/>
          </a:prstGeom>
          <a:noFill/>
        </p:spPr>
        <p:txBody>
          <a:bodyPr wrap="square" rtlCol="0">
            <a:spAutoFit/>
          </a:bodyPr>
          <a:lstStyle/>
          <a:p>
            <a:r>
              <a:rPr lang="en-US" dirty="0" smtClean="0"/>
              <a:t>Personal debt can be a good thing.  It allows us to attain things (homes, vehicles, an education) that we could not otherwise.  Debt can have just as severe an impact on your mental and emotional health as it can on your financial health.  </a:t>
            </a:r>
            <a:endParaRPr lang="en-US" dirty="0"/>
          </a:p>
        </p:txBody>
      </p:sp>
    </p:spTree>
    <p:extLst>
      <p:ext uri="{BB962C8B-B14F-4D97-AF65-F5344CB8AC3E}">
        <p14:creationId xmlns:p14="http://schemas.microsoft.com/office/powerpoint/2010/main" val="17388292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Bankruptcy</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800600" y="1676400"/>
            <a:ext cx="7181850" cy="4953000"/>
          </a:xfrm>
        </p:spPr>
      </p:pic>
      <p:sp>
        <p:nvSpPr>
          <p:cNvPr id="5" name="TextBox 4"/>
          <p:cNvSpPr txBox="1"/>
          <p:nvPr/>
        </p:nvSpPr>
        <p:spPr>
          <a:xfrm>
            <a:off x="533400" y="2133600"/>
            <a:ext cx="3733800" cy="1200329"/>
          </a:xfrm>
          <a:prstGeom prst="rect">
            <a:avLst/>
          </a:prstGeom>
          <a:noFill/>
        </p:spPr>
        <p:txBody>
          <a:bodyPr wrap="square" rtlCol="0">
            <a:spAutoFit/>
          </a:bodyPr>
          <a:lstStyle/>
          <a:p>
            <a:r>
              <a:rPr lang="en-US" dirty="0" smtClean="0"/>
              <a:t>Bankruptcy is not a get out of jail free card.  As talked about earlier, bankruptcy has severe repercussions on the individual.  </a:t>
            </a:r>
            <a:endParaRPr lang="en-US" dirty="0"/>
          </a:p>
        </p:txBody>
      </p:sp>
    </p:spTree>
    <p:extLst>
      <p:ext uri="{BB962C8B-B14F-4D97-AF65-F5344CB8AC3E}">
        <p14:creationId xmlns:p14="http://schemas.microsoft.com/office/powerpoint/2010/main" val="1833325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Debt is another tool in your personal finance tool box.  If used properly and responsibly debt can increase your quality of life and human capital.  If used improperly it can lead to extreme stress and </a:t>
            </a:r>
            <a:r>
              <a:rPr lang="en-US" smtClean="0"/>
              <a:t>financial ruin.  </a:t>
            </a:r>
            <a:endParaRPr lang="en-US" dirty="0"/>
          </a:p>
        </p:txBody>
      </p:sp>
    </p:spTree>
    <p:extLst>
      <p:ext uri="{BB962C8B-B14F-4D97-AF65-F5344CB8AC3E}">
        <p14:creationId xmlns:p14="http://schemas.microsoft.com/office/powerpoint/2010/main" val="4101821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p:txBody>
          <a:bodyPr>
            <a:normAutofit/>
          </a:bodyPr>
          <a:lstStyle/>
          <a:p>
            <a:r>
              <a:rPr lang="en-US" sz="3200" dirty="0" smtClean="0"/>
              <a:t>What is debt?</a:t>
            </a:r>
          </a:p>
          <a:p>
            <a:r>
              <a:rPr lang="en-US" sz="3200" dirty="0" smtClean="0"/>
              <a:t>Principal and Interest</a:t>
            </a:r>
          </a:p>
          <a:p>
            <a:r>
              <a:rPr lang="en-US" sz="3200" dirty="0" smtClean="0"/>
              <a:t>TVM and debt</a:t>
            </a:r>
          </a:p>
          <a:p>
            <a:r>
              <a:rPr lang="en-US" sz="3200" dirty="0" smtClean="0"/>
              <a:t>Credit Score and debt</a:t>
            </a:r>
          </a:p>
          <a:p>
            <a:r>
              <a:rPr lang="en-US" sz="3200" dirty="0" smtClean="0"/>
              <a:t>Types of debt</a:t>
            </a:r>
          </a:p>
          <a:p>
            <a:r>
              <a:rPr lang="en-US" sz="3200" dirty="0" smtClean="0"/>
              <a:t>Handling your debt</a:t>
            </a:r>
            <a:endParaRPr lang="en-US" sz="3200" dirty="0"/>
          </a:p>
        </p:txBody>
      </p:sp>
    </p:spTree>
    <p:extLst>
      <p:ext uri="{BB962C8B-B14F-4D97-AF65-F5344CB8AC3E}">
        <p14:creationId xmlns:p14="http://schemas.microsoft.com/office/powerpoint/2010/main" val="967278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What is Debt?</a:t>
            </a:r>
            <a:endParaRPr lang="en-US" sz="5400" b="1" dirty="0"/>
          </a:p>
        </p:txBody>
      </p:sp>
      <p:sp>
        <p:nvSpPr>
          <p:cNvPr id="3" name="Content Placeholder 2"/>
          <p:cNvSpPr>
            <a:spLocks noGrp="1"/>
          </p:cNvSpPr>
          <p:nvPr>
            <p:ph idx="1"/>
          </p:nvPr>
        </p:nvSpPr>
        <p:spPr/>
        <p:txBody>
          <a:bodyPr/>
          <a:lstStyle/>
          <a:p>
            <a:r>
              <a:rPr lang="en-US" sz="3600" dirty="0" smtClean="0"/>
              <a:t>Debt:</a:t>
            </a:r>
          </a:p>
          <a:p>
            <a:pPr lvl="1"/>
            <a:r>
              <a:rPr lang="en-US" sz="2800" dirty="0" smtClean="0"/>
              <a:t>is an </a:t>
            </a:r>
            <a:r>
              <a:rPr lang="en-US" sz="2800" dirty="0"/>
              <a:t>amount of money lent from one entity (bank, credit card company, acquaintance) to another </a:t>
            </a:r>
            <a:r>
              <a:rPr lang="en-US" sz="2800" dirty="0" smtClean="0"/>
              <a:t>party.</a:t>
            </a:r>
            <a:endParaRPr lang="en-US" sz="2800" dirty="0"/>
          </a:p>
          <a:p>
            <a:pPr lvl="1"/>
            <a:r>
              <a:rPr lang="en-US" sz="2800" dirty="0" smtClean="0"/>
              <a:t>A</a:t>
            </a:r>
            <a:r>
              <a:rPr lang="en-US" sz="2800" dirty="0"/>
              <a:t> debt generally refers </a:t>
            </a:r>
            <a:r>
              <a:rPr lang="en-US" sz="2800" dirty="0" smtClean="0"/>
              <a:t>to</a:t>
            </a:r>
            <a:r>
              <a:rPr lang="en-US" sz="2800" dirty="0"/>
              <a:t> </a:t>
            </a:r>
            <a:r>
              <a:rPr lang="en-US" sz="2800" dirty="0" smtClean="0"/>
              <a:t>money</a:t>
            </a:r>
            <a:r>
              <a:rPr lang="en-US" sz="2800" dirty="0"/>
              <a:t> owed by one party, the </a:t>
            </a:r>
            <a:r>
              <a:rPr lang="en-US" sz="2800" u="sng" dirty="0">
                <a:hlinkClick r:id="rId3" tooltip="Debtor"/>
              </a:rPr>
              <a:t>debtor</a:t>
            </a:r>
            <a:r>
              <a:rPr lang="en-US" sz="2800" dirty="0"/>
              <a:t>, to a second party, the </a:t>
            </a:r>
            <a:r>
              <a:rPr lang="en-US" sz="2800" u="sng" dirty="0">
                <a:hlinkClick r:id="rId4" tooltip="Creditor"/>
              </a:rPr>
              <a:t>creditor</a:t>
            </a:r>
            <a:r>
              <a:rPr lang="en-US" sz="2800" dirty="0" smtClean="0"/>
              <a:t>.</a:t>
            </a:r>
          </a:p>
          <a:p>
            <a:pPr lvl="1"/>
            <a:r>
              <a:rPr lang="en-US" sz="2800" dirty="0" smtClean="0"/>
              <a:t>Being free of or minimizing the impact of debt should be one of your top personal finance priorities.  </a:t>
            </a:r>
          </a:p>
          <a:p>
            <a:pPr lvl="3"/>
            <a:r>
              <a:rPr lang="en-US" sz="2400" dirty="0" smtClean="0">
                <a:hlinkClick r:id="rId5"/>
              </a:rPr>
              <a:t>Debt </a:t>
            </a:r>
            <a:endParaRPr lang="en-US" sz="2400" dirty="0"/>
          </a:p>
          <a:p>
            <a:endParaRPr lang="en-US" dirty="0"/>
          </a:p>
        </p:txBody>
      </p:sp>
    </p:spTree>
    <p:extLst>
      <p:ext uri="{BB962C8B-B14F-4D97-AF65-F5344CB8AC3E}">
        <p14:creationId xmlns:p14="http://schemas.microsoft.com/office/powerpoint/2010/main" val="283881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Principal and Interest</a:t>
            </a:r>
            <a:endParaRPr lang="en-US" sz="5400" b="1" dirty="0"/>
          </a:p>
        </p:txBody>
      </p:sp>
      <p:sp>
        <p:nvSpPr>
          <p:cNvPr id="3" name="Content Placeholder 2"/>
          <p:cNvSpPr>
            <a:spLocks noGrp="1"/>
          </p:cNvSpPr>
          <p:nvPr>
            <p:ph idx="1"/>
          </p:nvPr>
        </p:nvSpPr>
        <p:spPr>
          <a:xfrm>
            <a:off x="609600" y="1935480"/>
            <a:ext cx="11430000" cy="4617720"/>
          </a:xfrm>
        </p:spPr>
        <p:txBody>
          <a:bodyPr>
            <a:normAutofit/>
          </a:bodyPr>
          <a:lstStyle/>
          <a:p>
            <a:r>
              <a:rPr lang="en-US" sz="3000" dirty="0" smtClean="0"/>
              <a:t>When dealing with debt, the most basic and important concepts are </a:t>
            </a:r>
            <a:r>
              <a:rPr lang="en-US" sz="3000" dirty="0"/>
              <a:t>p</a:t>
            </a:r>
            <a:r>
              <a:rPr lang="en-US" sz="3000" dirty="0" smtClean="0"/>
              <a:t>rinciple and interest. </a:t>
            </a:r>
          </a:p>
          <a:p>
            <a:pPr lvl="1"/>
            <a:r>
              <a:rPr lang="en-US" sz="3600" dirty="0" smtClean="0"/>
              <a:t>Principal-  </a:t>
            </a:r>
          </a:p>
          <a:p>
            <a:pPr lvl="2"/>
            <a:r>
              <a:rPr lang="en-US" sz="2800" dirty="0" smtClean="0"/>
              <a:t>The amount of money you borrow.  </a:t>
            </a:r>
          </a:p>
          <a:p>
            <a:pPr lvl="2"/>
            <a:r>
              <a:rPr lang="en-US" sz="2800" dirty="0" smtClean="0"/>
              <a:t>If Crystal takes out a loan to purchase a $10,000.00 vehicle, her principal is $10,000.00. She will end up owing much more than just the principal, however.   </a:t>
            </a:r>
          </a:p>
          <a:p>
            <a:pPr lvl="3"/>
            <a:r>
              <a:rPr lang="en-US" sz="2700" dirty="0" smtClean="0">
                <a:hlinkClick r:id="rId3"/>
              </a:rPr>
              <a:t>Principle definition</a:t>
            </a:r>
            <a:endParaRPr lang="en-US" sz="2700" dirty="0" smtClean="0"/>
          </a:p>
          <a:p>
            <a:pPr lvl="3"/>
            <a:r>
              <a:rPr lang="en-US" sz="2700" dirty="0" smtClean="0">
                <a:hlinkClick r:id="rId4"/>
              </a:rPr>
              <a:t>Principle Video </a:t>
            </a:r>
            <a:endParaRPr lang="en-US" sz="2700" dirty="0"/>
          </a:p>
        </p:txBody>
      </p:sp>
    </p:spTree>
    <p:extLst>
      <p:ext uri="{BB962C8B-B14F-4D97-AF65-F5344CB8AC3E}">
        <p14:creationId xmlns:p14="http://schemas.microsoft.com/office/powerpoint/2010/main" val="2625368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Principal and Interest</a:t>
            </a:r>
            <a:endParaRPr lang="en-US" sz="5400" b="1" dirty="0"/>
          </a:p>
        </p:txBody>
      </p:sp>
      <p:sp>
        <p:nvSpPr>
          <p:cNvPr id="3" name="Content Placeholder 2"/>
          <p:cNvSpPr>
            <a:spLocks noGrp="1"/>
          </p:cNvSpPr>
          <p:nvPr>
            <p:ph idx="1"/>
          </p:nvPr>
        </p:nvSpPr>
        <p:spPr>
          <a:xfrm>
            <a:off x="609600" y="1828800"/>
            <a:ext cx="11430000" cy="5029200"/>
          </a:xfrm>
        </p:spPr>
        <p:txBody>
          <a:bodyPr>
            <a:normAutofit/>
          </a:bodyPr>
          <a:lstStyle/>
          <a:p>
            <a:r>
              <a:rPr lang="en-US" sz="3900" dirty="0" smtClean="0"/>
              <a:t>Interest-  </a:t>
            </a:r>
          </a:p>
          <a:p>
            <a:pPr lvl="1"/>
            <a:r>
              <a:rPr lang="en-US" sz="2700" dirty="0" smtClean="0"/>
              <a:t>The price you pay (along with other tacked on fees) for borrowing money.  </a:t>
            </a:r>
          </a:p>
          <a:p>
            <a:pPr lvl="2"/>
            <a:r>
              <a:rPr lang="en-US" sz="2200" dirty="0" smtClean="0"/>
              <a:t>Think of it as the “rent” you pay for use of the funds.  </a:t>
            </a:r>
          </a:p>
          <a:p>
            <a:pPr lvl="1"/>
            <a:r>
              <a:rPr lang="en-US" sz="2600" dirty="0" smtClean="0"/>
              <a:t>Crystal’s car loan comes with a 5% interest rate.  That means she must pay 5% of the total amount of principal she has remaining.  If she has $5,000 still left to pay back, her interest payment would be $250.  </a:t>
            </a:r>
            <a:endParaRPr lang="en-US" sz="2600" dirty="0"/>
          </a:p>
          <a:p>
            <a:pPr lvl="2"/>
            <a:r>
              <a:rPr lang="en-US" sz="2200" dirty="0" smtClean="0"/>
              <a:t>This is a very simple way of looking at her interest payments, it is a calculation using fixed rates and only one annual payment.</a:t>
            </a:r>
          </a:p>
          <a:p>
            <a:pPr lvl="3"/>
            <a:r>
              <a:rPr lang="en-US" sz="2300" dirty="0" smtClean="0">
                <a:hlinkClick r:id="rId3"/>
              </a:rPr>
              <a:t>Interest definition </a:t>
            </a:r>
            <a:endParaRPr lang="en-US" sz="2300" dirty="0" smtClean="0"/>
          </a:p>
          <a:p>
            <a:pPr lvl="3"/>
            <a:r>
              <a:rPr lang="en-US" sz="2300" dirty="0" smtClean="0">
                <a:hlinkClick r:id="rId4"/>
              </a:rPr>
              <a:t>Interest Video </a:t>
            </a:r>
            <a:endParaRPr lang="en-US" sz="2300" dirty="0"/>
          </a:p>
        </p:txBody>
      </p:sp>
    </p:spTree>
    <p:extLst>
      <p:ext uri="{BB962C8B-B14F-4D97-AF65-F5344CB8AC3E}">
        <p14:creationId xmlns:p14="http://schemas.microsoft.com/office/powerpoint/2010/main" val="2869187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TVM and Debt</a:t>
            </a:r>
            <a:endParaRPr lang="en-US" sz="5400" b="1" dirty="0"/>
          </a:p>
        </p:txBody>
      </p:sp>
      <p:sp>
        <p:nvSpPr>
          <p:cNvPr id="3" name="Content Placeholder 2"/>
          <p:cNvSpPr>
            <a:spLocks noGrp="1"/>
          </p:cNvSpPr>
          <p:nvPr>
            <p:ph idx="1"/>
          </p:nvPr>
        </p:nvSpPr>
        <p:spPr/>
        <p:txBody>
          <a:bodyPr>
            <a:normAutofit/>
          </a:bodyPr>
          <a:lstStyle/>
          <a:p>
            <a:r>
              <a:rPr lang="en-US" sz="3600" dirty="0" smtClean="0"/>
              <a:t>Recall module 3, concerning the time value of money.  </a:t>
            </a:r>
          </a:p>
          <a:p>
            <a:pPr lvl="1"/>
            <a:r>
              <a:rPr lang="en-US" sz="2800" dirty="0" smtClean="0"/>
              <a:t>As with everything related to your personal finances, the Time Value of Money and opportunity cost are important factors that need to be considered.  </a:t>
            </a:r>
          </a:p>
          <a:p>
            <a:pPr lvl="2"/>
            <a:r>
              <a:rPr lang="en-US" sz="2800" dirty="0">
                <a:hlinkClick r:id="rId3"/>
              </a:rPr>
              <a:t>Loan Calculator</a:t>
            </a:r>
            <a:endParaRPr lang="en-US" sz="2500" dirty="0"/>
          </a:p>
        </p:txBody>
      </p:sp>
    </p:spTree>
    <p:extLst>
      <p:ext uri="{BB962C8B-B14F-4D97-AF65-F5344CB8AC3E}">
        <p14:creationId xmlns:p14="http://schemas.microsoft.com/office/powerpoint/2010/main" val="3700476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72312"/>
          </a:xfrm>
        </p:spPr>
        <p:txBody>
          <a:bodyPr>
            <a:normAutofit/>
          </a:bodyPr>
          <a:lstStyle/>
          <a:p>
            <a:r>
              <a:rPr lang="en-US" sz="5400" b="1" dirty="0" smtClean="0"/>
              <a:t>Credit Score and debt</a:t>
            </a:r>
            <a:endParaRPr lang="en-US" sz="5400" b="1" dirty="0"/>
          </a:p>
        </p:txBody>
      </p:sp>
      <p:sp>
        <p:nvSpPr>
          <p:cNvPr id="3" name="Content Placeholder 2"/>
          <p:cNvSpPr>
            <a:spLocks noGrp="1"/>
          </p:cNvSpPr>
          <p:nvPr>
            <p:ph idx="1"/>
          </p:nvPr>
        </p:nvSpPr>
        <p:spPr>
          <a:xfrm>
            <a:off x="609600" y="1676400"/>
            <a:ext cx="11430000" cy="5105400"/>
          </a:xfrm>
        </p:spPr>
        <p:txBody>
          <a:bodyPr>
            <a:normAutofit lnSpcReduction="10000"/>
          </a:bodyPr>
          <a:lstStyle/>
          <a:p>
            <a:pPr marL="0" indent="0">
              <a:buNone/>
            </a:pPr>
            <a:r>
              <a:rPr lang="en-US" sz="3200" dirty="0" smtClean="0"/>
              <a:t>Your credit score and your level of debt affect one another.  </a:t>
            </a:r>
          </a:p>
          <a:p>
            <a:pPr lvl="1"/>
            <a:r>
              <a:rPr lang="en-US" sz="2800" dirty="0" smtClean="0"/>
              <a:t>Your credit score determines what kind of interest rates you can receive for your loans (debt).  </a:t>
            </a:r>
          </a:p>
          <a:p>
            <a:pPr lvl="2"/>
            <a:r>
              <a:rPr lang="en-US" sz="2400" dirty="0" smtClean="0"/>
              <a:t>A low credit score can cost you substantially more money over the life of your loan.</a:t>
            </a:r>
          </a:p>
          <a:p>
            <a:pPr lvl="1"/>
            <a:r>
              <a:rPr lang="en-US" sz="2800" dirty="0" smtClean="0"/>
              <a:t>How you handle your debt can have a major impact on your credit score.</a:t>
            </a:r>
          </a:p>
          <a:p>
            <a:pPr lvl="2"/>
            <a:r>
              <a:rPr lang="en-US" sz="2400" dirty="0" smtClean="0"/>
              <a:t>Paying your debts on time in full can be a boon to your credit score, saving you great sums in the future.  Doing the opposite can wreck your credit, costing you higher future interest rates and even the ability to take on debt in the future.  </a:t>
            </a:r>
          </a:p>
          <a:p>
            <a:pPr lvl="3"/>
            <a:r>
              <a:rPr lang="en-US" sz="2300" dirty="0">
                <a:hlinkClick r:id="rId3"/>
              </a:rPr>
              <a:t>Credit-Card Debt Can Sink Your Credit Score</a:t>
            </a:r>
            <a:endParaRPr lang="en-US" sz="2300" dirty="0"/>
          </a:p>
        </p:txBody>
      </p:sp>
    </p:spTree>
    <p:extLst>
      <p:ext uri="{BB962C8B-B14F-4D97-AF65-F5344CB8AC3E}">
        <p14:creationId xmlns:p14="http://schemas.microsoft.com/office/powerpoint/2010/main" val="809653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72312"/>
          </a:xfrm>
        </p:spPr>
        <p:txBody>
          <a:bodyPr>
            <a:normAutofit/>
          </a:bodyPr>
          <a:lstStyle/>
          <a:p>
            <a:r>
              <a:rPr lang="en-US" sz="5400" b="1" dirty="0" smtClean="0"/>
              <a:t>Types of Debt</a:t>
            </a:r>
            <a:endParaRPr lang="en-US" sz="5400" b="1" dirty="0"/>
          </a:p>
        </p:txBody>
      </p:sp>
      <p:sp>
        <p:nvSpPr>
          <p:cNvPr id="3" name="Content Placeholder 2"/>
          <p:cNvSpPr>
            <a:spLocks noGrp="1"/>
          </p:cNvSpPr>
          <p:nvPr>
            <p:ph idx="1"/>
          </p:nvPr>
        </p:nvSpPr>
        <p:spPr>
          <a:xfrm>
            <a:off x="304800" y="1676400"/>
            <a:ext cx="11811000" cy="5029200"/>
          </a:xfrm>
        </p:spPr>
        <p:txBody>
          <a:bodyPr>
            <a:normAutofit lnSpcReduction="10000"/>
          </a:bodyPr>
          <a:lstStyle/>
          <a:p>
            <a:r>
              <a:rPr lang="en-US" sz="3600" dirty="0" smtClean="0"/>
              <a:t>Good Debt:</a:t>
            </a:r>
          </a:p>
          <a:p>
            <a:pPr lvl="1"/>
            <a:r>
              <a:rPr lang="en-US" dirty="0" smtClean="0"/>
              <a:t>Good debt sounds like an oxymoron, but many financial advisors subscribe to this idea.  Debt is considered good if it can benefit your future financial standing.  Examples include:</a:t>
            </a:r>
          </a:p>
          <a:p>
            <a:pPr lvl="2"/>
            <a:r>
              <a:rPr lang="en-US" dirty="0" smtClean="0"/>
              <a:t>Student loan debt:  A college degree can greatly impact your future earning potential. </a:t>
            </a:r>
          </a:p>
          <a:p>
            <a:pPr lvl="2"/>
            <a:r>
              <a:rPr lang="en-US" dirty="0" smtClean="0"/>
              <a:t>Entrepreneurship:  Taking on debt to open a business, while not without risk, is an example of good debt.  </a:t>
            </a:r>
          </a:p>
          <a:p>
            <a:pPr lvl="2"/>
            <a:r>
              <a:rPr lang="en-US" dirty="0" smtClean="0"/>
              <a:t>Real Estate…sometimes: Again, if the real estate is purchased (with debt) in anticipation of providing future income is it considered good debt.  </a:t>
            </a:r>
          </a:p>
          <a:p>
            <a:pPr lvl="2"/>
            <a:r>
              <a:rPr lang="en-US" dirty="0" smtClean="0"/>
              <a:t>Mortgages: very few people can pay cash for their home.  If you decide to purchase your living space, taking on mortgage payments can have benefits.  The interest you pay is tax deductible, and home usually appreciate over time.  </a:t>
            </a:r>
          </a:p>
          <a:p>
            <a:pPr lvl="2"/>
            <a:r>
              <a:rPr lang="en-US" dirty="0" smtClean="0"/>
              <a:t>Any debt that is considered necessary and stable for setting up future income streams is good debt.   </a:t>
            </a:r>
            <a:endParaRPr lang="en-US" dirty="0"/>
          </a:p>
        </p:txBody>
      </p:sp>
    </p:spTree>
    <p:extLst>
      <p:ext uri="{BB962C8B-B14F-4D97-AF65-F5344CB8AC3E}">
        <p14:creationId xmlns:p14="http://schemas.microsoft.com/office/powerpoint/2010/main" val="1681156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72312"/>
          </a:xfrm>
        </p:spPr>
        <p:txBody>
          <a:bodyPr>
            <a:normAutofit/>
          </a:bodyPr>
          <a:lstStyle/>
          <a:p>
            <a:r>
              <a:rPr lang="en-US" sz="5400" b="1" dirty="0" smtClean="0"/>
              <a:t>Types of debt</a:t>
            </a:r>
            <a:endParaRPr lang="en-US" sz="5400" b="1" dirty="0"/>
          </a:p>
        </p:txBody>
      </p:sp>
      <p:sp>
        <p:nvSpPr>
          <p:cNvPr id="3" name="Content Placeholder 2"/>
          <p:cNvSpPr>
            <a:spLocks noGrp="1"/>
          </p:cNvSpPr>
          <p:nvPr>
            <p:ph idx="1"/>
          </p:nvPr>
        </p:nvSpPr>
        <p:spPr>
          <a:xfrm>
            <a:off x="304800" y="1600200"/>
            <a:ext cx="11658600" cy="5181600"/>
          </a:xfrm>
        </p:spPr>
        <p:txBody>
          <a:bodyPr>
            <a:normAutofit lnSpcReduction="10000"/>
          </a:bodyPr>
          <a:lstStyle/>
          <a:p>
            <a:r>
              <a:rPr lang="en-US" sz="3600" dirty="0" smtClean="0"/>
              <a:t>Bad Debt:</a:t>
            </a:r>
          </a:p>
          <a:p>
            <a:pPr lvl="1"/>
            <a:r>
              <a:rPr lang="en-US" dirty="0" smtClean="0"/>
              <a:t>Good debt can have downsides.  Bad debt is just generally…well….bad.   Debt with high interest rates, or taking on debt for temporary or depreciating assets can have a major impact on your financial health.  Examples include:</a:t>
            </a:r>
          </a:p>
          <a:p>
            <a:pPr lvl="2"/>
            <a:r>
              <a:rPr lang="en-US" dirty="0" smtClean="0"/>
              <a:t>Car loans:  </a:t>
            </a:r>
            <a:r>
              <a:rPr lang="en-US" dirty="0"/>
              <a:t>New cars, in particular, cost a lot of money. While you may need a vehicle to get yourself to work and to run the errands that make up everyday life, paying </a:t>
            </a:r>
            <a:r>
              <a:rPr lang="en-US" dirty="0">
                <a:hlinkClick r:id="rId2"/>
              </a:rPr>
              <a:t>interest</a:t>
            </a:r>
            <a:r>
              <a:rPr lang="en-US" dirty="0"/>
              <a:t> on a car is simply a waste of money. By the time you leave the car lot, the vehicle is already worth less than it was when you bought it</a:t>
            </a:r>
            <a:r>
              <a:rPr lang="en-US" dirty="0" smtClean="0"/>
              <a:t>.  Taking on bad debt to have a status symbol is not a good use of your hard earned money.  </a:t>
            </a:r>
          </a:p>
          <a:p>
            <a:pPr lvl="2"/>
            <a:r>
              <a:rPr lang="en-US" dirty="0" smtClean="0"/>
              <a:t>Consumables, especially non essentials: Clothing, vacations, appliances, etc…impulse purchases purchased with loans will cost you much more than saving up and purchasing with cash (or foregoing certain luxuries all together).  Each penny in interest paid for a television is a penny that could have gone into income producing entities.  </a:t>
            </a:r>
          </a:p>
          <a:p>
            <a:pPr lvl="2"/>
            <a:r>
              <a:rPr lang="en-US" dirty="0" smtClean="0"/>
              <a:t>Credit Card debt:  </a:t>
            </a:r>
            <a:r>
              <a:rPr lang="en-US" dirty="0"/>
              <a:t>U</a:t>
            </a:r>
            <a:r>
              <a:rPr lang="en-US" dirty="0" smtClean="0"/>
              <a:t>sing credit as a borrower should always be avoided.  </a:t>
            </a:r>
            <a:endParaRPr lang="en-US" dirty="0"/>
          </a:p>
        </p:txBody>
      </p:sp>
    </p:spTree>
    <p:extLst>
      <p:ext uri="{BB962C8B-B14F-4D97-AF65-F5344CB8AC3E}">
        <p14:creationId xmlns:p14="http://schemas.microsoft.com/office/powerpoint/2010/main" val="1942956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PPtheme</Template>
  <TotalTime>1093</TotalTime>
  <Words>1422</Words>
  <Application>Microsoft Macintosh PowerPoint</Application>
  <PresentationFormat>Widescreen</PresentationFormat>
  <Paragraphs>141</Paragraphs>
  <Slides>19</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Constantia</vt:lpstr>
      <vt:lpstr>Wingdings 2</vt:lpstr>
      <vt:lpstr>PPtheme</vt:lpstr>
      <vt:lpstr>Modules 26:  Debt</vt:lpstr>
      <vt:lpstr>Learning Objectives</vt:lpstr>
      <vt:lpstr>What is Debt?</vt:lpstr>
      <vt:lpstr>Principal and Interest</vt:lpstr>
      <vt:lpstr>Principal and Interest</vt:lpstr>
      <vt:lpstr>TVM and Debt</vt:lpstr>
      <vt:lpstr>Credit Score and debt</vt:lpstr>
      <vt:lpstr>Types of Debt</vt:lpstr>
      <vt:lpstr>Types of debt</vt:lpstr>
      <vt:lpstr>Secured vs Unsecured Debt</vt:lpstr>
      <vt:lpstr>Repayments: Installment vs Revolving</vt:lpstr>
      <vt:lpstr>Handling debt</vt:lpstr>
      <vt:lpstr>Handling debt</vt:lpstr>
      <vt:lpstr>Handling debt</vt:lpstr>
      <vt:lpstr>Handling Debt</vt:lpstr>
      <vt:lpstr>Invest or pay down debt?</vt:lpstr>
      <vt:lpstr>Impact of Debt</vt:lpstr>
      <vt:lpstr>Bankruptcy</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Debt</dc:title>
  <dc:creator>Deborah</dc:creator>
  <cp:lastModifiedBy>Bo, Nhieu</cp:lastModifiedBy>
  <cp:revision>44</cp:revision>
  <dcterms:created xsi:type="dcterms:W3CDTF">2015-04-14T15:19:34Z</dcterms:created>
  <dcterms:modified xsi:type="dcterms:W3CDTF">2016-07-25T22:48:23Z</dcterms:modified>
</cp:coreProperties>
</file>