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5"/>
  </p:handoutMasterIdLst>
  <p:sldIdLst>
    <p:sldId id="256" r:id="rId2"/>
    <p:sldId id="257" r:id="rId3"/>
    <p:sldId id="258" r:id="rId4"/>
    <p:sldId id="262" r:id="rId5"/>
    <p:sldId id="259" r:id="rId6"/>
    <p:sldId id="261" r:id="rId7"/>
    <p:sldId id="276" r:id="rId8"/>
    <p:sldId id="260" r:id="rId9"/>
    <p:sldId id="274" r:id="rId10"/>
    <p:sldId id="275" r:id="rId11"/>
    <p:sldId id="271" r:id="rId12"/>
    <p:sldId id="279" r:id="rId13"/>
    <p:sldId id="263" r:id="rId14"/>
    <p:sldId id="264" r:id="rId15"/>
    <p:sldId id="265" r:id="rId16"/>
    <p:sldId id="266" r:id="rId17"/>
    <p:sldId id="272" r:id="rId18"/>
    <p:sldId id="267" r:id="rId19"/>
    <p:sldId id="268" r:id="rId20"/>
    <p:sldId id="269" r:id="rId21"/>
    <p:sldId id="270" r:id="rId22"/>
    <p:sldId id="278" r:id="rId23"/>
    <p:sldId id="273"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128" d="100"/>
          <a:sy n="128" d="100"/>
        </p:scale>
        <p:origin x="200" y="2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handoutMaster" Target="handoutMasters/handoutMaster1.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BA9FCBCA-57D7-4A99-A5CC-A59B03FC160E}" type="datetimeFigureOut">
              <a:rPr lang="en-US" smtClean="0"/>
              <a:t>7/15/16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BB68C57F-39A2-413F-8A0F-9A5207EB4BB0}" type="slidenum">
              <a:rPr lang="en-US" smtClean="0"/>
              <a:t>‹#›</a:t>
            </a:fld>
            <a:endParaRPr lang="en-US"/>
          </a:p>
        </p:txBody>
      </p:sp>
    </p:spTree>
    <p:extLst>
      <p:ext uri="{BB962C8B-B14F-4D97-AF65-F5344CB8AC3E}">
        <p14:creationId xmlns:p14="http://schemas.microsoft.com/office/powerpoint/2010/main" val="265641320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E9634C0-046C-448C-B9CF-1FD36429F9CC}" type="datetimeFigureOut">
              <a:rPr lang="en-US" smtClean="0"/>
              <a:t>7/15/16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329324700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9634C0-046C-448C-B9CF-1FD36429F9CC}" type="datetimeFigureOut">
              <a:rPr lang="en-US" smtClean="0"/>
              <a:t>7/15/16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498409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9634C0-046C-448C-B9CF-1FD36429F9CC}" type="datetimeFigureOut">
              <a:rPr lang="en-US" smtClean="0"/>
              <a:t>7/15/16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5655310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E9634C0-046C-448C-B9CF-1FD36429F9CC}" type="datetimeFigureOut">
              <a:rPr lang="en-US" smtClean="0"/>
              <a:t>7/15/16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29166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E9634C0-046C-448C-B9CF-1FD36429F9CC}" type="datetimeFigureOut">
              <a:rPr lang="en-US" smtClean="0"/>
              <a:t>7/15/16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328764176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E9634C0-046C-448C-B9CF-1FD36429F9CC}" type="datetimeFigureOut">
              <a:rPr lang="en-US" smtClean="0"/>
              <a:t>7/15/16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1482937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E9634C0-046C-448C-B9CF-1FD36429F9CC}" type="datetimeFigureOut">
              <a:rPr lang="en-US" smtClean="0"/>
              <a:t>7/15/16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1065847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E9634C0-046C-448C-B9CF-1FD36429F9CC}" type="datetimeFigureOut">
              <a:rPr lang="en-US" smtClean="0"/>
              <a:t>7/15/16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281268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9634C0-046C-448C-B9CF-1FD36429F9CC}" type="datetimeFigureOut">
              <a:rPr lang="en-US" smtClean="0"/>
              <a:t>7/15/16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20747324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E9634C0-046C-448C-B9CF-1FD36429F9CC}" type="datetimeFigureOut">
              <a:rPr lang="en-US" smtClean="0"/>
              <a:t>7/15/16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9037FA-A0E7-4A43-A77E-6D6DA00B515E}" type="slidenum">
              <a:rPr lang="en-US" smtClean="0"/>
              <a:t>‹#›</a:t>
            </a:fld>
            <a:endParaRPr lang="en-US"/>
          </a:p>
        </p:txBody>
      </p:sp>
    </p:spTree>
    <p:extLst>
      <p:ext uri="{BB962C8B-B14F-4D97-AF65-F5344CB8AC3E}">
        <p14:creationId xmlns:p14="http://schemas.microsoft.com/office/powerpoint/2010/main" val="2496451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E9634C0-046C-448C-B9CF-1FD36429F9CC}" type="datetimeFigureOut">
              <a:rPr lang="en-US" smtClean="0"/>
              <a:t>7/15/16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999037FA-A0E7-4A43-A77E-6D6DA00B515E}" type="slidenum">
              <a:rPr lang="en-US" smtClean="0"/>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extLst>
      <p:ext uri="{BB962C8B-B14F-4D97-AF65-F5344CB8AC3E}">
        <p14:creationId xmlns:p14="http://schemas.microsoft.com/office/powerpoint/2010/main" val="409814808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9634C0-046C-448C-B9CF-1FD36429F9CC}" type="datetimeFigureOut">
              <a:rPr lang="en-US" smtClean="0"/>
              <a:t>7/15/16</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99037FA-A0E7-4A43-A77E-6D6DA00B515E}" type="slidenum">
              <a:rPr lang="en-US" smtClean="0"/>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extLst>
      <p:ext uri="{BB962C8B-B14F-4D97-AF65-F5344CB8AC3E}">
        <p14:creationId xmlns:p14="http://schemas.microsoft.com/office/powerpoint/2010/main" val="21135571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insurance.freeadvice.com/information/home/article/15"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publications.usa.gov/epublications/12ways/12ways.ht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9fyVI8Ys98k"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g-Kv4a08aJE"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ii.org/article/nine-ways-to-lower-your-auto-insurance-costs"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youtube.com/watch?v=PUZSIahxq-g"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Modules 18</a:t>
            </a:r>
            <a:r>
              <a:rPr lang="en-US" dirty="0" smtClean="0"/>
              <a:t/>
            </a:r>
            <a:br>
              <a:rPr lang="en-US" dirty="0" smtClean="0"/>
            </a:br>
            <a:r>
              <a:rPr lang="en-US" dirty="0" smtClean="0"/>
              <a:t>Property &amp; Casualty Insurance</a:t>
            </a:r>
            <a:endParaRPr lang="en-US" dirty="0"/>
          </a:p>
        </p:txBody>
      </p:sp>
    </p:spTree>
    <p:extLst>
      <p:ext uri="{BB962C8B-B14F-4D97-AF65-F5344CB8AC3E}">
        <p14:creationId xmlns:p14="http://schemas.microsoft.com/office/powerpoint/2010/main" val="2320695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359" y="704088"/>
            <a:ext cx="11169041" cy="1037030"/>
          </a:xfrm>
        </p:spPr>
        <p:txBody>
          <a:bodyPr>
            <a:normAutofit/>
          </a:bodyPr>
          <a:lstStyle/>
          <a:p>
            <a:r>
              <a:rPr lang="en-US" sz="5400" b="1" dirty="0" smtClean="0"/>
              <a:t>Types of Home Insurance</a:t>
            </a:r>
            <a:endParaRPr lang="en-US" sz="5400" b="1" dirty="0"/>
          </a:p>
        </p:txBody>
      </p:sp>
      <p:sp>
        <p:nvSpPr>
          <p:cNvPr id="3" name="Content Placeholder 2"/>
          <p:cNvSpPr>
            <a:spLocks noGrp="1"/>
          </p:cNvSpPr>
          <p:nvPr>
            <p:ph idx="1"/>
          </p:nvPr>
        </p:nvSpPr>
        <p:spPr>
          <a:xfrm>
            <a:off x="313151" y="1816274"/>
            <a:ext cx="11686783" cy="4935255"/>
          </a:xfrm>
        </p:spPr>
        <p:txBody>
          <a:bodyPr>
            <a:normAutofit lnSpcReduction="10000"/>
          </a:bodyPr>
          <a:lstStyle/>
          <a:p>
            <a:r>
              <a:rPr lang="en-US" sz="3200" dirty="0" smtClean="0"/>
              <a:t>HO-4 </a:t>
            </a:r>
            <a:r>
              <a:rPr lang="en-US" sz="3200" dirty="0"/>
              <a:t>(Tenant’s form):</a:t>
            </a:r>
          </a:p>
          <a:p>
            <a:pPr lvl="1"/>
            <a:r>
              <a:rPr lang="en-US" dirty="0" smtClean="0"/>
              <a:t>Protects </a:t>
            </a:r>
            <a:r>
              <a:rPr lang="en-US" dirty="0"/>
              <a:t>the personal property of renters not the structure itself.  (Renter’s insurance)</a:t>
            </a:r>
          </a:p>
          <a:p>
            <a:r>
              <a:rPr lang="en-US" sz="3200" dirty="0" smtClean="0"/>
              <a:t>HO-5 </a:t>
            </a:r>
            <a:r>
              <a:rPr lang="en-US" sz="3200" dirty="0"/>
              <a:t>(Comprehensive form): </a:t>
            </a:r>
          </a:p>
          <a:p>
            <a:pPr lvl="1"/>
            <a:r>
              <a:rPr lang="en-US" dirty="0" smtClean="0"/>
              <a:t>Coverage </a:t>
            </a:r>
            <a:r>
              <a:rPr lang="en-US" dirty="0"/>
              <a:t>is similar to HO-3 but is expanded to cover more.</a:t>
            </a:r>
          </a:p>
          <a:p>
            <a:pPr lvl="1"/>
            <a:r>
              <a:rPr lang="en-US" dirty="0" smtClean="0"/>
              <a:t>Becoming </a:t>
            </a:r>
            <a:r>
              <a:rPr lang="en-US" dirty="0"/>
              <a:t>more rare</a:t>
            </a:r>
          </a:p>
          <a:p>
            <a:r>
              <a:rPr lang="en-US" sz="3200" dirty="0" smtClean="0"/>
              <a:t>HO-6 </a:t>
            </a:r>
            <a:r>
              <a:rPr lang="en-US" sz="3200" dirty="0"/>
              <a:t>(Condominium owner):</a:t>
            </a:r>
          </a:p>
          <a:p>
            <a:pPr lvl="1"/>
            <a:r>
              <a:rPr lang="en-US" dirty="0" smtClean="0"/>
              <a:t>For </a:t>
            </a:r>
            <a:r>
              <a:rPr lang="en-US" dirty="0"/>
              <a:t>owners of condominiums.</a:t>
            </a:r>
          </a:p>
          <a:p>
            <a:pPr lvl="1"/>
            <a:r>
              <a:rPr lang="en-US" dirty="0" smtClean="0"/>
              <a:t>Covers </a:t>
            </a:r>
            <a:r>
              <a:rPr lang="en-US" dirty="0"/>
              <a:t>personal property, and additions or improvements made to the unit. </a:t>
            </a:r>
          </a:p>
          <a:p>
            <a:pPr lvl="1"/>
            <a:r>
              <a:rPr lang="en-US" dirty="0" smtClean="0"/>
              <a:t>The </a:t>
            </a:r>
            <a:r>
              <a:rPr lang="en-US" dirty="0"/>
              <a:t>condominium association purchases insurance on the building itself. </a:t>
            </a:r>
            <a:endParaRPr lang="en-US" dirty="0" smtClean="0"/>
          </a:p>
          <a:p>
            <a:pPr marL="393192" lvl="1" indent="0">
              <a:buNone/>
            </a:pPr>
            <a:r>
              <a:rPr lang="en-US" dirty="0" smtClean="0">
                <a:hlinkClick r:id="rId2"/>
              </a:rPr>
              <a:t>Outside Reading </a:t>
            </a:r>
            <a:endParaRPr lang="en-US" dirty="0" smtClean="0"/>
          </a:p>
          <a:p>
            <a:pPr lvl="1"/>
            <a:endParaRPr lang="en-US" dirty="0" smtClean="0"/>
          </a:p>
          <a:p>
            <a:pPr lvl="1"/>
            <a:endParaRPr lang="en-US" dirty="0"/>
          </a:p>
        </p:txBody>
      </p:sp>
    </p:spTree>
    <p:extLst>
      <p:ext uri="{BB962C8B-B14F-4D97-AF65-F5344CB8AC3E}">
        <p14:creationId xmlns:p14="http://schemas.microsoft.com/office/powerpoint/2010/main" val="26032860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1</a:t>
            </a:r>
            <a:endParaRPr lang="en-US" sz="5400" b="1" dirty="0"/>
          </a:p>
        </p:txBody>
      </p:sp>
    </p:spTree>
    <p:extLst>
      <p:ext uri="{BB962C8B-B14F-4D97-AF65-F5344CB8AC3E}">
        <p14:creationId xmlns:p14="http://schemas.microsoft.com/office/powerpoint/2010/main" val="701200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85" y="704088"/>
            <a:ext cx="11156515" cy="949348"/>
          </a:xfrm>
        </p:spPr>
        <p:txBody>
          <a:bodyPr>
            <a:normAutofit/>
          </a:bodyPr>
          <a:lstStyle/>
          <a:p>
            <a:r>
              <a:rPr lang="en-US" sz="5400" b="1" dirty="0" smtClean="0"/>
              <a:t>How to reduce your premium: </a:t>
            </a:r>
            <a:endParaRPr lang="en-US" sz="5400" b="1" dirty="0"/>
          </a:p>
        </p:txBody>
      </p:sp>
      <p:sp>
        <p:nvSpPr>
          <p:cNvPr id="3" name="Content Placeholder 2"/>
          <p:cNvSpPr>
            <a:spLocks noGrp="1"/>
          </p:cNvSpPr>
          <p:nvPr>
            <p:ph idx="1"/>
          </p:nvPr>
        </p:nvSpPr>
        <p:spPr>
          <a:xfrm>
            <a:off x="338203" y="1791223"/>
            <a:ext cx="11674257" cy="4947780"/>
          </a:xfrm>
        </p:spPr>
        <p:txBody>
          <a:bodyPr>
            <a:normAutofit lnSpcReduction="10000"/>
          </a:bodyPr>
          <a:lstStyle/>
          <a:p>
            <a:r>
              <a:rPr lang="en-US" sz="2700" dirty="0" smtClean="0"/>
              <a:t>Shop Around: </a:t>
            </a:r>
          </a:p>
          <a:p>
            <a:r>
              <a:rPr lang="en-US" sz="2700" dirty="0" smtClean="0"/>
              <a:t>Raise your deductible: </a:t>
            </a:r>
          </a:p>
          <a:p>
            <a:r>
              <a:rPr lang="en-US" sz="2700" dirty="0" smtClean="0"/>
              <a:t>Maintain </a:t>
            </a:r>
            <a:r>
              <a:rPr lang="en-US" sz="2700" dirty="0"/>
              <a:t>a Credit rating: </a:t>
            </a:r>
            <a:endParaRPr lang="en-US" sz="2700" dirty="0" smtClean="0"/>
          </a:p>
          <a:p>
            <a:r>
              <a:rPr lang="en-US" sz="2700" dirty="0" smtClean="0"/>
              <a:t>Consider your insurance costs when building or purchasing a home: </a:t>
            </a:r>
          </a:p>
          <a:p>
            <a:pPr lvl="2"/>
            <a:r>
              <a:rPr lang="en-US" dirty="0" smtClean="0"/>
              <a:t>The type of house you have affects its insurance costs. </a:t>
            </a:r>
          </a:p>
          <a:p>
            <a:pPr lvl="3"/>
            <a:r>
              <a:rPr lang="en-US" dirty="0" smtClean="0"/>
              <a:t>For example: generally a brick home will cost less to insure than a wood home. </a:t>
            </a:r>
          </a:p>
          <a:p>
            <a:r>
              <a:rPr lang="en-US" sz="2700" dirty="0" smtClean="0"/>
              <a:t>Ask your insurer for a list of discounts they offer:</a:t>
            </a:r>
          </a:p>
          <a:p>
            <a:pPr lvl="2"/>
            <a:r>
              <a:rPr lang="en-US" dirty="0" smtClean="0"/>
              <a:t>You may receive a discount if you have things such as a fire extinguisher, or a security system in your home. </a:t>
            </a:r>
          </a:p>
          <a:p>
            <a:r>
              <a:rPr lang="en-US" sz="2700" dirty="0" smtClean="0"/>
              <a:t>Avoid claims: </a:t>
            </a:r>
          </a:p>
          <a:p>
            <a:pPr lvl="2"/>
            <a:r>
              <a:rPr lang="en-US" dirty="0" smtClean="0"/>
              <a:t>By taking precautions such as putting up a fence around your swimming pool you are reducing the likelihood that you will have a claim. </a:t>
            </a:r>
            <a:endParaRPr lang="en-US" dirty="0"/>
          </a:p>
          <a:p>
            <a:endParaRPr lang="en-US" sz="1900" dirty="0"/>
          </a:p>
        </p:txBody>
      </p:sp>
      <p:sp>
        <p:nvSpPr>
          <p:cNvPr id="4" name="TextBox 3"/>
          <p:cNvSpPr txBox="1"/>
          <p:nvPr/>
        </p:nvSpPr>
        <p:spPr>
          <a:xfrm>
            <a:off x="6939419" y="2016690"/>
            <a:ext cx="3244241" cy="584775"/>
          </a:xfrm>
          <a:prstGeom prst="rect">
            <a:avLst/>
          </a:prstGeom>
          <a:noFill/>
        </p:spPr>
        <p:txBody>
          <a:bodyPr wrap="square" rtlCol="0">
            <a:spAutoFit/>
          </a:bodyPr>
          <a:lstStyle/>
          <a:p>
            <a:r>
              <a:rPr lang="en-US" sz="3200" dirty="0" smtClean="0">
                <a:hlinkClick r:id="rId2"/>
              </a:rPr>
              <a:t>Outside Reading</a:t>
            </a:r>
            <a:endParaRPr lang="en-US" sz="3200" dirty="0" smtClean="0"/>
          </a:p>
        </p:txBody>
      </p:sp>
    </p:spTree>
    <p:extLst>
      <p:ext uri="{BB962C8B-B14F-4D97-AF65-F5344CB8AC3E}">
        <p14:creationId xmlns:p14="http://schemas.microsoft.com/office/powerpoint/2010/main" val="12416256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900" y="704088"/>
            <a:ext cx="11785600" cy="1143000"/>
          </a:xfrm>
        </p:spPr>
        <p:txBody>
          <a:bodyPr>
            <a:noAutofit/>
          </a:bodyPr>
          <a:lstStyle/>
          <a:p>
            <a:r>
              <a:rPr lang="en-US" sz="5400" b="1" dirty="0"/>
              <a:t>Insurance claims are settled in two ways</a:t>
            </a:r>
            <a:r>
              <a:rPr lang="en-US" sz="5400" b="1" dirty="0" smtClean="0"/>
              <a:t>:</a:t>
            </a:r>
            <a:endParaRPr lang="en-US" sz="5400" b="1" dirty="0"/>
          </a:p>
        </p:txBody>
      </p:sp>
      <p:sp>
        <p:nvSpPr>
          <p:cNvPr id="3" name="Content Placeholder 2"/>
          <p:cNvSpPr>
            <a:spLocks noGrp="1"/>
          </p:cNvSpPr>
          <p:nvPr>
            <p:ph idx="1"/>
          </p:nvPr>
        </p:nvSpPr>
        <p:spPr>
          <a:xfrm>
            <a:off x="393700" y="1935480"/>
            <a:ext cx="11518900" cy="4643120"/>
          </a:xfrm>
        </p:spPr>
        <p:txBody>
          <a:bodyPr/>
          <a:lstStyle/>
          <a:p>
            <a:r>
              <a:rPr lang="en-US" sz="3600" dirty="0" smtClean="0"/>
              <a:t>Replacement </a:t>
            </a:r>
            <a:r>
              <a:rPr lang="en-US" sz="3600" dirty="0"/>
              <a:t>value:</a:t>
            </a:r>
          </a:p>
          <a:p>
            <a:pPr lvl="2"/>
            <a:r>
              <a:rPr lang="en-US" sz="2800" dirty="0" smtClean="0"/>
              <a:t>Insured </a:t>
            </a:r>
            <a:r>
              <a:rPr lang="en-US" sz="2800" dirty="0"/>
              <a:t>receives payment based on the current replacement cost. </a:t>
            </a:r>
          </a:p>
          <a:p>
            <a:pPr lvl="2"/>
            <a:r>
              <a:rPr lang="en-US" sz="2800" dirty="0" smtClean="0"/>
              <a:t>There </a:t>
            </a:r>
            <a:r>
              <a:rPr lang="en-US" sz="2800" dirty="0"/>
              <a:t>is no deduction for depreciation.</a:t>
            </a:r>
          </a:p>
          <a:p>
            <a:r>
              <a:rPr lang="en-US" sz="3600" dirty="0" smtClean="0"/>
              <a:t>Actual </a:t>
            </a:r>
            <a:r>
              <a:rPr lang="en-US" sz="3600" dirty="0"/>
              <a:t>cash value method:</a:t>
            </a:r>
          </a:p>
          <a:p>
            <a:pPr lvl="2"/>
            <a:r>
              <a:rPr lang="en-US" sz="2800" dirty="0" smtClean="0"/>
              <a:t>Insured </a:t>
            </a:r>
            <a:r>
              <a:rPr lang="en-US" sz="2800" dirty="0"/>
              <a:t>receives the replacement value minus depreciation. </a:t>
            </a:r>
          </a:p>
          <a:p>
            <a:pPr lvl="2"/>
            <a:r>
              <a:rPr lang="en-US" sz="2800" dirty="0" smtClean="0"/>
              <a:t>Has </a:t>
            </a:r>
            <a:r>
              <a:rPr lang="en-US" sz="2800" dirty="0"/>
              <a:t>lower premium costs than the replacement value method. </a:t>
            </a:r>
          </a:p>
          <a:p>
            <a:r>
              <a:rPr lang="en-US" sz="3200" dirty="0"/>
              <a:t>The way in which you purchases your insurance will determine how your claims will be settled. </a:t>
            </a:r>
          </a:p>
          <a:p>
            <a:endParaRPr lang="en-US" dirty="0"/>
          </a:p>
        </p:txBody>
      </p:sp>
    </p:spTree>
    <p:extLst>
      <p:ext uri="{BB962C8B-B14F-4D97-AF65-F5344CB8AC3E}">
        <p14:creationId xmlns:p14="http://schemas.microsoft.com/office/powerpoint/2010/main" val="2037209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0200" y="704088"/>
            <a:ext cx="11252200" cy="1137412"/>
          </a:xfrm>
        </p:spPr>
        <p:txBody>
          <a:bodyPr>
            <a:normAutofit/>
          </a:bodyPr>
          <a:lstStyle/>
          <a:p>
            <a:r>
              <a:rPr lang="en-US" sz="5400" b="1" dirty="0"/>
              <a:t>Renter’s Insurance:</a:t>
            </a:r>
          </a:p>
        </p:txBody>
      </p:sp>
      <p:sp>
        <p:nvSpPr>
          <p:cNvPr id="3" name="Content Placeholder 2"/>
          <p:cNvSpPr>
            <a:spLocks noGrp="1"/>
          </p:cNvSpPr>
          <p:nvPr>
            <p:ph idx="1"/>
          </p:nvPr>
        </p:nvSpPr>
        <p:spPr>
          <a:xfrm>
            <a:off x="419100" y="1841500"/>
            <a:ext cx="11303000" cy="4673600"/>
          </a:xfrm>
        </p:spPr>
        <p:txBody>
          <a:bodyPr>
            <a:normAutofit fontScale="92500" lnSpcReduction="10000"/>
          </a:bodyPr>
          <a:lstStyle/>
          <a:p>
            <a:r>
              <a:rPr lang="en-US" sz="3200" dirty="0" smtClean="0"/>
              <a:t>Unlike </a:t>
            </a:r>
            <a:r>
              <a:rPr lang="en-US" sz="3200" dirty="0"/>
              <a:t>homeowner’s insurance renter’s insurance does not cover the building and other structures in which a person lives. Instead it covers personal property, additional living expenses, and personal liability. </a:t>
            </a:r>
          </a:p>
          <a:p>
            <a:r>
              <a:rPr lang="en-US" sz="3200" dirty="0" smtClean="0"/>
              <a:t>The </a:t>
            </a:r>
            <a:r>
              <a:rPr lang="en-US" sz="3200" dirty="0"/>
              <a:t>reason for renters insurance is to protect the financial value of your personal property in case of a loss. </a:t>
            </a:r>
            <a:endParaRPr lang="en-US" sz="3200" dirty="0" smtClean="0"/>
          </a:p>
          <a:p>
            <a:r>
              <a:rPr lang="en-US" sz="3200" dirty="0" smtClean="0"/>
              <a:t>It is similar to the personal possession portion of homeowner’s insurance</a:t>
            </a:r>
            <a:endParaRPr lang="en-US" sz="3200" dirty="0"/>
          </a:p>
          <a:p>
            <a:r>
              <a:rPr lang="en-US" sz="3200" dirty="0" smtClean="0"/>
              <a:t>Renter’s </a:t>
            </a:r>
            <a:r>
              <a:rPr lang="en-US" sz="3200" dirty="0"/>
              <a:t>insurance is generally relatively inexpensive and affordable. </a:t>
            </a:r>
          </a:p>
          <a:p>
            <a:endParaRPr lang="en-US" dirty="0"/>
          </a:p>
        </p:txBody>
      </p:sp>
    </p:spTree>
    <p:extLst>
      <p:ext uri="{BB962C8B-B14F-4D97-AF65-F5344CB8AC3E}">
        <p14:creationId xmlns:p14="http://schemas.microsoft.com/office/powerpoint/2010/main" val="3225473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143000"/>
          </a:xfrm>
        </p:spPr>
        <p:txBody>
          <a:bodyPr>
            <a:normAutofit/>
          </a:bodyPr>
          <a:lstStyle/>
          <a:p>
            <a:r>
              <a:rPr lang="en-US" sz="5400" b="1" dirty="0" smtClean="0"/>
              <a:t>Renter’s Insurance:</a:t>
            </a:r>
            <a:endParaRPr lang="en-US" sz="5400" b="1" dirty="0"/>
          </a:p>
        </p:txBody>
      </p:sp>
      <p:sp>
        <p:nvSpPr>
          <p:cNvPr id="3" name="Content Placeholder 2"/>
          <p:cNvSpPr>
            <a:spLocks noGrp="1"/>
          </p:cNvSpPr>
          <p:nvPr>
            <p:ph idx="1"/>
          </p:nvPr>
        </p:nvSpPr>
        <p:spPr>
          <a:xfrm>
            <a:off x="330200" y="2004164"/>
            <a:ext cx="11480800" cy="4587136"/>
          </a:xfrm>
        </p:spPr>
        <p:txBody>
          <a:bodyPr>
            <a:normAutofit/>
          </a:bodyPr>
          <a:lstStyle/>
          <a:p>
            <a:r>
              <a:rPr lang="en-US" sz="3200" dirty="0"/>
              <a:t>Some renters make the mistake of believing they are covered under the landlord’s insurance, however this is generally only the case when the landlord is held liable for the damage. </a:t>
            </a:r>
          </a:p>
          <a:p>
            <a:pPr lvl="2"/>
            <a:r>
              <a:rPr lang="en-US" sz="2400" dirty="0"/>
              <a:t>If bad wiring causes a fire and damages to the property the renter is usually able to collect from the landlord or their insurance.  </a:t>
            </a:r>
          </a:p>
          <a:p>
            <a:pPr lvl="2"/>
            <a:r>
              <a:rPr lang="en-US" sz="2400" dirty="0"/>
              <a:t>However if a tenant’s space heater falls over and starts a fire the tenant is held responsible and is unable to collect for the loss of their personal property unless they have renters insurance. </a:t>
            </a:r>
          </a:p>
          <a:p>
            <a:r>
              <a:rPr lang="en-US" dirty="0" smtClean="0">
                <a:hlinkClick r:id="rId2"/>
              </a:rPr>
              <a:t>Video </a:t>
            </a:r>
            <a:endParaRPr lang="en-US" dirty="0" smtClean="0"/>
          </a:p>
          <a:p>
            <a:endParaRPr lang="en-US" dirty="0"/>
          </a:p>
        </p:txBody>
      </p:sp>
    </p:spTree>
    <p:extLst>
      <p:ext uri="{BB962C8B-B14F-4D97-AF65-F5344CB8AC3E}">
        <p14:creationId xmlns:p14="http://schemas.microsoft.com/office/powerpoint/2010/main" val="628558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143000"/>
          </a:xfrm>
        </p:spPr>
        <p:txBody>
          <a:bodyPr>
            <a:noAutofit/>
          </a:bodyPr>
          <a:lstStyle/>
          <a:p>
            <a:r>
              <a:rPr lang="en-US" sz="4800" b="1" dirty="0" smtClean="0"/>
              <a:t>How much Renter’s Insurance do you need?</a:t>
            </a:r>
            <a:endParaRPr lang="en-US" sz="4800" b="1" dirty="0"/>
          </a:p>
        </p:txBody>
      </p:sp>
      <p:sp>
        <p:nvSpPr>
          <p:cNvPr id="3" name="Content Placeholder 2"/>
          <p:cNvSpPr>
            <a:spLocks noGrp="1"/>
          </p:cNvSpPr>
          <p:nvPr>
            <p:ph idx="1"/>
          </p:nvPr>
        </p:nvSpPr>
        <p:spPr>
          <a:xfrm>
            <a:off x="450937" y="1954060"/>
            <a:ext cx="11131463" cy="4713440"/>
          </a:xfrm>
        </p:spPr>
        <p:txBody>
          <a:bodyPr>
            <a:normAutofit lnSpcReduction="10000"/>
          </a:bodyPr>
          <a:lstStyle/>
          <a:p>
            <a:r>
              <a:rPr lang="en-US" sz="4000" dirty="0" smtClean="0"/>
              <a:t>Create </a:t>
            </a:r>
            <a:r>
              <a:rPr lang="en-US" sz="4000" dirty="0"/>
              <a:t>a home inventory. </a:t>
            </a:r>
          </a:p>
          <a:p>
            <a:pPr lvl="2"/>
            <a:r>
              <a:rPr lang="en-US" sz="2800" dirty="0" smtClean="0"/>
              <a:t>Make </a:t>
            </a:r>
            <a:r>
              <a:rPr lang="en-US" sz="2800" dirty="0"/>
              <a:t>a list of everything in your home along with what you paid for it and a picture. </a:t>
            </a:r>
          </a:p>
          <a:p>
            <a:pPr lvl="2"/>
            <a:r>
              <a:rPr lang="en-US" sz="2800" dirty="0" smtClean="0"/>
              <a:t>Total </a:t>
            </a:r>
            <a:r>
              <a:rPr lang="en-US" sz="2800" dirty="0"/>
              <a:t>the amount of the items to get a rough estimate of what your possessions are worth. </a:t>
            </a:r>
          </a:p>
          <a:p>
            <a:pPr lvl="2"/>
            <a:r>
              <a:rPr lang="en-US" sz="2800" dirty="0" smtClean="0"/>
              <a:t>Put </a:t>
            </a:r>
            <a:r>
              <a:rPr lang="en-US" sz="2800" dirty="0"/>
              <a:t>your inventory in a safe place away from your home, such as a safe deposit box at a bank. </a:t>
            </a:r>
          </a:p>
          <a:p>
            <a:r>
              <a:rPr lang="en-US" sz="3200" dirty="0" smtClean="0"/>
              <a:t>The </a:t>
            </a:r>
            <a:r>
              <a:rPr lang="en-US" sz="3200" dirty="0"/>
              <a:t>creation of an inventory will help you to determine the amount of coverage you need and will help you if a claim is made. </a:t>
            </a:r>
          </a:p>
          <a:p>
            <a:endParaRPr lang="en-US" dirty="0"/>
          </a:p>
        </p:txBody>
      </p:sp>
    </p:spTree>
    <p:extLst>
      <p:ext uri="{BB962C8B-B14F-4D97-AF65-F5344CB8AC3E}">
        <p14:creationId xmlns:p14="http://schemas.microsoft.com/office/powerpoint/2010/main" val="4691135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2</a:t>
            </a:r>
            <a:endParaRPr lang="en-US" sz="5400" b="1" dirty="0"/>
          </a:p>
        </p:txBody>
      </p:sp>
    </p:spTree>
    <p:extLst>
      <p:ext uri="{BB962C8B-B14F-4D97-AF65-F5344CB8AC3E}">
        <p14:creationId xmlns:p14="http://schemas.microsoft.com/office/powerpoint/2010/main" val="20782641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8300" y="704088"/>
            <a:ext cx="11214100" cy="1143000"/>
          </a:xfrm>
        </p:spPr>
        <p:txBody>
          <a:bodyPr>
            <a:normAutofit/>
          </a:bodyPr>
          <a:lstStyle/>
          <a:p>
            <a:r>
              <a:rPr lang="en-US" sz="5400" b="1" dirty="0" smtClean="0"/>
              <a:t>Auto Insurance:</a:t>
            </a:r>
            <a:endParaRPr lang="en-US" sz="5400" b="1" dirty="0"/>
          </a:p>
        </p:txBody>
      </p:sp>
      <p:sp>
        <p:nvSpPr>
          <p:cNvPr id="3" name="Content Placeholder 2"/>
          <p:cNvSpPr>
            <a:spLocks noGrp="1"/>
          </p:cNvSpPr>
          <p:nvPr>
            <p:ph idx="1"/>
          </p:nvPr>
        </p:nvSpPr>
        <p:spPr>
          <a:xfrm>
            <a:off x="501041" y="1935480"/>
            <a:ext cx="11081359" cy="4630420"/>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3200" dirty="0" smtClean="0">
                <a:ea typeface="Calibri" panose="020F0502020204030204" pitchFamily="34" charset="0"/>
                <a:cs typeface="Times New Roman" panose="02020603050405020304" pitchFamily="18" charset="0"/>
              </a:rPr>
              <a:t>Protects </a:t>
            </a:r>
            <a:r>
              <a:rPr lang="en-US" sz="3200" dirty="0">
                <a:ea typeface="Calibri" panose="020F0502020204030204" pitchFamily="34" charset="0"/>
                <a:cs typeface="Times New Roman" panose="02020603050405020304" pitchFamily="18" charset="0"/>
              </a:rPr>
              <a:t>you against financial loss if you have an auto accident. </a:t>
            </a:r>
          </a:p>
          <a:p>
            <a:pPr marL="342900" marR="0" lvl="0" indent="-342900">
              <a:lnSpc>
                <a:spcPct val="107000"/>
              </a:lnSpc>
              <a:spcBef>
                <a:spcPts val="0"/>
              </a:spcBef>
              <a:spcAft>
                <a:spcPts val="0"/>
              </a:spcAft>
              <a:buFont typeface="Symbol" panose="05050102010706020507" pitchFamily="18" charset="2"/>
              <a:buChar char=""/>
            </a:pPr>
            <a:r>
              <a:rPr lang="en-US" sz="3200" dirty="0">
                <a:ea typeface="Calibri" panose="020F0502020204030204" pitchFamily="34" charset="0"/>
                <a:cs typeface="Times New Roman" panose="02020603050405020304" pitchFamily="18" charset="0"/>
              </a:rPr>
              <a:t>Provides property, liability and medical coverage:</a:t>
            </a: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Property coverage: Covers the theft of or any damages to your car.</a:t>
            </a: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Liability coverage: Pays for your legal responsibility as a result of property damage or bodily injury.</a:t>
            </a:r>
          </a:p>
          <a:p>
            <a:pPr marL="742950" marR="0" lvl="1" indent="-285750">
              <a:lnSpc>
                <a:spcPct val="107000"/>
              </a:lnSpc>
              <a:spcBef>
                <a:spcPts val="0"/>
              </a:spcBef>
              <a:spcAft>
                <a:spcPts val="0"/>
              </a:spcAft>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Medical coverage: Covers the cost of injuries, rehabilitation, lost wages, or funeral expenses. </a:t>
            </a:r>
          </a:p>
          <a:p>
            <a:pPr marL="640080" lvl="2" indent="0">
              <a:lnSpc>
                <a:spcPct val="107000"/>
              </a:lnSpc>
              <a:spcBef>
                <a:spcPts val="0"/>
              </a:spcBef>
              <a:buNone/>
            </a:pPr>
            <a:r>
              <a:rPr lang="en-US" sz="3200" u="sng" dirty="0" smtClean="0">
                <a:solidFill>
                  <a:srgbClr val="0563C1"/>
                </a:solidFill>
                <a:ea typeface="Calibri" panose="020F0502020204030204" pitchFamily="34" charset="0"/>
                <a:cs typeface="Times New Roman" panose="02020603050405020304" pitchFamily="18" charset="0"/>
                <a:hlinkClick r:id="rId2"/>
              </a:rPr>
              <a:t>Video </a:t>
            </a:r>
            <a:endParaRPr lang="en-US" sz="3200" dirty="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000867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704088"/>
            <a:ext cx="11163300" cy="1200912"/>
          </a:xfrm>
        </p:spPr>
        <p:txBody>
          <a:bodyPr>
            <a:normAutofit/>
          </a:bodyPr>
          <a:lstStyle/>
          <a:p>
            <a:r>
              <a:rPr lang="en-US" sz="5400" b="1" dirty="0" smtClean="0"/>
              <a:t>Types of Coverage:</a:t>
            </a:r>
            <a:endParaRPr lang="en-US" sz="5400" b="1" dirty="0"/>
          </a:p>
        </p:txBody>
      </p:sp>
      <p:sp>
        <p:nvSpPr>
          <p:cNvPr id="3" name="Content Placeholder 2"/>
          <p:cNvSpPr>
            <a:spLocks noGrp="1"/>
          </p:cNvSpPr>
          <p:nvPr>
            <p:ph idx="1"/>
          </p:nvPr>
        </p:nvSpPr>
        <p:spPr>
          <a:xfrm>
            <a:off x="501041" y="2032000"/>
            <a:ext cx="11081359" cy="4724400"/>
          </a:xfrm>
        </p:spPr>
        <p:txBody>
          <a:bodyPr>
            <a:normAutofit/>
          </a:bodyPr>
          <a:lstStyle/>
          <a:p>
            <a:pPr marL="0" marR="0" lvl="0" indent="0">
              <a:lnSpc>
                <a:spcPct val="107000"/>
              </a:lnSpc>
              <a:spcBef>
                <a:spcPts val="0"/>
              </a:spcBef>
              <a:spcAft>
                <a:spcPts val="0"/>
              </a:spcAft>
              <a:buNone/>
            </a:pPr>
            <a:r>
              <a:rPr lang="en-US" sz="3600" dirty="0">
                <a:ea typeface="Calibri" panose="020F0502020204030204" pitchFamily="34" charset="0"/>
                <a:cs typeface="Times New Roman" panose="02020603050405020304" pitchFamily="18" charset="0"/>
              </a:rPr>
              <a:t>An auto insurance policy is comprised of six different kinds of coverage:</a:t>
            </a:r>
          </a:p>
          <a:p>
            <a:pPr marL="742950" marR="0" lvl="1" indent="-285750">
              <a:lnSpc>
                <a:spcPct val="107000"/>
              </a:lnSpc>
              <a:spcBef>
                <a:spcPts val="0"/>
              </a:spcBef>
              <a:spcAft>
                <a:spcPts val="0"/>
              </a:spcAft>
              <a:buFont typeface="Courier New" panose="02070309020205020404" pitchFamily="49" charset="0"/>
              <a:buChar char="o"/>
            </a:pPr>
            <a:r>
              <a:rPr lang="en-US" sz="3200" dirty="0">
                <a:ea typeface="Calibri" panose="020F0502020204030204" pitchFamily="34" charset="0"/>
                <a:cs typeface="Times New Roman" panose="02020603050405020304" pitchFamily="18" charset="0"/>
              </a:rPr>
              <a:t>Bodily Injury Liability: </a:t>
            </a:r>
          </a:p>
          <a:p>
            <a:pPr marL="1143000" marR="0" lvl="2" indent="-228600">
              <a:lnSpc>
                <a:spcPct val="107000"/>
              </a:lnSpc>
              <a:spcBef>
                <a:spcPts val="0"/>
              </a:spcBef>
              <a:spcAft>
                <a:spcPts val="0"/>
              </a:spcAft>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Covers injuries that the policy holder caused to someone else. </a:t>
            </a:r>
          </a:p>
          <a:p>
            <a:pPr marL="1143000" marR="0" lvl="2" indent="-228600">
              <a:lnSpc>
                <a:spcPct val="107000"/>
              </a:lnSpc>
              <a:spcBef>
                <a:spcPts val="0"/>
              </a:spcBef>
              <a:spcAft>
                <a:spcPts val="0"/>
              </a:spcAft>
              <a:buFont typeface="Wingdings" panose="05000000000000000000" pitchFamily="2" charset="2"/>
              <a:buChar char=""/>
            </a:pPr>
            <a:r>
              <a:rPr lang="en-US" sz="2800" dirty="0" smtClean="0">
                <a:ea typeface="Calibri" panose="020F0502020204030204" pitchFamily="34" charset="0"/>
                <a:cs typeface="Times New Roman" panose="02020603050405020304" pitchFamily="18" charset="0"/>
              </a:rPr>
              <a:t>It </a:t>
            </a:r>
            <a:r>
              <a:rPr lang="en-US" sz="2800" dirty="0">
                <a:ea typeface="Calibri" panose="020F0502020204030204" pitchFamily="34" charset="0"/>
                <a:cs typeface="Times New Roman" panose="02020603050405020304" pitchFamily="18" charset="0"/>
              </a:rPr>
              <a:t>is important to have enough liability insurance in order to protect your asserts such as your home and savings, as if you are involved in an accident you may be sued. </a:t>
            </a:r>
          </a:p>
        </p:txBody>
      </p:sp>
    </p:spTree>
    <p:extLst>
      <p:ext uri="{BB962C8B-B14F-4D97-AF65-F5344CB8AC3E}">
        <p14:creationId xmlns:p14="http://schemas.microsoft.com/office/powerpoint/2010/main" val="4186272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Learning Objectives</a:t>
            </a:r>
            <a:endParaRPr lang="en-US" sz="5400" b="1" dirty="0"/>
          </a:p>
        </p:txBody>
      </p:sp>
      <p:sp>
        <p:nvSpPr>
          <p:cNvPr id="3" name="Content Placeholder 2"/>
          <p:cNvSpPr>
            <a:spLocks noGrp="1"/>
          </p:cNvSpPr>
          <p:nvPr>
            <p:ph idx="1"/>
          </p:nvPr>
        </p:nvSpPr>
        <p:spPr>
          <a:xfrm>
            <a:off x="609600" y="1993900"/>
            <a:ext cx="10972800" cy="4330700"/>
          </a:xfrm>
        </p:spPr>
        <p:txBody>
          <a:bodyPr/>
          <a:lstStyle/>
          <a:p>
            <a:pPr marL="342900" marR="0" lvl="0" indent="-342900">
              <a:lnSpc>
                <a:spcPct val="107000"/>
              </a:lnSpc>
              <a:spcBef>
                <a:spcPts val="0"/>
              </a:spcBef>
              <a:spcAft>
                <a:spcPts val="0"/>
              </a:spcAft>
              <a:buFont typeface="Symbol" panose="05050102010706020507" pitchFamily="18" charset="2"/>
              <a:buChar char=""/>
            </a:pPr>
            <a:r>
              <a:rPr lang="en-US" sz="3600" dirty="0">
                <a:ea typeface="Calibri" panose="020F0502020204030204" pitchFamily="34" charset="0"/>
                <a:cs typeface="Times New Roman" panose="02020603050405020304" pitchFamily="18" charset="0"/>
              </a:rPr>
              <a:t>Learn what homeowners insurance </a:t>
            </a:r>
            <a:r>
              <a:rPr lang="en-US" sz="3600" dirty="0" smtClean="0">
                <a:ea typeface="Calibri" panose="020F0502020204030204" pitchFamily="34" charset="0"/>
                <a:cs typeface="Times New Roman" panose="02020603050405020304" pitchFamily="18" charset="0"/>
              </a:rPr>
              <a:t>is and how much you need.</a:t>
            </a:r>
            <a:endParaRPr lang="en-US" sz="3600" dirty="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Symbol" panose="05050102010706020507" pitchFamily="18" charset="2"/>
              <a:buChar char=""/>
            </a:pPr>
            <a:r>
              <a:rPr lang="en-US" sz="3600" dirty="0" smtClean="0">
                <a:ea typeface="Calibri" panose="020F0502020204030204" pitchFamily="34" charset="0"/>
                <a:cs typeface="Times New Roman" panose="02020603050405020304" pitchFamily="18" charset="0"/>
              </a:rPr>
              <a:t>Learn </a:t>
            </a:r>
            <a:r>
              <a:rPr lang="en-US" sz="3600" dirty="0">
                <a:ea typeface="Calibri" panose="020F0502020204030204" pitchFamily="34" charset="0"/>
                <a:cs typeface="Times New Roman" panose="02020603050405020304" pitchFamily="18" charset="0"/>
              </a:rPr>
              <a:t>what renter insurance is and who needs it</a:t>
            </a:r>
            <a:r>
              <a:rPr lang="en-US" sz="3600" dirty="0" smtClean="0">
                <a:ea typeface="Calibri" panose="020F0502020204030204" pitchFamily="34" charset="0"/>
                <a:cs typeface="Times New Roman" panose="02020603050405020304" pitchFamily="18" charset="0"/>
              </a:rPr>
              <a:t>.</a:t>
            </a:r>
          </a:p>
          <a:p>
            <a:pPr marL="342900" marR="0" lvl="0" indent="-342900">
              <a:lnSpc>
                <a:spcPct val="107000"/>
              </a:lnSpc>
              <a:spcBef>
                <a:spcPts val="0"/>
              </a:spcBef>
              <a:spcAft>
                <a:spcPts val="0"/>
              </a:spcAft>
              <a:buFont typeface="Symbol" panose="05050102010706020507" pitchFamily="18" charset="2"/>
              <a:buChar char=""/>
            </a:pPr>
            <a:r>
              <a:rPr lang="en-US" sz="3600" dirty="0" smtClean="0">
                <a:ea typeface="Calibri" panose="020F0502020204030204" pitchFamily="34" charset="0"/>
                <a:cs typeface="Times New Roman" panose="02020603050405020304" pitchFamily="18" charset="0"/>
              </a:rPr>
              <a:t>Understand what auto insurance coverage is and who needs it. </a:t>
            </a:r>
            <a:endParaRPr lang="en-US" sz="36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938230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11770"/>
          </a:xfrm>
        </p:spPr>
        <p:txBody>
          <a:bodyPr>
            <a:normAutofit/>
          </a:bodyPr>
          <a:lstStyle/>
          <a:p>
            <a:r>
              <a:rPr lang="en-US" sz="5400" b="1" dirty="0" smtClean="0"/>
              <a:t>Types of Coverage:</a:t>
            </a:r>
            <a:endParaRPr lang="en-US" sz="5400" b="1" dirty="0"/>
          </a:p>
        </p:txBody>
      </p:sp>
      <p:sp>
        <p:nvSpPr>
          <p:cNvPr id="3" name="Content Placeholder 2"/>
          <p:cNvSpPr>
            <a:spLocks noGrp="1"/>
          </p:cNvSpPr>
          <p:nvPr>
            <p:ph idx="1"/>
          </p:nvPr>
        </p:nvSpPr>
        <p:spPr>
          <a:xfrm>
            <a:off x="250521" y="1565753"/>
            <a:ext cx="11837095" cy="5292247"/>
          </a:xfrm>
        </p:spPr>
        <p:txBody>
          <a:bodyPr>
            <a:noAutofit/>
          </a:bodyPr>
          <a:lstStyle/>
          <a:p>
            <a:r>
              <a:rPr lang="en-US" sz="3600" dirty="0" smtClean="0"/>
              <a:t>Property </a:t>
            </a:r>
            <a:r>
              <a:rPr lang="en-US" sz="3600" dirty="0"/>
              <a:t>Damage Liability:</a:t>
            </a:r>
          </a:p>
          <a:p>
            <a:pPr lvl="2"/>
            <a:r>
              <a:rPr lang="en-US" sz="2800" dirty="0" smtClean="0"/>
              <a:t>Covers </a:t>
            </a:r>
            <a:r>
              <a:rPr lang="en-US" sz="2800" dirty="0"/>
              <a:t>damages the policyholder causes to someone else’s property. </a:t>
            </a:r>
            <a:endParaRPr lang="en-US" sz="2800" dirty="0" smtClean="0"/>
          </a:p>
          <a:p>
            <a:pPr lvl="4"/>
            <a:r>
              <a:rPr lang="en-US" dirty="0" smtClean="0"/>
              <a:t>Most people involved in an accident can’t afford to pay for a costly settlement making liability insurance extremely important.</a:t>
            </a:r>
          </a:p>
          <a:p>
            <a:pPr lvl="4"/>
            <a:r>
              <a:rPr lang="en-US" dirty="0" smtClean="0"/>
              <a:t>Coverage 100/300 is usually recommended. </a:t>
            </a:r>
            <a:endParaRPr lang="en-US" dirty="0"/>
          </a:p>
          <a:p>
            <a:r>
              <a:rPr lang="en-US" sz="3600" dirty="0" smtClean="0"/>
              <a:t>Collision</a:t>
            </a:r>
            <a:r>
              <a:rPr lang="en-US" sz="3600" dirty="0"/>
              <a:t>:</a:t>
            </a:r>
          </a:p>
          <a:p>
            <a:pPr lvl="2"/>
            <a:r>
              <a:rPr lang="en-US" sz="2800" dirty="0" smtClean="0"/>
              <a:t>Pays </a:t>
            </a:r>
            <a:r>
              <a:rPr lang="en-US" sz="2800" dirty="0"/>
              <a:t>for damage to your car as a result of an accident. Even if you are at fault for the accident you will be covered. </a:t>
            </a:r>
          </a:p>
          <a:p>
            <a:r>
              <a:rPr lang="en-US" sz="3600" dirty="0" smtClean="0"/>
              <a:t>Comprehensive</a:t>
            </a:r>
            <a:r>
              <a:rPr lang="en-US" sz="3600" dirty="0"/>
              <a:t>:</a:t>
            </a:r>
          </a:p>
          <a:p>
            <a:pPr lvl="2"/>
            <a:r>
              <a:rPr lang="en-US" sz="2800" dirty="0" smtClean="0"/>
              <a:t>Coverage </a:t>
            </a:r>
            <a:r>
              <a:rPr lang="en-US" sz="2800" dirty="0"/>
              <a:t>pays for loss as a result of theft, or damage caused by another car, such as theft, fire, hail, flood or vandalism. </a:t>
            </a:r>
          </a:p>
        </p:txBody>
      </p:sp>
    </p:spTree>
    <p:extLst>
      <p:ext uri="{BB962C8B-B14F-4D97-AF65-F5344CB8AC3E}">
        <p14:creationId xmlns:p14="http://schemas.microsoft.com/office/powerpoint/2010/main" val="25229158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255" y="704088"/>
            <a:ext cx="11219145" cy="1143000"/>
          </a:xfrm>
        </p:spPr>
        <p:txBody>
          <a:bodyPr>
            <a:normAutofit/>
          </a:bodyPr>
          <a:lstStyle/>
          <a:p>
            <a:r>
              <a:rPr lang="en-US" sz="5400" b="1" dirty="0" smtClean="0"/>
              <a:t>Types of Coverage: </a:t>
            </a:r>
            <a:endParaRPr lang="en-US" sz="5400" b="1" dirty="0"/>
          </a:p>
        </p:txBody>
      </p:sp>
      <p:sp>
        <p:nvSpPr>
          <p:cNvPr id="3" name="Content Placeholder 2"/>
          <p:cNvSpPr>
            <a:spLocks noGrp="1"/>
          </p:cNvSpPr>
          <p:nvPr>
            <p:ph idx="1"/>
          </p:nvPr>
        </p:nvSpPr>
        <p:spPr>
          <a:xfrm>
            <a:off x="288099" y="1981200"/>
            <a:ext cx="11711835" cy="4648200"/>
          </a:xfrm>
        </p:spPr>
        <p:txBody>
          <a:bodyPr>
            <a:normAutofit/>
          </a:bodyPr>
          <a:lstStyle/>
          <a:p>
            <a:pPr marL="548640" indent="-457200">
              <a:lnSpc>
                <a:spcPct val="107000"/>
              </a:lnSpc>
              <a:spcBef>
                <a:spcPts val="0"/>
              </a:spcBef>
            </a:pPr>
            <a:r>
              <a:rPr lang="en-US" sz="3600" dirty="0">
                <a:ea typeface="Calibri" panose="020F0502020204030204" pitchFamily="34" charset="0"/>
                <a:cs typeface="Times New Roman" panose="02020603050405020304" pitchFamily="18" charset="0"/>
              </a:rPr>
              <a:t>Medical Payments or Personal Injury protection (PIP):</a:t>
            </a:r>
          </a:p>
          <a:p>
            <a:pPr marL="914400" lvl="1" indent="-457200">
              <a:lnSpc>
                <a:spcPct val="107000"/>
              </a:lnSpc>
              <a:spcBef>
                <a:spcPts val="0"/>
              </a:spcBef>
            </a:pPr>
            <a:r>
              <a:rPr lang="en-US" sz="2800" dirty="0">
                <a:ea typeface="Calibri" panose="020F0502020204030204" pitchFamily="34" charset="0"/>
                <a:cs typeface="Times New Roman" panose="02020603050405020304" pitchFamily="18" charset="0"/>
              </a:rPr>
              <a:t>Pays for the treatment of injuries to those in the policyholder’s vehicle. </a:t>
            </a:r>
            <a:endParaRPr lang="en-US" sz="2800" dirty="0" smtClean="0">
              <a:ea typeface="Calibri" panose="020F0502020204030204" pitchFamily="34" charset="0"/>
              <a:cs typeface="Times New Roman" panose="02020603050405020304" pitchFamily="18" charset="0"/>
            </a:endParaRPr>
          </a:p>
          <a:p>
            <a:pPr marL="548640" indent="-457200">
              <a:lnSpc>
                <a:spcPct val="107000"/>
              </a:lnSpc>
              <a:spcBef>
                <a:spcPts val="0"/>
              </a:spcBef>
            </a:pPr>
            <a:r>
              <a:rPr lang="en-US" sz="3600" dirty="0" smtClean="0">
                <a:ea typeface="Calibri" panose="020F0502020204030204" pitchFamily="34" charset="0"/>
                <a:cs typeface="Times New Roman" panose="02020603050405020304" pitchFamily="18" charset="0"/>
              </a:rPr>
              <a:t>Uninsured </a:t>
            </a:r>
            <a:r>
              <a:rPr lang="en-US" sz="3600" dirty="0">
                <a:ea typeface="Calibri" panose="020F0502020204030204" pitchFamily="34" charset="0"/>
                <a:cs typeface="Times New Roman" panose="02020603050405020304" pitchFamily="18" charset="0"/>
              </a:rPr>
              <a:t>and Underinsured Motorist Coverage:</a:t>
            </a:r>
          </a:p>
          <a:p>
            <a:pPr marL="868680" lvl="1" indent="-228600">
              <a:lnSpc>
                <a:spcPct val="107000"/>
              </a:lnSpc>
              <a:spcBef>
                <a:spcPts val="0"/>
              </a:spcBef>
              <a:buFont typeface="Wingdings" panose="05000000000000000000" pitchFamily="2" charset="2"/>
              <a:buChar char=""/>
            </a:pPr>
            <a:r>
              <a:rPr lang="en-US" sz="2800" dirty="0">
                <a:ea typeface="Calibri" panose="020F0502020204030204" pitchFamily="34" charset="0"/>
                <a:cs typeface="Times New Roman" panose="02020603050405020304" pitchFamily="18" charset="0"/>
              </a:rPr>
              <a:t>Will reimburse you if you are hit by an uninsured motorist or a hit-in-run driver</a:t>
            </a:r>
            <a:r>
              <a:rPr lang="en-US" sz="2800" dirty="0" smtClean="0">
                <a:ea typeface="Calibri" panose="020F0502020204030204" pitchFamily="34" charset="0"/>
                <a:cs typeface="Times New Roman" panose="02020603050405020304" pitchFamily="18" charset="0"/>
              </a:rPr>
              <a:t>.</a:t>
            </a:r>
            <a:endParaRPr lang="en-US" sz="2800" dirty="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2800" dirty="0">
                <a:ea typeface="Calibri" panose="020F0502020204030204" pitchFamily="34" charset="0"/>
                <a:cs typeface="Times New Roman" panose="02020603050405020304" pitchFamily="18" charset="0"/>
              </a:rPr>
              <a:t>Most states require you to purchase some but not all of these types of coverages.  Additionally if you are financing a car you will likely be required to purchase additional coverage depending on your lender. </a:t>
            </a:r>
          </a:p>
          <a:p>
            <a:endParaRPr lang="en-US" dirty="0"/>
          </a:p>
        </p:txBody>
      </p:sp>
    </p:spTree>
    <p:extLst>
      <p:ext uri="{BB962C8B-B14F-4D97-AF65-F5344CB8AC3E}">
        <p14:creationId xmlns:p14="http://schemas.microsoft.com/office/powerpoint/2010/main" val="2137414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677" y="704088"/>
            <a:ext cx="11256723" cy="961874"/>
          </a:xfrm>
        </p:spPr>
        <p:txBody>
          <a:bodyPr>
            <a:normAutofit/>
          </a:bodyPr>
          <a:lstStyle/>
          <a:p>
            <a:r>
              <a:rPr lang="en-US" sz="5400" b="1" dirty="0" smtClean="0"/>
              <a:t>How to reduce your premiums: </a:t>
            </a:r>
            <a:endParaRPr lang="en-US" sz="5400" b="1" dirty="0"/>
          </a:p>
        </p:txBody>
      </p:sp>
      <p:sp>
        <p:nvSpPr>
          <p:cNvPr id="3" name="Content Placeholder 2"/>
          <p:cNvSpPr>
            <a:spLocks noGrp="1"/>
          </p:cNvSpPr>
          <p:nvPr>
            <p:ph idx="1"/>
          </p:nvPr>
        </p:nvSpPr>
        <p:spPr>
          <a:xfrm>
            <a:off x="200417" y="1640910"/>
            <a:ext cx="11991584" cy="5217090"/>
          </a:xfrm>
        </p:spPr>
        <p:txBody>
          <a:bodyPr>
            <a:normAutofit/>
          </a:bodyPr>
          <a:lstStyle/>
          <a:p>
            <a:r>
              <a:rPr lang="en-US" dirty="0" smtClean="0"/>
              <a:t>Compare companies:</a:t>
            </a:r>
          </a:p>
          <a:p>
            <a:r>
              <a:rPr lang="en-US" dirty="0" smtClean="0"/>
              <a:t>Bundle your home and auto insurance: </a:t>
            </a:r>
          </a:p>
          <a:p>
            <a:r>
              <a:rPr lang="en-US" dirty="0" smtClean="0"/>
              <a:t>Keep a good driving record:</a:t>
            </a:r>
          </a:p>
          <a:p>
            <a:pPr lvl="1"/>
            <a:r>
              <a:rPr lang="en-US" sz="2200" dirty="0" smtClean="0"/>
              <a:t>Avoid accidents and traffic violations.</a:t>
            </a:r>
          </a:p>
          <a:p>
            <a:pPr lvl="2"/>
            <a:r>
              <a:rPr lang="en-US" sz="2000" dirty="0" smtClean="0"/>
              <a:t>In 2010 insurance premiums increased 18% for one traffic violation, 34% for two, and 53% for three. </a:t>
            </a:r>
          </a:p>
          <a:p>
            <a:r>
              <a:rPr lang="en-US" dirty="0" smtClean="0"/>
              <a:t>Take advantage of discounts that may be offered:</a:t>
            </a:r>
          </a:p>
          <a:p>
            <a:pPr lvl="1"/>
            <a:r>
              <a:rPr lang="en-US" sz="2200" dirty="0" smtClean="0"/>
              <a:t>Ask you insurance company for a list of discounts that they offer.</a:t>
            </a:r>
          </a:p>
          <a:p>
            <a:pPr lvl="2"/>
            <a:r>
              <a:rPr lang="en-US" sz="2000" dirty="0" smtClean="0"/>
              <a:t>For example: you may qualify for reduced rates by taking a drivers training program or making good grades in school. </a:t>
            </a:r>
          </a:p>
          <a:p>
            <a:r>
              <a:rPr lang="en-US" dirty="0" smtClean="0"/>
              <a:t>Increase your deductible:</a:t>
            </a:r>
          </a:p>
          <a:p>
            <a:r>
              <a:rPr lang="en-US" dirty="0" smtClean="0"/>
              <a:t>Consider insurance costs when purchasing a new car:</a:t>
            </a:r>
          </a:p>
          <a:p>
            <a:pPr lvl="1"/>
            <a:r>
              <a:rPr lang="en-US" dirty="0" smtClean="0"/>
              <a:t>Some makes and models cost more to insure than others</a:t>
            </a:r>
            <a:r>
              <a:rPr lang="en-US" dirty="0"/>
              <a:t>. </a:t>
            </a:r>
            <a:r>
              <a:rPr lang="en-US" dirty="0" smtClean="0"/>
              <a:t>   </a:t>
            </a:r>
          </a:p>
        </p:txBody>
      </p:sp>
      <p:sp>
        <p:nvSpPr>
          <p:cNvPr id="4" name="TextBox 3"/>
          <p:cNvSpPr txBox="1"/>
          <p:nvPr/>
        </p:nvSpPr>
        <p:spPr>
          <a:xfrm>
            <a:off x="6776581" y="1966587"/>
            <a:ext cx="4033381" cy="646331"/>
          </a:xfrm>
          <a:prstGeom prst="rect">
            <a:avLst/>
          </a:prstGeom>
          <a:noFill/>
        </p:spPr>
        <p:txBody>
          <a:bodyPr wrap="square" rtlCol="0">
            <a:spAutoFit/>
          </a:bodyPr>
          <a:lstStyle/>
          <a:p>
            <a:pPr marL="393192" lvl="1">
              <a:spcBef>
                <a:spcPct val="20000"/>
              </a:spcBef>
              <a:buClr>
                <a:srgbClr val="0F6FC6"/>
              </a:buClr>
              <a:buSzPct val="85000"/>
            </a:pPr>
            <a:r>
              <a:rPr lang="en-US" sz="3600" dirty="0">
                <a:solidFill>
                  <a:prstClr val="black"/>
                </a:solidFill>
                <a:hlinkClick r:id="rId2"/>
              </a:rPr>
              <a:t>Outside Reading </a:t>
            </a:r>
            <a:endParaRPr lang="en-US" sz="3600" dirty="0">
              <a:solidFill>
                <a:prstClr val="black"/>
              </a:solidFill>
            </a:endParaRPr>
          </a:p>
        </p:txBody>
      </p:sp>
    </p:spTree>
    <p:extLst>
      <p:ext uri="{BB962C8B-B14F-4D97-AF65-F5344CB8AC3E}">
        <p14:creationId xmlns:p14="http://schemas.microsoft.com/office/powerpoint/2010/main" val="316286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Question Cluster 3</a:t>
            </a:r>
            <a:endParaRPr lang="en-US" sz="5400" b="1" dirty="0"/>
          </a:p>
        </p:txBody>
      </p:sp>
    </p:spTree>
    <p:extLst>
      <p:ext uri="{BB962C8B-B14F-4D97-AF65-F5344CB8AC3E}">
        <p14:creationId xmlns:p14="http://schemas.microsoft.com/office/powerpoint/2010/main" val="369420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099312"/>
          </a:xfrm>
        </p:spPr>
        <p:txBody>
          <a:bodyPr>
            <a:normAutofit/>
          </a:bodyPr>
          <a:lstStyle/>
          <a:p>
            <a:r>
              <a:rPr lang="en-US" sz="5400" b="1" dirty="0"/>
              <a:t>Homeowner’s Insurance:</a:t>
            </a:r>
          </a:p>
        </p:txBody>
      </p:sp>
      <p:sp>
        <p:nvSpPr>
          <p:cNvPr id="3" name="Content Placeholder 2"/>
          <p:cNvSpPr>
            <a:spLocks noGrp="1"/>
          </p:cNvSpPr>
          <p:nvPr>
            <p:ph idx="1"/>
          </p:nvPr>
        </p:nvSpPr>
        <p:spPr>
          <a:xfrm>
            <a:off x="406400" y="1917700"/>
            <a:ext cx="11391900" cy="4940300"/>
          </a:xfrm>
        </p:spPr>
        <p:txBody>
          <a:bodyPr>
            <a:normAutofit/>
          </a:bodyPr>
          <a:lstStyle/>
          <a:p>
            <a:r>
              <a:rPr lang="en-US" sz="3600" dirty="0" smtClean="0"/>
              <a:t>Insurance </a:t>
            </a:r>
            <a:r>
              <a:rPr lang="en-US" sz="3600" dirty="0"/>
              <a:t>coverage that protects you against financial loss in case your home is damaged or destroyed. </a:t>
            </a:r>
          </a:p>
          <a:p>
            <a:pPr lvl="2"/>
            <a:r>
              <a:rPr lang="en-US" sz="2800" dirty="0" smtClean="0"/>
              <a:t>A </a:t>
            </a:r>
            <a:r>
              <a:rPr lang="en-US" sz="2800" dirty="0"/>
              <a:t>standard policy protects your home and its contents. </a:t>
            </a:r>
          </a:p>
          <a:p>
            <a:pPr lvl="2"/>
            <a:r>
              <a:rPr lang="en-US" sz="2800" dirty="0" smtClean="0"/>
              <a:t>Detached </a:t>
            </a:r>
            <a:r>
              <a:rPr lang="en-US" sz="2800" dirty="0"/>
              <a:t>structures such as garages and tool sheds that are on your property can also be covered. </a:t>
            </a:r>
          </a:p>
          <a:p>
            <a:r>
              <a:rPr lang="en-US" sz="3200" dirty="0" smtClean="0"/>
              <a:t>Generally </a:t>
            </a:r>
            <a:r>
              <a:rPr lang="en-US" sz="3200" dirty="0"/>
              <a:t>homeowner’s insurance covers both damages to your property as well as liability for injuries and damage which you or your family may cause to another person.</a:t>
            </a:r>
          </a:p>
          <a:p>
            <a:endParaRPr lang="en-US" dirty="0"/>
          </a:p>
        </p:txBody>
      </p:sp>
    </p:spTree>
    <p:extLst>
      <p:ext uri="{BB962C8B-B14F-4D97-AF65-F5344CB8AC3E}">
        <p14:creationId xmlns:p14="http://schemas.microsoft.com/office/powerpoint/2010/main" val="825685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400" y="704088"/>
            <a:ext cx="11303000" cy="1143000"/>
          </a:xfrm>
        </p:spPr>
        <p:txBody>
          <a:bodyPr>
            <a:normAutofit/>
          </a:bodyPr>
          <a:lstStyle/>
          <a:p>
            <a:r>
              <a:rPr lang="en-US" sz="5400" b="1" dirty="0" smtClean="0"/>
              <a:t>Homeowner’s Insurance:</a:t>
            </a:r>
            <a:endParaRPr lang="en-US" sz="5400" b="1" dirty="0"/>
          </a:p>
        </p:txBody>
      </p:sp>
      <p:sp>
        <p:nvSpPr>
          <p:cNvPr id="3" name="Content Placeholder 2"/>
          <p:cNvSpPr>
            <a:spLocks noGrp="1"/>
          </p:cNvSpPr>
          <p:nvPr>
            <p:ph idx="1"/>
          </p:nvPr>
        </p:nvSpPr>
        <p:spPr>
          <a:xfrm>
            <a:off x="279400" y="2032000"/>
            <a:ext cx="11607800" cy="4673600"/>
          </a:xfrm>
        </p:spPr>
        <p:txBody>
          <a:bodyPr>
            <a:normAutofit lnSpcReduction="10000"/>
          </a:bodyPr>
          <a:lstStyle/>
          <a:p>
            <a:r>
              <a:rPr lang="en-US" sz="3600" dirty="0"/>
              <a:t>Damage to your home caused by most disasters is covered with some exceptions. </a:t>
            </a:r>
          </a:p>
          <a:p>
            <a:pPr lvl="2"/>
            <a:r>
              <a:rPr lang="en-US" sz="2800" dirty="0"/>
              <a:t>For </a:t>
            </a:r>
            <a:r>
              <a:rPr lang="en-US" sz="2800" dirty="0" smtClean="0"/>
              <a:t>example, </a:t>
            </a:r>
            <a:r>
              <a:rPr lang="en-US" sz="2800" dirty="0"/>
              <a:t>you will likely have to purchase separate polices for flood and earthquake coverage as these are not generally covered in a standard policy. </a:t>
            </a:r>
          </a:p>
          <a:p>
            <a:pPr lvl="2"/>
            <a:r>
              <a:rPr lang="en-US" sz="2800" dirty="0"/>
              <a:t>Additionally any maintenance related problems are the homeowner’s responsibility, therefore even if you have insurance it is important to continue to take care of your home, as these types of claims will not be covered. </a:t>
            </a:r>
          </a:p>
          <a:p>
            <a:pPr marL="914400" lvl="3" indent="0">
              <a:buNone/>
            </a:pPr>
            <a:r>
              <a:rPr lang="en-US" sz="3200" dirty="0" smtClean="0">
                <a:hlinkClick r:id="rId2"/>
              </a:rPr>
              <a:t>Video </a:t>
            </a:r>
            <a:endParaRPr lang="en-US" sz="3200" dirty="0" smtClean="0"/>
          </a:p>
          <a:p>
            <a:endParaRPr lang="en-US" dirty="0"/>
          </a:p>
          <a:p>
            <a:endParaRPr lang="en-US" dirty="0"/>
          </a:p>
        </p:txBody>
      </p:sp>
    </p:spTree>
    <p:extLst>
      <p:ext uri="{BB962C8B-B14F-4D97-AF65-F5344CB8AC3E}">
        <p14:creationId xmlns:p14="http://schemas.microsoft.com/office/powerpoint/2010/main" val="37008884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300" y="704088"/>
            <a:ext cx="11341100" cy="1200912"/>
          </a:xfrm>
        </p:spPr>
        <p:txBody>
          <a:bodyPr>
            <a:normAutofit/>
          </a:bodyPr>
          <a:lstStyle/>
          <a:p>
            <a:r>
              <a:rPr lang="en-US" sz="5400" b="1" dirty="0" smtClean="0"/>
              <a:t>How much Coverage do you need?</a:t>
            </a:r>
            <a:endParaRPr lang="en-US" sz="5400" b="1" dirty="0"/>
          </a:p>
        </p:txBody>
      </p:sp>
      <p:sp>
        <p:nvSpPr>
          <p:cNvPr id="3" name="Content Placeholder 2"/>
          <p:cNvSpPr>
            <a:spLocks noGrp="1"/>
          </p:cNvSpPr>
          <p:nvPr>
            <p:ph idx="1"/>
          </p:nvPr>
        </p:nvSpPr>
        <p:spPr>
          <a:xfrm>
            <a:off x="241300" y="2019300"/>
            <a:ext cx="11734800" cy="4660900"/>
          </a:xfrm>
        </p:spPr>
        <p:txBody>
          <a:bodyPr>
            <a:normAutofit lnSpcReduction="10000"/>
          </a:bodyPr>
          <a:lstStyle/>
          <a:p>
            <a:pPr marL="342900" marR="0" lvl="0" indent="-342900">
              <a:lnSpc>
                <a:spcPct val="107000"/>
              </a:lnSpc>
              <a:spcBef>
                <a:spcPts val="0"/>
              </a:spcBef>
              <a:spcAft>
                <a:spcPts val="0"/>
              </a:spcAft>
              <a:buFont typeface="Symbol" panose="05050102010706020507" pitchFamily="18" charset="2"/>
              <a:buChar char=""/>
            </a:pPr>
            <a:r>
              <a:rPr lang="en-US" sz="4000" dirty="0" smtClean="0">
                <a:ea typeface="Calibri" panose="020F0502020204030204" pitchFamily="34" charset="0"/>
                <a:cs typeface="Times New Roman" panose="02020603050405020304" pitchFamily="18" charset="0"/>
              </a:rPr>
              <a:t>It </a:t>
            </a:r>
            <a:r>
              <a:rPr lang="en-US" sz="4000" dirty="0">
                <a:ea typeface="Calibri" panose="020F0502020204030204" pitchFamily="34" charset="0"/>
                <a:cs typeface="Times New Roman" panose="02020603050405020304" pitchFamily="18" charset="0"/>
              </a:rPr>
              <a:t>is important to keep in mind you should have enough insurance to cover: </a:t>
            </a:r>
          </a:p>
          <a:p>
            <a:pPr marL="1017270" lvl="2" indent="-285750">
              <a:lnSpc>
                <a:spcPct val="107000"/>
              </a:lnSpc>
              <a:spcBef>
                <a:spcPts val="0"/>
              </a:spcBef>
              <a:buFont typeface="Courier New" panose="02070309020205020404" pitchFamily="49" charset="0"/>
              <a:buChar char="o"/>
            </a:pPr>
            <a:r>
              <a:rPr lang="en-US" sz="3200" dirty="0">
                <a:ea typeface="Calibri" panose="020F0502020204030204" pitchFamily="34" charset="0"/>
                <a:cs typeface="Times New Roman" panose="02020603050405020304" pitchFamily="18" charset="0"/>
              </a:rPr>
              <a:t>Your home’s structure. </a:t>
            </a:r>
          </a:p>
          <a:p>
            <a:pPr marL="1017270" lvl="2" indent="-285750">
              <a:lnSpc>
                <a:spcPct val="107000"/>
              </a:lnSpc>
              <a:spcBef>
                <a:spcPts val="0"/>
              </a:spcBef>
              <a:buFont typeface="Courier New" panose="02070309020205020404" pitchFamily="49" charset="0"/>
              <a:buChar char="o"/>
            </a:pPr>
            <a:r>
              <a:rPr lang="en-US" sz="3200" dirty="0">
                <a:ea typeface="Calibri" panose="020F0502020204030204" pitchFamily="34" charset="0"/>
                <a:cs typeface="Times New Roman" panose="02020603050405020304" pitchFamily="18" charset="0"/>
              </a:rPr>
              <a:t>Your personal possessions in your home.</a:t>
            </a:r>
          </a:p>
          <a:p>
            <a:pPr marL="1017270" lvl="2" indent="-285750">
              <a:lnSpc>
                <a:spcPct val="107000"/>
              </a:lnSpc>
              <a:spcBef>
                <a:spcPts val="0"/>
              </a:spcBef>
              <a:buFont typeface="Courier New" panose="02070309020205020404" pitchFamily="49" charset="0"/>
              <a:buChar char="o"/>
            </a:pPr>
            <a:r>
              <a:rPr lang="en-US" sz="3200" dirty="0">
                <a:ea typeface="Calibri" panose="020F0502020204030204" pitchFamily="34" charset="0"/>
                <a:cs typeface="Times New Roman" panose="02020603050405020304" pitchFamily="18" charset="0"/>
              </a:rPr>
              <a:t>Additional living expenses that may occur if your home is damaged. </a:t>
            </a:r>
            <a:endParaRPr lang="en-US" sz="3200" dirty="0" smtClean="0">
              <a:ea typeface="Calibri" panose="020F0502020204030204" pitchFamily="34" charset="0"/>
              <a:cs typeface="Times New Roman" panose="02020603050405020304" pitchFamily="18" charset="0"/>
            </a:endParaRPr>
          </a:p>
          <a:p>
            <a:pPr marL="1565910" lvl="4" indent="-285750">
              <a:lnSpc>
                <a:spcPct val="107000"/>
              </a:lnSpc>
              <a:spcBef>
                <a:spcPts val="0"/>
              </a:spcBef>
              <a:buFont typeface="Courier New" panose="02070309020205020404" pitchFamily="49" charset="0"/>
              <a:buChar char="o"/>
            </a:pPr>
            <a:r>
              <a:rPr lang="en-US" sz="2800" dirty="0">
                <a:ea typeface="Calibri" panose="020F0502020204030204" pitchFamily="34" charset="0"/>
                <a:cs typeface="Times New Roman" panose="02020603050405020304" pitchFamily="18" charset="0"/>
              </a:rPr>
              <a:t>Y</a:t>
            </a:r>
            <a:r>
              <a:rPr lang="en-US" sz="2800" dirty="0" smtClean="0">
                <a:ea typeface="Calibri" panose="020F0502020204030204" pitchFamily="34" charset="0"/>
                <a:cs typeface="Times New Roman" panose="02020603050405020304" pitchFamily="18" charset="0"/>
              </a:rPr>
              <a:t>ou </a:t>
            </a:r>
            <a:r>
              <a:rPr lang="en-US" sz="2800" dirty="0">
                <a:ea typeface="Calibri" panose="020F0502020204030204" pitchFamily="34" charset="0"/>
                <a:cs typeface="Times New Roman" panose="02020603050405020304" pitchFamily="18" charset="0"/>
              </a:rPr>
              <a:t>may have to rent an apartment or stay in a hotel room until damages are </a:t>
            </a:r>
            <a:r>
              <a:rPr lang="en-US" sz="2800" dirty="0" smtClean="0">
                <a:ea typeface="Calibri" panose="020F0502020204030204" pitchFamily="34" charset="0"/>
                <a:cs typeface="Times New Roman" panose="02020603050405020304" pitchFamily="18" charset="0"/>
              </a:rPr>
              <a:t>repaired. </a:t>
            </a:r>
            <a:endParaRPr lang="en-US" sz="2800" dirty="0">
              <a:ea typeface="Calibri" panose="020F0502020204030204" pitchFamily="34" charset="0"/>
              <a:cs typeface="Times New Roman" panose="02020603050405020304" pitchFamily="18" charset="0"/>
            </a:endParaRPr>
          </a:p>
          <a:p>
            <a:pPr marL="1017270" lvl="2" indent="-285750">
              <a:lnSpc>
                <a:spcPct val="107000"/>
              </a:lnSpc>
              <a:spcBef>
                <a:spcPts val="0"/>
              </a:spcBef>
              <a:buFont typeface="Courier New" panose="02070309020205020404" pitchFamily="49" charset="0"/>
              <a:buChar char="o"/>
            </a:pPr>
            <a:r>
              <a:rPr lang="en-US" sz="3200" dirty="0">
                <a:ea typeface="Calibri" panose="020F0502020204030204" pitchFamily="34" charset="0"/>
                <a:cs typeface="Times New Roman" panose="02020603050405020304" pitchFamily="18" charset="0"/>
              </a:rPr>
              <a:t>Your liability to others.</a:t>
            </a:r>
          </a:p>
          <a:p>
            <a:endParaRPr lang="en-US" dirty="0"/>
          </a:p>
        </p:txBody>
      </p:sp>
    </p:spTree>
    <p:extLst>
      <p:ext uri="{BB962C8B-B14F-4D97-AF65-F5344CB8AC3E}">
        <p14:creationId xmlns:p14="http://schemas.microsoft.com/office/powerpoint/2010/main" val="219414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3200" y="704088"/>
            <a:ext cx="11379200" cy="1162290"/>
          </a:xfrm>
        </p:spPr>
        <p:txBody>
          <a:bodyPr>
            <a:normAutofit/>
          </a:bodyPr>
          <a:lstStyle/>
          <a:p>
            <a:r>
              <a:rPr lang="en-US" sz="5400" b="1" dirty="0" smtClean="0"/>
              <a:t>How much coverage do you need?</a:t>
            </a:r>
            <a:endParaRPr lang="en-US" sz="5400" b="1" dirty="0"/>
          </a:p>
        </p:txBody>
      </p:sp>
      <p:sp>
        <p:nvSpPr>
          <p:cNvPr id="3" name="Content Placeholder 2"/>
          <p:cNvSpPr>
            <a:spLocks noGrp="1"/>
          </p:cNvSpPr>
          <p:nvPr>
            <p:ph idx="1"/>
          </p:nvPr>
        </p:nvSpPr>
        <p:spPr>
          <a:xfrm>
            <a:off x="203200" y="2041742"/>
            <a:ext cx="11849100" cy="4816258"/>
          </a:xfrm>
        </p:spPr>
        <p:txBody>
          <a:bodyPr>
            <a:normAutofit/>
          </a:bodyPr>
          <a:lstStyle/>
          <a:p>
            <a:pPr marL="0" indent="0">
              <a:buNone/>
            </a:pPr>
            <a:r>
              <a:rPr lang="en-US" sz="3600" dirty="0"/>
              <a:t>Your insurance should be based on the amount of money that would be required to rebuild or repair your home, not the amount you paid for it.</a:t>
            </a:r>
            <a:r>
              <a:rPr lang="en-US" sz="2800" dirty="0"/>
              <a:t> </a:t>
            </a:r>
          </a:p>
          <a:p>
            <a:pPr lvl="1"/>
            <a:r>
              <a:rPr lang="en-US" sz="2800" dirty="0"/>
              <a:t>Many people try to save money by reducing their home insurance when the market value of their home drops. This however is not a good idea.  </a:t>
            </a:r>
          </a:p>
          <a:p>
            <a:pPr lvl="3"/>
            <a:r>
              <a:rPr lang="en-US" sz="2800" dirty="0"/>
              <a:t>Just because the market value of your home has decreased does not mean the cost to rebuild your home has</a:t>
            </a:r>
            <a:r>
              <a:rPr lang="en-US" sz="2800" dirty="0" smtClean="0"/>
              <a:t>.  </a:t>
            </a:r>
            <a:r>
              <a:rPr lang="en-US" sz="2800" dirty="0"/>
              <a:t>T</a:t>
            </a:r>
            <a:r>
              <a:rPr lang="en-US" sz="2800" dirty="0" smtClean="0"/>
              <a:t>he </a:t>
            </a:r>
            <a:r>
              <a:rPr lang="en-US" sz="2800" dirty="0"/>
              <a:t>cost to </a:t>
            </a:r>
            <a:r>
              <a:rPr lang="en-US" sz="2800" dirty="0" smtClean="0"/>
              <a:t>rebuild </a:t>
            </a:r>
            <a:r>
              <a:rPr lang="en-US" sz="2800" dirty="0"/>
              <a:t>is generally constantly increasing as a result of inflation. </a:t>
            </a:r>
          </a:p>
        </p:txBody>
      </p:sp>
    </p:spTree>
    <p:extLst>
      <p:ext uri="{BB962C8B-B14F-4D97-AF65-F5344CB8AC3E}">
        <p14:creationId xmlns:p14="http://schemas.microsoft.com/office/powerpoint/2010/main" val="1586538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t>How much coverage do you need? </a:t>
            </a:r>
            <a:endParaRPr lang="en-US" sz="5400" b="1" dirty="0"/>
          </a:p>
        </p:txBody>
      </p:sp>
      <p:sp>
        <p:nvSpPr>
          <p:cNvPr id="3" name="Content Placeholder 2"/>
          <p:cNvSpPr>
            <a:spLocks noGrp="1"/>
          </p:cNvSpPr>
          <p:nvPr>
            <p:ph idx="1"/>
          </p:nvPr>
        </p:nvSpPr>
        <p:spPr>
          <a:xfrm>
            <a:off x="162838" y="1935480"/>
            <a:ext cx="11419561" cy="4615632"/>
          </a:xfrm>
        </p:spPr>
        <p:txBody>
          <a:bodyPr>
            <a:normAutofit/>
          </a:bodyPr>
          <a:lstStyle/>
          <a:p>
            <a:pPr marL="393192" lvl="1" indent="0">
              <a:buClr>
                <a:srgbClr val="0F6FC6"/>
              </a:buClr>
              <a:buNone/>
            </a:pPr>
            <a:r>
              <a:rPr lang="en-US" sz="4000" dirty="0" smtClean="0">
                <a:solidFill>
                  <a:prstClr val="black"/>
                </a:solidFill>
              </a:rPr>
              <a:t>Your home’s structure: </a:t>
            </a:r>
            <a:endParaRPr lang="en-US" sz="4000" dirty="0">
              <a:solidFill>
                <a:prstClr val="black"/>
              </a:solidFill>
            </a:endParaRPr>
          </a:p>
          <a:p>
            <a:pPr lvl="2">
              <a:buClr>
                <a:srgbClr val="009DD9"/>
              </a:buClr>
            </a:pPr>
            <a:r>
              <a:rPr lang="en-US" sz="2800" dirty="0">
                <a:solidFill>
                  <a:prstClr val="black"/>
                </a:solidFill>
              </a:rPr>
              <a:t>Multiply the total square footage of your home by your local area’s building cost per square foot. </a:t>
            </a:r>
          </a:p>
          <a:p>
            <a:pPr lvl="4">
              <a:buClr>
                <a:srgbClr val="10CF9B"/>
              </a:buClr>
            </a:pPr>
            <a:r>
              <a:rPr lang="en-US" sz="2400" dirty="0">
                <a:solidFill>
                  <a:prstClr val="black"/>
                </a:solidFill>
              </a:rPr>
              <a:t>You can call your local insurance agent, real estate agent, or builders association to get an idea of the construction costs in your community. </a:t>
            </a:r>
          </a:p>
          <a:p>
            <a:pPr lvl="2">
              <a:buClr>
                <a:srgbClr val="009DD9"/>
              </a:buClr>
            </a:pPr>
            <a:r>
              <a:rPr lang="en-US" sz="2800" dirty="0" smtClean="0">
                <a:solidFill>
                  <a:prstClr val="black"/>
                </a:solidFill>
              </a:rPr>
              <a:t>A </a:t>
            </a:r>
            <a:r>
              <a:rPr lang="en-US" sz="2800" dirty="0">
                <a:solidFill>
                  <a:prstClr val="black"/>
                </a:solidFill>
              </a:rPr>
              <a:t>more accurate </a:t>
            </a:r>
            <a:r>
              <a:rPr lang="en-US" sz="2800" dirty="0" smtClean="0">
                <a:solidFill>
                  <a:prstClr val="black"/>
                </a:solidFill>
              </a:rPr>
              <a:t>way, </a:t>
            </a:r>
            <a:r>
              <a:rPr lang="en-US" sz="2800" dirty="0">
                <a:solidFill>
                  <a:prstClr val="black"/>
                </a:solidFill>
              </a:rPr>
              <a:t>is to get a home builder to walk through your home and give you an estimate of how much it would cost to rebuild it.</a:t>
            </a:r>
          </a:p>
          <a:p>
            <a:endParaRPr lang="en-US" dirty="0"/>
          </a:p>
        </p:txBody>
      </p:sp>
    </p:spTree>
    <p:extLst>
      <p:ext uri="{BB962C8B-B14F-4D97-AF65-F5344CB8AC3E}">
        <p14:creationId xmlns:p14="http://schemas.microsoft.com/office/powerpoint/2010/main" val="1048176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04088"/>
            <a:ext cx="11430000" cy="997712"/>
          </a:xfrm>
        </p:spPr>
        <p:txBody>
          <a:bodyPr>
            <a:normAutofit/>
          </a:bodyPr>
          <a:lstStyle/>
          <a:p>
            <a:r>
              <a:rPr lang="en-US" sz="5400" b="1" dirty="0" smtClean="0"/>
              <a:t>How much Coverage do you need?</a:t>
            </a:r>
            <a:endParaRPr lang="en-US" sz="5400" b="1" dirty="0"/>
          </a:p>
        </p:txBody>
      </p:sp>
      <p:sp>
        <p:nvSpPr>
          <p:cNvPr id="3" name="Content Placeholder 2"/>
          <p:cNvSpPr>
            <a:spLocks noGrp="1"/>
          </p:cNvSpPr>
          <p:nvPr>
            <p:ph idx="1"/>
          </p:nvPr>
        </p:nvSpPr>
        <p:spPr>
          <a:xfrm>
            <a:off x="152400" y="1701800"/>
            <a:ext cx="11887200" cy="5156200"/>
          </a:xfrm>
        </p:spPr>
        <p:txBody>
          <a:bodyPr>
            <a:normAutofit fontScale="92500"/>
          </a:bodyPr>
          <a:lstStyle/>
          <a:p>
            <a:pPr marL="0" marR="0" lvl="0" indent="0">
              <a:lnSpc>
                <a:spcPct val="107000"/>
              </a:lnSpc>
              <a:spcBef>
                <a:spcPts val="0"/>
              </a:spcBef>
              <a:spcAft>
                <a:spcPts val="0"/>
              </a:spcAft>
              <a:buNone/>
            </a:pPr>
            <a:r>
              <a:rPr lang="en-US" sz="3900" dirty="0">
                <a:ea typeface="Calibri" panose="020F0502020204030204" pitchFamily="34" charset="0"/>
                <a:cs typeface="Times New Roman" panose="02020603050405020304" pitchFamily="18" charset="0"/>
              </a:rPr>
              <a:t>P</a:t>
            </a:r>
            <a:r>
              <a:rPr lang="en-US" sz="3900" dirty="0" smtClean="0">
                <a:ea typeface="Calibri" panose="020F0502020204030204" pitchFamily="34" charset="0"/>
                <a:cs typeface="Times New Roman" panose="02020603050405020304" pitchFamily="18" charset="0"/>
              </a:rPr>
              <a:t>ersonal possessions:</a:t>
            </a:r>
          </a:p>
          <a:p>
            <a:pPr>
              <a:lnSpc>
                <a:spcPct val="107000"/>
              </a:lnSpc>
              <a:spcBef>
                <a:spcPts val="0"/>
              </a:spcBef>
            </a:pPr>
            <a:r>
              <a:rPr lang="en-US" sz="2800" dirty="0">
                <a:ea typeface="Calibri" panose="020F0502020204030204" pitchFamily="34" charset="0"/>
                <a:cs typeface="Times New Roman" panose="02020603050405020304" pitchFamily="18" charset="0"/>
              </a:rPr>
              <a:t>T</a:t>
            </a:r>
            <a:r>
              <a:rPr lang="en-US" sz="2800" dirty="0" smtClean="0">
                <a:ea typeface="Calibri" panose="020F0502020204030204" pitchFamily="34" charset="0"/>
                <a:cs typeface="Times New Roman" panose="02020603050405020304" pitchFamily="18" charset="0"/>
              </a:rPr>
              <a:t>he </a:t>
            </a:r>
            <a:r>
              <a:rPr lang="en-US" sz="2800" dirty="0">
                <a:ea typeface="Calibri" panose="020F0502020204030204" pitchFamily="34" charset="0"/>
                <a:cs typeface="Times New Roman" panose="02020603050405020304" pitchFamily="18" charset="0"/>
              </a:rPr>
              <a:t>amount of coverage you want will depend on the value of the contents </a:t>
            </a:r>
            <a:r>
              <a:rPr lang="en-US" sz="2800" dirty="0" smtClean="0">
                <a:ea typeface="Calibri" panose="020F0502020204030204" pitchFamily="34" charset="0"/>
                <a:cs typeface="Times New Roman" panose="02020603050405020304" pitchFamily="18" charset="0"/>
              </a:rPr>
              <a:t>themselves.</a:t>
            </a:r>
            <a:endParaRPr lang="en-US" sz="2800" dirty="0">
              <a:ea typeface="Calibri" panose="020F0502020204030204" pitchFamily="34" charset="0"/>
              <a:cs typeface="Times New Roman" panose="02020603050405020304" pitchFamily="18" charset="0"/>
            </a:endParaRPr>
          </a:p>
          <a:p>
            <a:pPr>
              <a:lnSpc>
                <a:spcPct val="107000"/>
              </a:lnSpc>
              <a:spcBef>
                <a:spcPts val="0"/>
              </a:spcBef>
            </a:pPr>
            <a:r>
              <a:rPr lang="en-US" sz="2800" dirty="0" smtClean="0">
                <a:ea typeface="Calibri" panose="020F0502020204030204" pitchFamily="34" charset="0"/>
                <a:cs typeface="Times New Roman" panose="02020603050405020304" pitchFamily="18" charset="0"/>
              </a:rPr>
              <a:t>One guideline </a:t>
            </a:r>
            <a:r>
              <a:rPr lang="en-US" sz="2800" dirty="0">
                <a:ea typeface="Calibri" panose="020F0502020204030204" pitchFamily="34" charset="0"/>
                <a:cs typeface="Times New Roman" panose="02020603050405020304" pitchFamily="18" charset="0"/>
              </a:rPr>
              <a:t>is to insure them at 50 to 75% of your home’s coverage amount. </a:t>
            </a:r>
          </a:p>
          <a:p>
            <a:pPr marL="742950" lvl="1" indent="-285750">
              <a:lnSpc>
                <a:spcPct val="107000"/>
              </a:lnSpc>
              <a:spcBef>
                <a:spcPts val="0"/>
              </a:spcBef>
              <a:buFont typeface="Courier New" panose="02070309020205020404" pitchFamily="49" charset="0"/>
              <a:buChar char="o"/>
            </a:pPr>
            <a:r>
              <a:rPr lang="en-US" sz="2600" dirty="0" smtClean="0">
                <a:ea typeface="Calibri" panose="020F0502020204030204" pitchFamily="34" charset="0"/>
                <a:cs typeface="Times New Roman" panose="02020603050405020304" pitchFamily="18" charset="0"/>
              </a:rPr>
              <a:t>Some </a:t>
            </a:r>
            <a:r>
              <a:rPr lang="en-US" sz="2600" dirty="0">
                <a:ea typeface="Calibri" panose="020F0502020204030204" pitchFamily="34" charset="0"/>
                <a:cs typeface="Times New Roman" panose="02020603050405020304" pitchFamily="18" charset="0"/>
              </a:rPr>
              <a:t>people however may need more or less than this depending on the value of the items in your home. </a:t>
            </a:r>
            <a:endParaRPr lang="en-US" sz="2600" dirty="0" smtClean="0">
              <a:ea typeface="Calibri" panose="020F0502020204030204" pitchFamily="34" charset="0"/>
              <a:cs typeface="Times New Roman" panose="02020603050405020304" pitchFamily="18" charset="0"/>
            </a:endParaRPr>
          </a:p>
          <a:p>
            <a:pPr marL="742950" lvl="1" indent="-285750">
              <a:lnSpc>
                <a:spcPct val="107000"/>
              </a:lnSpc>
              <a:spcBef>
                <a:spcPts val="0"/>
              </a:spcBef>
              <a:buFont typeface="Courier New" panose="02070309020205020404" pitchFamily="49" charset="0"/>
              <a:buChar char="o"/>
            </a:pPr>
            <a:r>
              <a:rPr lang="en-US" sz="2600" dirty="0" smtClean="0">
                <a:ea typeface="Calibri" panose="020F0502020204030204" pitchFamily="34" charset="0"/>
                <a:cs typeface="Times New Roman" panose="02020603050405020304" pitchFamily="18" charset="0"/>
              </a:rPr>
              <a:t>To determine exactly </a:t>
            </a:r>
            <a:r>
              <a:rPr lang="en-US" sz="2600" dirty="0">
                <a:ea typeface="Calibri" panose="020F0502020204030204" pitchFamily="34" charset="0"/>
                <a:cs typeface="Times New Roman" panose="02020603050405020304" pitchFamily="18" charset="0"/>
              </a:rPr>
              <a:t>how much coverage you need </a:t>
            </a:r>
            <a:r>
              <a:rPr lang="en-US" sz="2600" dirty="0" smtClean="0">
                <a:ea typeface="Calibri" panose="020F0502020204030204" pitchFamily="34" charset="0"/>
                <a:cs typeface="Times New Roman" panose="02020603050405020304" pitchFamily="18" charset="0"/>
              </a:rPr>
              <a:t>take </a:t>
            </a:r>
            <a:r>
              <a:rPr lang="en-US" sz="2600" dirty="0">
                <a:ea typeface="Calibri" panose="020F0502020204030204" pitchFamily="34" charset="0"/>
                <a:cs typeface="Times New Roman" panose="02020603050405020304" pitchFamily="18" charset="0"/>
              </a:rPr>
              <a:t>an inventory of the items in your home and </a:t>
            </a:r>
            <a:r>
              <a:rPr lang="en-US" sz="2600" dirty="0" smtClean="0">
                <a:ea typeface="Calibri" panose="020F0502020204030204" pitchFamily="34" charset="0"/>
                <a:cs typeface="Times New Roman" panose="02020603050405020304" pitchFamily="18" charset="0"/>
              </a:rPr>
              <a:t>estimate </a:t>
            </a:r>
            <a:r>
              <a:rPr lang="en-US" sz="2600" dirty="0">
                <a:ea typeface="Calibri" panose="020F0502020204030204" pitchFamily="34" charset="0"/>
                <a:cs typeface="Times New Roman" panose="02020603050405020304" pitchFamily="18" charset="0"/>
              </a:rPr>
              <a:t>how much it would be to replace these items. </a:t>
            </a:r>
            <a:endParaRPr lang="en-US" sz="2600" dirty="0" smtClean="0">
              <a:ea typeface="Calibri" panose="020F0502020204030204" pitchFamily="34" charset="0"/>
              <a:cs typeface="Times New Roman" panose="02020603050405020304" pitchFamily="18" charset="0"/>
            </a:endParaRPr>
          </a:p>
          <a:p>
            <a:pPr marL="1291590" lvl="3" indent="-285750">
              <a:lnSpc>
                <a:spcPct val="107000"/>
              </a:lnSpc>
              <a:spcBef>
                <a:spcPts val="0"/>
              </a:spcBef>
              <a:buFont typeface="Courier New" panose="02070309020205020404" pitchFamily="49" charset="0"/>
              <a:buChar char="o"/>
            </a:pPr>
            <a:r>
              <a:rPr lang="en-US" sz="2600" dirty="0" smtClean="0">
                <a:ea typeface="Calibri" panose="020F0502020204030204" pitchFamily="34" charset="0"/>
                <a:cs typeface="Times New Roman" panose="02020603050405020304" pitchFamily="18" charset="0"/>
              </a:rPr>
              <a:t>Keep </a:t>
            </a:r>
            <a:r>
              <a:rPr lang="en-US" sz="2600" dirty="0">
                <a:ea typeface="Calibri" panose="020F0502020204030204" pitchFamily="34" charset="0"/>
                <a:cs typeface="Times New Roman" panose="02020603050405020304" pitchFamily="18" charset="0"/>
              </a:rPr>
              <a:t>in mind several expensive items, such as electronics and furniture can quickly add up</a:t>
            </a:r>
            <a:r>
              <a:rPr lang="en-US" sz="2600" dirty="0" smtClean="0">
                <a:ea typeface="Calibri" panose="020F0502020204030204" pitchFamily="34" charset="0"/>
                <a:cs typeface="Times New Roman" panose="02020603050405020304" pitchFamily="18" charset="0"/>
              </a:rPr>
              <a:t>.</a:t>
            </a:r>
            <a:endParaRPr lang="en-US" sz="2600" dirty="0">
              <a:ea typeface="Calibri" panose="020F0502020204030204" pitchFamily="34" charset="0"/>
              <a:cs typeface="Times New Roman" panose="02020603050405020304" pitchFamily="18" charset="0"/>
            </a:endParaRPr>
          </a:p>
          <a:p>
            <a:pPr marL="1291590" lvl="3" indent="-285750">
              <a:lnSpc>
                <a:spcPct val="107000"/>
              </a:lnSpc>
              <a:spcBef>
                <a:spcPts val="0"/>
              </a:spcBef>
              <a:buFont typeface="Courier New" panose="02070309020205020404" pitchFamily="49" charset="0"/>
              <a:buChar char="o"/>
            </a:pPr>
            <a:r>
              <a:rPr lang="en-US" sz="2600" dirty="0">
                <a:ea typeface="Calibri" panose="020F0502020204030204" pitchFamily="34" charset="0"/>
                <a:cs typeface="Times New Roman" panose="02020603050405020304" pitchFamily="18" charset="0"/>
              </a:rPr>
              <a:t>If you have anything particularly valuable such as a work of art or a family heirloom you should purchase additional coverage for those items. </a:t>
            </a:r>
          </a:p>
          <a:p>
            <a:endParaRPr lang="en-US" dirty="0"/>
          </a:p>
        </p:txBody>
      </p:sp>
    </p:spTree>
    <p:extLst>
      <p:ext uri="{BB962C8B-B14F-4D97-AF65-F5344CB8AC3E}">
        <p14:creationId xmlns:p14="http://schemas.microsoft.com/office/powerpoint/2010/main" val="15762944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3255" y="704088"/>
            <a:ext cx="11219145" cy="1143000"/>
          </a:xfrm>
        </p:spPr>
        <p:txBody>
          <a:bodyPr>
            <a:normAutofit/>
          </a:bodyPr>
          <a:lstStyle/>
          <a:p>
            <a:r>
              <a:rPr lang="en-US" sz="5400" b="1" dirty="0" smtClean="0"/>
              <a:t>Types of Home Insurance</a:t>
            </a:r>
            <a:endParaRPr lang="en-US" sz="5400" b="1" dirty="0"/>
          </a:p>
        </p:txBody>
      </p:sp>
      <p:sp>
        <p:nvSpPr>
          <p:cNvPr id="3" name="Content Placeholder 2"/>
          <p:cNvSpPr>
            <a:spLocks noGrp="1"/>
          </p:cNvSpPr>
          <p:nvPr>
            <p:ph idx="1"/>
          </p:nvPr>
        </p:nvSpPr>
        <p:spPr>
          <a:xfrm>
            <a:off x="313151" y="1935479"/>
            <a:ext cx="11711835" cy="4790997"/>
          </a:xfrm>
        </p:spPr>
        <p:txBody>
          <a:bodyPr>
            <a:normAutofit lnSpcReduction="10000"/>
          </a:bodyPr>
          <a:lstStyle/>
          <a:p>
            <a:r>
              <a:rPr lang="en-US" sz="3200" dirty="0" smtClean="0"/>
              <a:t>HO-1 </a:t>
            </a:r>
            <a:r>
              <a:rPr lang="en-US" sz="3200" dirty="0"/>
              <a:t>(basic form):</a:t>
            </a:r>
          </a:p>
          <a:p>
            <a:pPr lvl="1"/>
            <a:r>
              <a:rPr lang="en-US" dirty="0" smtClean="0"/>
              <a:t>Protects </a:t>
            </a:r>
            <a:r>
              <a:rPr lang="en-US" dirty="0"/>
              <a:t>against perils such as vandalism, hail, lightning, fire, windstorms, theft, and riots.</a:t>
            </a:r>
          </a:p>
          <a:p>
            <a:pPr lvl="1"/>
            <a:r>
              <a:rPr lang="en-US" dirty="0" smtClean="0"/>
              <a:t>Generally </a:t>
            </a:r>
            <a:r>
              <a:rPr lang="en-US" dirty="0"/>
              <a:t>a (named perils) policy in which the types of damages covered are listed. </a:t>
            </a:r>
          </a:p>
          <a:p>
            <a:pPr lvl="1"/>
            <a:r>
              <a:rPr lang="en-US" dirty="0" smtClean="0"/>
              <a:t>No </a:t>
            </a:r>
            <a:r>
              <a:rPr lang="en-US" dirty="0"/>
              <a:t>longer available in many states</a:t>
            </a:r>
          </a:p>
          <a:p>
            <a:r>
              <a:rPr lang="en-US" sz="3200" dirty="0" smtClean="0"/>
              <a:t>HO-2 </a:t>
            </a:r>
            <a:r>
              <a:rPr lang="en-US" sz="3200" dirty="0"/>
              <a:t>(Broad form):</a:t>
            </a:r>
          </a:p>
          <a:p>
            <a:pPr lvl="1"/>
            <a:r>
              <a:rPr lang="en-US" dirty="0" smtClean="0"/>
              <a:t>Similar </a:t>
            </a:r>
            <a:r>
              <a:rPr lang="en-US" dirty="0"/>
              <a:t>to HO-1 but has a wider range of coverages including damage from things such as falling objects and snow. </a:t>
            </a:r>
          </a:p>
          <a:p>
            <a:r>
              <a:rPr lang="en-US" sz="3200" dirty="0" smtClean="0"/>
              <a:t>HO-3 </a:t>
            </a:r>
            <a:r>
              <a:rPr lang="en-US" sz="3200" dirty="0"/>
              <a:t>(Special form):</a:t>
            </a:r>
          </a:p>
          <a:p>
            <a:pPr lvl="1"/>
            <a:r>
              <a:rPr lang="en-US" dirty="0" smtClean="0"/>
              <a:t>Covers </a:t>
            </a:r>
            <a:r>
              <a:rPr lang="en-US" dirty="0"/>
              <a:t>all risks except those specifically excluded from the policy.</a:t>
            </a:r>
          </a:p>
          <a:p>
            <a:pPr lvl="1"/>
            <a:r>
              <a:rPr lang="en-US" dirty="0" smtClean="0"/>
              <a:t>Common </a:t>
            </a:r>
            <a:r>
              <a:rPr lang="en-US" dirty="0"/>
              <a:t>exclusions may include flood or earthquake insurance. </a:t>
            </a:r>
          </a:p>
          <a:p>
            <a:endParaRPr lang="en-US" dirty="0"/>
          </a:p>
        </p:txBody>
      </p:sp>
    </p:spTree>
    <p:extLst>
      <p:ext uri="{BB962C8B-B14F-4D97-AF65-F5344CB8AC3E}">
        <p14:creationId xmlns:p14="http://schemas.microsoft.com/office/powerpoint/2010/main" val="189104440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P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PPTheme" id="{D58BECD2-B89C-41AF-9538-F57C757E6DE8}" vid="{6D0FAFB7-FA8B-4129-82B7-B17F09D11C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PPTheme</Template>
  <TotalTime>877</TotalTime>
  <Words>1685</Words>
  <Application>Microsoft Macintosh PowerPoint</Application>
  <PresentationFormat>Widescreen</PresentationFormat>
  <Paragraphs>139</Paragraphs>
  <Slides>23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Calibri</vt:lpstr>
      <vt:lpstr>Constantia</vt:lpstr>
      <vt:lpstr>Courier New</vt:lpstr>
      <vt:lpstr>Symbol</vt:lpstr>
      <vt:lpstr>Times New Roman</vt:lpstr>
      <vt:lpstr>Wingdings</vt:lpstr>
      <vt:lpstr>Wingdings 2</vt:lpstr>
      <vt:lpstr>PPTheme</vt:lpstr>
      <vt:lpstr>Modules 18 Property &amp; Casualty Insurance</vt:lpstr>
      <vt:lpstr>Learning Objectives</vt:lpstr>
      <vt:lpstr>Homeowner’s Insurance:</vt:lpstr>
      <vt:lpstr>Homeowner’s Insurance:</vt:lpstr>
      <vt:lpstr>How much Coverage do you need?</vt:lpstr>
      <vt:lpstr>How much coverage do you need?</vt:lpstr>
      <vt:lpstr>How much coverage do you need? </vt:lpstr>
      <vt:lpstr>How much Coverage do you need?</vt:lpstr>
      <vt:lpstr>Types of Home Insurance</vt:lpstr>
      <vt:lpstr>Types of Home Insurance</vt:lpstr>
      <vt:lpstr>Question Cluster 1</vt:lpstr>
      <vt:lpstr>How to reduce your premium: </vt:lpstr>
      <vt:lpstr>Insurance claims are settled in two ways:</vt:lpstr>
      <vt:lpstr>Renter’s Insurance:</vt:lpstr>
      <vt:lpstr>Renter’s Insurance:</vt:lpstr>
      <vt:lpstr>How much Renter’s Insurance do you need?</vt:lpstr>
      <vt:lpstr>Question Cluster 2</vt:lpstr>
      <vt:lpstr>Auto Insurance:</vt:lpstr>
      <vt:lpstr>Types of Coverage:</vt:lpstr>
      <vt:lpstr>Types of Coverage:</vt:lpstr>
      <vt:lpstr>Types of Coverage: </vt:lpstr>
      <vt:lpstr>How to reduce your premiums: </vt:lpstr>
      <vt:lpstr>Question Cluster 3</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17 Property &amp; Casualty Insurance</dc:title>
  <dc:creator>kowalik, crystal</dc:creator>
  <cp:lastModifiedBy>Bo, Nhieu</cp:lastModifiedBy>
  <cp:revision>28</cp:revision>
  <cp:lastPrinted>2015-02-05T20:54:47Z</cp:lastPrinted>
  <dcterms:created xsi:type="dcterms:W3CDTF">2015-01-29T17:23:26Z</dcterms:created>
  <dcterms:modified xsi:type="dcterms:W3CDTF">2016-07-15T14:47:20Z</dcterms:modified>
</cp:coreProperties>
</file>