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8" r:id="rId4"/>
    <p:sldId id="259" r:id="rId5"/>
    <p:sldId id="278" r:id="rId6"/>
    <p:sldId id="264" r:id="rId7"/>
    <p:sldId id="260" r:id="rId8"/>
    <p:sldId id="277" r:id="rId9"/>
    <p:sldId id="261" r:id="rId10"/>
    <p:sldId id="262" r:id="rId11"/>
    <p:sldId id="263" r:id="rId12"/>
    <p:sldId id="279" r:id="rId13"/>
    <p:sldId id="275" r:id="rId14"/>
    <p:sldId id="265" r:id="rId15"/>
    <p:sldId id="266" r:id="rId16"/>
    <p:sldId id="267" r:id="rId17"/>
    <p:sldId id="274" r:id="rId18"/>
    <p:sldId id="268" r:id="rId19"/>
    <p:sldId id="269" r:id="rId20"/>
    <p:sldId id="270" r:id="rId21"/>
    <p:sldId id="271" r:id="rId22"/>
    <p:sldId id="272" r:id="rId23"/>
    <p:sldId id="27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92" d="100"/>
          <a:sy n="92" d="100"/>
        </p:scale>
        <p:origin x="35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08CE0A-C42F-44E5-8254-A58CC7730800}" type="datetimeFigureOut">
              <a:rPr lang="en-US" smtClean="0"/>
              <a:t>7/13/2015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C821B1-7201-4A2E-BFBE-B651E0DC97E9}" type="slidenum">
              <a:rPr lang="en-US" smtClean="0"/>
              <a:t>‹#›</a:t>
            </a:fld>
            <a:endParaRPr lang="en-US"/>
          </a:p>
        </p:txBody>
      </p:sp>
    </p:spTree>
    <p:extLst>
      <p:ext uri="{BB962C8B-B14F-4D97-AF65-F5344CB8AC3E}">
        <p14:creationId xmlns:p14="http://schemas.microsoft.com/office/powerpoint/2010/main" val="2279751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afadvantage.com/for-individuals/insurance-plans/disability-income-insurance.aspx"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en-US" sz="2600" b="0" i="0" u="none" strike="noStrike" kern="1200" cap="none" spc="0" normalizeH="0" baseline="0" noProof="0" dirty="0" smtClean="0">
                <a:ln>
                  <a:noFill/>
                </a:ln>
                <a:solidFill>
                  <a:prstClr val="black"/>
                </a:solidFill>
                <a:effectLst/>
                <a:uLnTx/>
                <a:uFillTx/>
                <a:latin typeface="Constantia"/>
                <a:ea typeface="+mn-ea"/>
                <a:cs typeface="+mn-cs"/>
              </a:rPr>
              <a:t>Reading: http://www.investopedia.com/terms/d/disability-insurance.asp </a:t>
            </a:r>
          </a:p>
          <a:p>
            <a:pPr marL="0" marR="0" lvl="0" indent="0" algn="l" defTabSz="914400" rtl="0" eaLnBrk="1" fontAlgn="auto" latinLnBrk="0" hangingPunct="1">
              <a:lnSpc>
                <a:spcPct val="100000"/>
              </a:lnSpc>
              <a:spcBef>
                <a:spcPct val="20000"/>
              </a:spcBef>
              <a:spcAft>
                <a:spcPts val="0"/>
              </a:spcAft>
              <a:buClr>
                <a:srgbClr val="0BD0D9"/>
              </a:buClr>
              <a:buSzPct val="95000"/>
              <a:buFont typeface="Wingdings 2"/>
              <a:buNone/>
              <a:tabLst/>
              <a:defRPr/>
            </a:pPr>
            <a:r>
              <a:rPr kumimoji="0" lang="en-US" sz="2600" b="0" i="0" u="none" strike="noStrike" kern="1200" cap="none" spc="0" normalizeH="0" baseline="0" noProof="0" dirty="0" smtClean="0">
                <a:ln>
                  <a:noFill/>
                </a:ln>
                <a:solidFill>
                  <a:prstClr val="black"/>
                </a:solidFill>
                <a:effectLst/>
                <a:uLnTx/>
                <a:uFillTx/>
                <a:latin typeface="Constantia"/>
                <a:ea typeface="+mn-ea"/>
                <a:cs typeface="+mn-cs"/>
              </a:rPr>
              <a:t>Video: </a:t>
            </a:r>
            <a:r>
              <a:rPr kumimoji="0" lang="en-US" sz="2600" b="0" i="0" u="none" strike="noStrike" kern="1200" cap="none" spc="0" normalizeH="0" baseline="0" noProof="0" dirty="0" smtClean="0">
                <a:ln>
                  <a:noFill/>
                </a:ln>
                <a:solidFill>
                  <a:prstClr val="black"/>
                </a:solidFill>
                <a:effectLst/>
                <a:uLnTx/>
                <a:uFillTx/>
                <a:latin typeface="Constantia"/>
                <a:ea typeface="+mn-ea"/>
                <a:cs typeface="+mn-cs"/>
                <a:hlinkClick r:id="rId3"/>
              </a:rPr>
              <a:t>http://www.afadvantage.com/for-individuals/insurance-plans/disability-income-insurance.aspx</a:t>
            </a:r>
            <a:r>
              <a:rPr kumimoji="0" lang="en-US" sz="2600" b="0" i="0" u="none" strike="noStrike" kern="1200" cap="none" spc="0" normalizeH="0" baseline="0" noProof="0" dirty="0" smtClean="0">
                <a:ln>
                  <a:noFill/>
                </a:ln>
                <a:solidFill>
                  <a:prstClr val="black"/>
                </a:solidFill>
                <a:effectLst/>
                <a:uLnTx/>
                <a:uFillTx/>
                <a:latin typeface="Constantia"/>
                <a:ea typeface="+mn-ea"/>
                <a:cs typeface="+mn-cs"/>
              </a:rPr>
              <a:t>   or    https://www.youtube.com/watch?v=UXsM2kZxdfE</a:t>
            </a:r>
          </a:p>
          <a:p>
            <a:endParaRPr lang="en-US" dirty="0"/>
          </a:p>
        </p:txBody>
      </p:sp>
      <p:sp>
        <p:nvSpPr>
          <p:cNvPr id="4" name="Slide Number Placeholder 3"/>
          <p:cNvSpPr>
            <a:spLocks noGrp="1"/>
          </p:cNvSpPr>
          <p:nvPr>
            <p:ph type="sldNum" sz="quarter" idx="10"/>
          </p:nvPr>
        </p:nvSpPr>
        <p:spPr/>
        <p:txBody>
          <a:bodyPr/>
          <a:lstStyle/>
          <a:p>
            <a:fld id="{D3C821B1-7201-4A2E-BFBE-B651E0DC97E9}" type="slidenum">
              <a:rPr lang="en-US" smtClean="0"/>
              <a:t>4</a:t>
            </a:fld>
            <a:endParaRPr lang="en-US"/>
          </a:p>
        </p:txBody>
      </p:sp>
    </p:spTree>
    <p:extLst>
      <p:ext uri="{BB962C8B-B14F-4D97-AF65-F5344CB8AC3E}">
        <p14:creationId xmlns:p14="http://schemas.microsoft.com/office/powerpoint/2010/main" val="1249637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Reading: http://www.investopedia.com/terms/l/ltcinsurance.asp</a:t>
            </a:r>
          </a:p>
          <a:p>
            <a:r>
              <a:rPr lang="en-US" dirty="0" smtClean="0"/>
              <a:t>Long-term care insurance video: https://www.youtube.com/watch?v=T1RmHZy2_JA </a:t>
            </a:r>
          </a:p>
          <a:p>
            <a:r>
              <a:rPr lang="en-US" dirty="0" smtClean="0"/>
              <a:t>Or https://www.youtube.com/watch?v=7_JuBcDxg7U </a:t>
            </a:r>
          </a:p>
          <a:p>
            <a:endParaRPr lang="en-US" dirty="0"/>
          </a:p>
        </p:txBody>
      </p:sp>
      <p:sp>
        <p:nvSpPr>
          <p:cNvPr id="4" name="Slide Number Placeholder 3"/>
          <p:cNvSpPr>
            <a:spLocks noGrp="1"/>
          </p:cNvSpPr>
          <p:nvPr>
            <p:ph type="sldNum" sz="quarter" idx="10"/>
          </p:nvPr>
        </p:nvSpPr>
        <p:spPr/>
        <p:txBody>
          <a:bodyPr/>
          <a:lstStyle/>
          <a:p>
            <a:fld id="{D3C821B1-7201-4A2E-BFBE-B651E0DC97E9}" type="slidenum">
              <a:rPr lang="en-US" smtClean="0"/>
              <a:t>14</a:t>
            </a:fld>
            <a:endParaRPr lang="en-US"/>
          </a:p>
        </p:txBody>
      </p:sp>
    </p:spTree>
    <p:extLst>
      <p:ext uri="{BB962C8B-B14F-4D97-AF65-F5344CB8AC3E}">
        <p14:creationId xmlns:p14="http://schemas.microsoft.com/office/powerpoint/2010/main" val="2041511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Reading: http://www.bankrate.com/finance/insurance/best-age-to-buy-long-term-care-insurance-1.aspx</a:t>
            </a:r>
          </a:p>
          <a:p>
            <a:endParaRPr lang="en-US" dirty="0"/>
          </a:p>
        </p:txBody>
      </p:sp>
      <p:sp>
        <p:nvSpPr>
          <p:cNvPr id="4" name="Slide Number Placeholder 3"/>
          <p:cNvSpPr>
            <a:spLocks noGrp="1"/>
          </p:cNvSpPr>
          <p:nvPr>
            <p:ph type="sldNum" sz="quarter" idx="10"/>
          </p:nvPr>
        </p:nvSpPr>
        <p:spPr/>
        <p:txBody>
          <a:bodyPr/>
          <a:lstStyle/>
          <a:p>
            <a:fld id="{D3C821B1-7201-4A2E-BFBE-B651E0DC97E9}" type="slidenum">
              <a:rPr lang="en-US" smtClean="0"/>
              <a:t>19</a:t>
            </a:fld>
            <a:endParaRPr lang="en-US"/>
          </a:p>
        </p:txBody>
      </p:sp>
    </p:spTree>
    <p:extLst>
      <p:ext uri="{BB962C8B-B14F-4D97-AF65-F5344CB8AC3E}">
        <p14:creationId xmlns:p14="http://schemas.microsoft.com/office/powerpoint/2010/main" val="3920651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4531E2B-8716-40EA-90FC-7A373DB0F014}" type="datetimeFigureOut">
              <a:rPr lang="en-US" smtClean="0"/>
              <a:t>7/13/2015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398818141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31E2B-8716-40EA-90FC-7A373DB0F014}" type="datetimeFigureOut">
              <a:rPr lang="en-US" smtClean="0"/>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4233657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31E2B-8716-40EA-90FC-7A373DB0F014}" type="datetimeFigureOut">
              <a:rPr lang="en-US" smtClean="0"/>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1073829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531E2B-8716-40EA-90FC-7A373DB0F014}" type="datetimeFigureOut">
              <a:rPr lang="en-US" smtClean="0"/>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3245831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4531E2B-8716-40EA-90FC-7A373DB0F014}" type="datetimeFigureOut">
              <a:rPr lang="en-US" smtClean="0"/>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28997353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531E2B-8716-40EA-90FC-7A373DB0F014}" type="datetimeFigureOut">
              <a:rPr lang="en-US" smtClean="0"/>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2545313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4531E2B-8716-40EA-90FC-7A373DB0F014}" type="datetimeFigureOut">
              <a:rPr lang="en-US" smtClean="0"/>
              <a:t>7/13/2015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4014543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531E2B-8716-40EA-90FC-7A373DB0F014}" type="datetimeFigureOut">
              <a:rPr lang="en-US" smtClean="0"/>
              <a:t>7/13/2015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224593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31E2B-8716-40EA-90FC-7A373DB0F014}" type="datetimeFigureOut">
              <a:rPr lang="en-US" smtClean="0"/>
              <a:t>7/13/2015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425688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531E2B-8716-40EA-90FC-7A373DB0F014}" type="datetimeFigureOut">
              <a:rPr lang="en-US" smtClean="0"/>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460658-870B-43F6-8E9B-BDB16A6EB776}" type="slidenum">
              <a:rPr lang="en-US" smtClean="0"/>
              <a:t>‹#›</a:t>
            </a:fld>
            <a:endParaRPr lang="en-US"/>
          </a:p>
        </p:txBody>
      </p:sp>
    </p:spTree>
    <p:extLst>
      <p:ext uri="{BB962C8B-B14F-4D97-AF65-F5344CB8AC3E}">
        <p14:creationId xmlns:p14="http://schemas.microsoft.com/office/powerpoint/2010/main" val="4087605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531E2B-8716-40EA-90FC-7A373DB0F014}" type="datetimeFigureOut">
              <a:rPr lang="en-US" smtClean="0"/>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64460658-870B-43F6-8E9B-BDB16A6EB776}"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3699966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531E2B-8716-40EA-90FC-7A373DB0F014}" type="datetimeFigureOut">
              <a:rPr lang="en-US" smtClean="0"/>
              <a:t>7/13/2015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4460658-870B-43F6-8E9B-BDB16A6EB776}"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30391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zanderins.com/daveramsey/endorsement.asp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etlife.com/individual/insurance/disability-insurance/quiz.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5307" y="1371600"/>
            <a:ext cx="10844011" cy="1828800"/>
          </a:xfrm>
        </p:spPr>
        <p:txBody>
          <a:bodyPr>
            <a:noAutofit/>
          </a:bodyPr>
          <a:lstStyle/>
          <a:p>
            <a:r>
              <a:rPr lang="en-US" sz="5400" dirty="0" smtClean="0"/>
              <a:t/>
            </a:r>
            <a:br>
              <a:rPr lang="en-US" sz="5400" dirty="0" smtClean="0"/>
            </a:br>
            <a:r>
              <a:rPr lang="en-US" sz="5400" dirty="0" smtClean="0"/>
              <a:t>Disability &amp; Long-Term Care Insurance</a:t>
            </a:r>
            <a:endParaRPr lang="en-US" sz="5400" dirty="0"/>
          </a:p>
        </p:txBody>
      </p:sp>
      <p:sp>
        <p:nvSpPr>
          <p:cNvPr id="3" name="Subtitle 2"/>
          <p:cNvSpPr>
            <a:spLocks noGrp="1"/>
          </p:cNvSpPr>
          <p:nvPr>
            <p:ph type="subTitle" idx="1"/>
          </p:nvPr>
        </p:nvSpPr>
        <p:spPr/>
        <p:txBody>
          <a:bodyPr>
            <a:normAutofit fontScale="92500"/>
          </a:bodyPr>
          <a:lstStyle/>
          <a:p>
            <a:r>
              <a:rPr lang="en-US" dirty="0"/>
              <a:t>"Your greatest asset is your paycheck. Disability insurance protects you and your family if you are unable to work by providing income which will help pay your bills and take care of your family. It's just as important as life insurance."</a:t>
            </a:r>
            <a:br>
              <a:rPr lang="en-US" dirty="0"/>
            </a:br>
            <a:r>
              <a:rPr lang="en-US" dirty="0">
                <a:hlinkClick r:id="rId2"/>
              </a:rPr>
              <a:t>- DAVE RAMSEY</a:t>
            </a:r>
            <a:endParaRPr lang="en-US" dirty="0"/>
          </a:p>
        </p:txBody>
      </p:sp>
    </p:spTree>
    <p:extLst>
      <p:ext uri="{BB962C8B-B14F-4D97-AF65-F5344CB8AC3E}">
        <p14:creationId xmlns:p14="http://schemas.microsoft.com/office/powerpoint/2010/main" val="2545442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577" y="704088"/>
            <a:ext cx="11324823" cy="1143000"/>
          </a:xfrm>
        </p:spPr>
        <p:txBody>
          <a:bodyPr>
            <a:normAutofit/>
          </a:bodyPr>
          <a:lstStyle/>
          <a:p>
            <a:r>
              <a:rPr lang="en-US" sz="5400" b="1" dirty="0" smtClean="0"/>
              <a:t>Sources of Disability Insurance:</a:t>
            </a:r>
            <a:endParaRPr lang="en-US" sz="5400" b="1" dirty="0"/>
          </a:p>
        </p:txBody>
      </p:sp>
      <p:sp>
        <p:nvSpPr>
          <p:cNvPr id="3" name="Content Placeholder 2"/>
          <p:cNvSpPr>
            <a:spLocks noGrp="1"/>
          </p:cNvSpPr>
          <p:nvPr>
            <p:ph idx="1"/>
          </p:nvPr>
        </p:nvSpPr>
        <p:spPr>
          <a:xfrm>
            <a:off x="154546" y="1847089"/>
            <a:ext cx="11874322" cy="5197656"/>
          </a:xfrm>
        </p:spPr>
        <p:txBody>
          <a:bodyPr>
            <a:normAutofit fontScale="92500"/>
          </a:bodyPr>
          <a:lstStyle/>
          <a:p>
            <a:r>
              <a:rPr lang="en-US" sz="3200" dirty="0" smtClean="0"/>
              <a:t>Social </a:t>
            </a:r>
            <a:r>
              <a:rPr lang="en-US" sz="3200" dirty="0"/>
              <a:t>Security:</a:t>
            </a:r>
          </a:p>
          <a:p>
            <a:pPr lvl="1"/>
            <a:r>
              <a:rPr lang="en-US" dirty="0" smtClean="0"/>
              <a:t>Only </a:t>
            </a:r>
            <a:r>
              <a:rPr lang="en-US" dirty="0"/>
              <a:t>eligible if you are a worker who pays into the social security system.  </a:t>
            </a:r>
          </a:p>
          <a:p>
            <a:pPr lvl="1"/>
            <a:r>
              <a:rPr lang="en-US" dirty="0" smtClean="0"/>
              <a:t>How </a:t>
            </a:r>
            <a:r>
              <a:rPr lang="en-US" dirty="0"/>
              <a:t>much you gets depends on your salary and the number of years you put into the system. </a:t>
            </a:r>
          </a:p>
          <a:p>
            <a:pPr lvl="1"/>
            <a:r>
              <a:rPr lang="en-US" dirty="0" smtClean="0"/>
              <a:t>Only </a:t>
            </a:r>
            <a:r>
              <a:rPr lang="en-US" dirty="0"/>
              <a:t>covers a disability that is expected to last 1 year or longer or that will result in death. </a:t>
            </a:r>
          </a:p>
          <a:p>
            <a:pPr lvl="1"/>
            <a:r>
              <a:rPr lang="en-US" dirty="0" smtClean="0"/>
              <a:t>Benefits </a:t>
            </a:r>
            <a:r>
              <a:rPr lang="en-US" dirty="0"/>
              <a:t>will not be paid until the start of the 6th month the person it disabled. </a:t>
            </a:r>
          </a:p>
          <a:p>
            <a:pPr lvl="1"/>
            <a:r>
              <a:rPr lang="en-US" dirty="0" smtClean="0"/>
              <a:t>Should </a:t>
            </a:r>
            <a:r>
              <a:rPr lang="en-US" dirty="0"/>
              <a:t>only be used as a last resort for those who can’t get private coverage, should not be used as a replacement for disability insurance itself. </a:t>
            </a:r>
          </a:p>
          <a:p>
            <a:r>
              <a:rPr lang="en-US" sz="3200" dirty="0" smtClean="0"/>
              <a:t>Private </a:t>
            </a:r>
            <a:r>
              <a:rPr lang="en-US" sz="3200" dirty="0"/>
              <a:t>Income Insurance Programs:</a:t>
            </a:r>
          </a:p>
          <a:p>
            <a:pPr lvl="1"/>
            <a:r>
              <a:rPr lang="en-US" dirty="0" smtClean="0"/>
              <a:t>Coverage </a:t>
            </a:r>
            <a:r>
              <a:rPr lang="en-US" dirty="0"/>
              <a:t>is provided by privately owned companies.</a:t>
            </a:r>
          </a:p>
          <a:p>
            <a:pPr lvl="1"/>
            <a:r>
              <a:rPr lang="en-US" dirty="0" smtClean="0"/>
              <a:t>Generally </a:t>
            </a:r>
            <a:r>
              <a:rPr lang="en-US" dirty="0"/>
              <a:t>provide about 40-60% of a person’s income.</a:t>
            </a:r>
          </a:p>
          <a:p>
            <a:pPr lvl="1"/>
            <a:r>
              <a:rPr lang="en-US" dirty="0" smtClean="0"/>
              <a:t>Not </a:t>
            </a:r>
            <a:r>
              <a:rPr lang="en-US" dirty="0"/>
              <a:t>subject to </a:t>
            </a:r>
            <a:r>
              <a:rPr lang="en-US" dirty="0" smtClean="0"/>
              <a:t>taxes</a:t>
            </a:r>
          </a:p>
          <a:p>
            <a:pPr lvl="1"/>
            <a:r>
              <a:rPr lang="en-US" dirty="0" smtClean="0"/>
              <a:t>Generally </a:t>
            </a:r>
            <a:r>
              <a:rPr lang="en-US" dirty="0"/>
              <a:t>more expensive than employer disability coverage</a:t>
            </a:r>
          </a:p>
          <a:p>
            <a:endParaRPr lang="en-US" dirty="0"/>
          </a:p>
        </p:txBody>
      </p:sp>
    </p:spTree>
    <p:extLst>
      <p:ext uri="{BB962C8B-B14F-4D97-AF65-F5344CB8AC3E}">
        <p14:creationId xmlns:p14="http://schemas.microsoft.com/office/powerpoint/2010/main" val="3434396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062" y="678331"/>
            <a:ext cx="11376338" cy="1008802"/>
          </a:xfrm>
        </p:spPr>
        <p:txBody>
          <a:bodyPr>
            <a:normAutofit/>
          </a:bodyPr>
          <a:lstStyle/>
          <a:p>
            <a:r>
              <a:rPr lang="en-US" sz="5400" b="1" dirty="0"/>
              <a:t>Types of disability insurance</a:t>
            </a:r>
            <a:r>
              <a:rPr lang="en-US" sz="5400" b="1" dirty="0" smtClean="0"/>
              <a:t>:</a:t>
            </a:r>
            <a:endParaRPr lang="en-US" sz="5400" b="1" dirty="0"/>
          </a:p>
        </p:txBody>
      </p:sp>
      <p:sp>
        <p:nvSpPr>
          <p:cNvPr id="3" name="Content Placeholder 2"/>
          <p:cNvSpPr>
            <a:spLocks noGrp="1"/>
          </p:cNvSpPr>
          <p:nvPr>
            <p:ph idx="1"/>
          </p:nvPr>
        </p:nvSpPr>
        <p:spPr>
          <a:xfrm>
            <a:off x="115910" y="1687133"/>
            <a:ext cx="12076089" cy="5170867"/>
          </a:xfrm>
        </p:spPr>
        <p:txBody>
          <a:bodyPr>
            <a:normAutofit fontScale="77500" lnSpcReduction="20000"/>
          </a:bodyPr>
          <a:lstStyle/>
          <a:p>
            <a:pPr marL="0" indent="0">
              <a:buNone/>
            </a:pPr>
            <a:r>
              <a:rPr lang="en-US" sz="3800" dirty="0" smtClean="0"/>
              <a:t>Short </a:t>
            </a:r>
            <a:r>
              <a:rPr lang="en-US" sz="3800" dirty="0"/>
              <a:t>term: </a:t>
            </a:r>
          </a:p>
          <a:p>
            <a:pPr lvl="1"/>
            <a:r>
              <a:rPr lang="en-US" sz="2800" dirty="0" smtClean="0"/>
              <a:t>Length </a:t>
            </a:r>
            <a:r>
              <a:rPr lang="en-US" sz="2800" dirty="0"/>
              <a:t>of the coverage and payment percent vary from plan to plan. They generally last between 3 months to 1 year, however it can last up to 2 years. </a:t>
            </a:r>
          </a:p>
          <a:p>
            <a:pPr lvl="1"/>
            <a:r>
              <a:rPr lang="en-US" sz="2800" dirty="0" smtClean="0"/>
              <a:t>Coverage </a:t>
            </a:r>
            <a:r>
              <a:rPr lang="en-US" sz="2800" dirty="0"/>
              <a:t>typically starts after all sick leave is exhausted and generally replaces a very high percent of wages in the first payout, and then drops with each additional payment if the policy holder remains unable to work. </a:t>
            </a:r>
          </a:p>
          <a:p>
            <a:pPr marL="0" indent="0">
              <a:buNone/>
            </a:pPr>
            <a:r>
              <a:rPr lang="en-US" sz="3800" dirty="0" smtClean="0"/>
              <a:t>Long-term:</a:t>
            </a:r>
          </a:p>
          <a:p>
            <a:pPr lvl="1"/>
            <a:r>
              <a:rPr lang="en-US" sz="2800" dirty="0" smtClean="0"/>
              <a:t>Pays cash income regularly if the insured is physically unable to work for a long period of time. </a:t>
            </a:r>
          </a:p>
          <a:p>
            <a:pPr lvl="1"/>
            <a:r>
              <a:rPr lang="en-US" sz="2800" dirty="0" smtClean="0"/>
              <a:t>Policies widely vary in length and payout. Some policies may only payout for 5 to 10 years while others may payout to age 65, or even the rest of your life. </a:t>
            </a:r>
          </a:p>
          <a:p>
            <a:pPr lvl="1"/>
            <a:r>
              <a:rPr lang="en-US" sz="2800" dirty="0" smtClean="0"/>
              <a:t>It kicks in after short term policies stop paying out. </a:t>
            </a:r>
          </a:p>
          <a:p>
            <a:pPr lvl="1"/>
            <a:r>
              <a:rPr lang="en-US" sz="2800" dirty="0" smtClean="0"/>
              <a:t>This has become an increasingly more important insurance to have, as in recent years advancements in medical care have made many diseases and injuries disabling opposed </a:t>
            </a:r>
            <a:r>
              <a:rPr lang="en-US" sz="2800" dirty="0" smtClean="0"/>
              <a:t>to </a:t>
            </a:r>
            <a:r>
              <a:rPr lang="en-US" sz="2800" dirty="0" smtClean="0"/>
              <a:t>deadly. </a:t>
            </a:r>
            <a:endParaRPr lang="en-US" sz="2800" dirty="0"/>
          </a:p>
        </p:txBody>
      </p:sp>
    </p:spTree>
    <p:extLst>
      <p:ext uri="{BB962C8B-B14F-4D97-AF65-F5344CB8AC3E}">
        <p14:creationId xmlns:p14="http://schemas.microsoft.com/office/powerpoint/2010/main" val="99297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704088"/>
            <a:ext cx="11282149" cy="1029178"/>
          </a:xfrm>
        </p:spPr>
        <p:txBody>
          <a:bodyPr>
            <a:normAutofit/>
          </a:bodyPr>
          <a:lstStyle/>
          <a:p>
            <a:r>
              <a:rPr lang="en-US" sz="5400" b="1" dirty="0" smtClean="0"/>
              <a:t>Protection Features: </a:t>
            </a:r>
            <a:endParaRPr lang="en-US" sz="5400" b="1" dirty="0"/>
          </a:p>
        </p:txBody>
      </p:sp>
      <p:sp>
        <p:nvSpPr>
          <p:cNvPr id="3" name="Content Placeholder 2"/>
          <p:cNvSpPr>
            <a:spLocks noGrp="1"/>
          </p:cNvSpPr>
          <p:nvPr>
            <p:ph idx="1"/>
          </p:nvPr>
        </p:nvSpPr>
        <p:spPr>
          <a:xfrm>
            <a:off x="395785" y="1733267"/>
            <a:ext cx="11614245" cy="4954136"/>
          </a:xfrm>
        </p:spPr>
        <p:txBody>
          <a:bodyPr>
            <a:normAutofit/>
          </a:bodyPr>
          <a:lstStyle/>
          <a:p>
            <a:pPr marL="0" indent="0">
              <a:buNone/>
            </a:pPr>
            <a:r>
              <a:rPr lang="en-US" sz="2800" dirty="0"/>
              <a:t>Disability policies have two different protection </a:t>
            </a:r>
            <a:r>
              <a:rPr lang="en-US" sz="2800" dirty="0" smtClean="0"/>
              <a:t>features:</a:t>
            </a:r>
          </a:p>
          <a:p>
            <a:r>
              <a:rPr lang="en-US" sz="2800" dirty="0" smtClean="0"/>
              <a:t>Non-cancelable: </a:t>
            </a:r>
          </a:p>
          <a:p>
            <a:pPr lvl="2"/>
            <a:r>
              <a:rPr lang="en-US" sz="2700" dirty="0" smtClean="0"/>
              <a:t>The policy can’t be canceled by the insurance company, unless the policyholder fails to pay their premiums.</a:t>
            </a:r>
          </a:p>
          <a:p>
            <a:pPr lvl="2"/>
            <a:r>
              <a:rPr lang="en-US" sz="2700" dirty="0" smtClean="0"/>
              <a:t>Gives you the right to renew the policy every year without an increase in the premium and no reduction in benefits. </a:t>
            </a:r>
          </a:p>
          <a:p>
            <a:r>
              <a:rPr lang="en-US" sz="2800" dirty="0" smtClean="0"/>
              <a:t>Guaranteed renewable:</a:t>
            </a:r>
          </a:p>
          <a:p>
            <a:pPr lvl="2"/>
            <a:r>
              <a:rPr lang="en-US" sz="2700" dirty="0" smtClean="0"/>
              <a:t>Gives you the right to renew the policy with the same benefits, however the insurer has the right to increase premiums when policy is renewed if it does so for all policyholders in the same class as you. </a:t>
            </a:r>
          </a:p>
        </p:txBody>
      </p:sp>
    </p:spTree>
    <p:extLst>
      <p:ext uri="{BB962C8B-B14F-4D97-AF65-F5344CB8AC3E}">
        <p14:creationId xmlns:p14="http://schemas.microsoft.com/office/powerpoint/2010/main" val="1058264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76084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35" y="704088"/>
            <a:ext cx="11299065" cy="1008802"/>
          </a:xfrm>
        </p:spPr>
        <p:txBody>
          <a:bodyPr>
            <a:normAutofit/>
          </a:bodyPr>
          <a:lstStyle/>
          <a:p>
            <a:r>
              <a:rPr lang="en-US" sz="5400" b="1" dirty="0"/>
              <a:t>Long-term care insurance:</a:t>
            </a:r>
          </a:p>
        </p:txBody>
      </p:sp>
      <p:sp>
        <p:nvSpPr>
          <p:cNvPr id="3" name="Content Placeholder 2"/>
          <p:cNvSpPr>
            <a:spLocks noGrp="1"/>
          </p:cNvSpPr>
          <p:nvPr>
            <p:ph idx="1"/>
          </p:nvPr>
        </p:nvSpPr>
        <p:spPr>
          <a:xfrm>
            <a:off x="283335" y="1712890"/>
            <a:ext cx="11797048" cy="5145110"/>
          </a:xfrm>
        </p:spPr>
        <p:txBody>
          <a:bodyPr>
            <a:normAutofit/>
          </a:bodyPr>
          <a:lstStyle/>
          <a:p>
            <a:pPr marL="0" marR="0" lvl="0" indent="0">
              <a:lnSpc>
                <a:spcPct val="107000"/>
              </a:lnSpc>
              <a:spcBef>
                <a:spcPts val="0"/>
              </a:spcBef>
              <a:spcAft>
                <a:spcPts val="0"/>
              </a:spcAft>
              <a:buNone/>
            </a:pPr>
            <a:r>
              <a:rPr lang="en-US" sz="3600" dirty="0" smtClean="0">
                <a:ea typeface="Calibri" panose="020F0502020204030204" pitchFamily="34" charset="0"/>
                <a:cs typeface="Times New Roman" panose="02020603050405020304" pitchFamily="18" charset="0"/>
              </a:rPr>
              <a:t>Long- term care insurance:</a:t>
            </a:r>
          </a:p>
          <a:p>
            <a:pPr marL="708660" lvl="1" indent="-342900">
              <a:lnSpc>
                <a:spcPct val="107000"/>
              </a:lnSpc>
              <a:spcBef>
                <a:spcPts val="0"/>
              </a:spcBef>
              <a:buFont typeface="Symbol" panose="05050102010706020507" pitchFamily="18" charset="2"/>
              <a:buChar char=""/>
            </a:pPr>
            <a:r>
              <a:rPr lang="en-US" sz="2600" dirty="0" smtClean="0">
                <a:ea typeface="Calibri" panose="020F0502020204030204" pitchFamily="34" charset="0"/>
                <a:cs typeface="Times New Roman" panose="02020603050405020304" pitchFamily="18" charset="0"/>
              </a:rPr>
              <a:t>Insurance </a:t>
            </a:r>
            <a:r>
              <a:rPr lang="en-US" sz="2600" dirty="0">
                <a:ea typeface="Calibri" panose="020F0502020204030204" pitchFamily="34" charset="0"/>
                <a:cs typeface="Times New Roman" panose="02020603050405020304" pitchFamily="18" charset="0"/>
              </a:rPr>
              <a:t>product that pays for long-term care services if you are unable to perform everyday tasks such as eating, bathing and using the bathroom as a result of a disability, long-term illness, or old age.</a:t>
            </a:r>
          </a:p>
          <a:p>
            <a:pPr marL="708660" lvl="1" indent="-342900">
              <a:lnSpc>
                <a:spcPct val="107000"/>
              </a:lnSpc>
              <a:spcBef>
                <a:spcPts val="0"/>
              </a:spcBef>
              <a:buFont typeface="Symbol" panose="05050102010706020507" pitchFamily="18" charset="2"/>
              <a:buChar char=""/>
            </a:pPr>
            <a:r>
              <a:rPr lang="en-US" sz="2600" dirty="0">
                <a:ea typeface="Calibri" panose="020F0502020204030204" pitchFamily="34" charset="0"/>
                <a:cs typeface="Times New Roman" panose="02020603050405020304" pitchFamily="18" charset="0"/>
              </a:rPr>
              <a:t>One way to think of it is nursing home insurance. </a:t>
            </a:r>
          </a:p>
          <a:p>
            <a:pPr marL="708660" lvl="1" indent="-342900">
              <a:lnSpc>
                <a:spcPct val="107000"/>
              </a:lnSpc>
              <a:spcBef>
                <a:spcPts val="0"/>
              </a:spcBef>
              <a:buFont typeface="Symbol" panose="05050102010706020507" pitchFamily="18" charset="2"/>
              <a:buChar char=""/>
            </a:pPr>
            <a:r>
              <a:rPr lang="en-US" sz="2600" dirty="0">
                <a:ea typeface="Calibri" panose="020F0502020204030204" pitchFamily="34" charset="0"/>
                <a:cs typeface="Times New Roman" panose="02020603050405020304" pitchFamily="18" charset="0"/>
              </a:rPr>
              <a:t>The purpose of purchasing long-term care insurance is to protect your assets if you have to pay for some type of long-term care such as a nursing home, assisted living, or home care. </a:t>
            </a:r>
            <a:endParaRPr lang="en-US" sz="2600" dirty="0" smtClean="0">
              <a:ea typeface="Calibri" panose="020F0502020204030204" pitchFamily="34" charset="0"/>
              <a:cs typeface="Times New Roman" panose="02020603050405020304" pitchFamily="18" charset="0"/>
            </a:endParaRPr>
          </a:p>
          <a:p>
            <a:pPr marL="1257300" lvl="3" indent="-342900">
              <a:lnSpc>
                <a:spcPct val="107000"/>
              </a:lnSpc>
              <a:spcBef>
                <a:spcPts val="0"/>
              </a:spcBef>
              <a:buFont typeface="Symbol" panose="05050102010706020507" pitchFamily="18" charset="2"/>
              <a:buChar char=""/>
            </a:pPr>
            <a:r>
              <a:rPr lang="en-US" sz="2300" dirty="0" smtClean="0">
                <a:ea typeface="Calibri" panose="020F0502020204030204" pitchFamily="34" charset="0"/>
                <a:cs typeface="Times New Roman" panose="02020603050405020304" pitchFamily="18" charset="0"/>
              </a:rPr>
              <a:t>The </a:t>
            </a:r>
            <a:r>
              <a:rPr lang="en-US" sz="2300" dirty="0">
                <a:ea typeface="Calibri" panose="020F0502020204030204" pitchFamily="34" charset="0"/>
                <a:cs typeface="Times New Roman" panose="02020603050405020304" pitchFamily="18" charset="0"/>
              </a:rPr>
              <a:t>costs of long-term care can be extremely costly, with a national average of $6,235 a month in 2010 for nursing home care that’s over $74,000 a year.  This results in many outliving their saving if long-term care insurance is not purchased. </a:t>
            </a:r>
          </a:p>
        </p:txBody>
      </p:sp>
    </p:spTree>
    <p:extLst>
      <p:ext uri="{BB962C8B-B14F-4D97-AF65-F5344CB8AC3E}">
        <p14:creationId xmlns:p14="http://schemas.microsoft.com/office/powerpoint/2010/main" val="194133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899" y="704088"/>
            <a:ext cx="11268501" cy="1001882"/>
          </a:xfrm>
        </p:spPr>
        <p:txBody>
          <a:bodyPr>
            <a:normAutofit/>
          </a:bodyPr>
          <a:lstStyle/>
          <a:p>
            <a:r>
              <a:rPr lang="en-US" sz="5400" b="1" dirty="0" smtClean="0"/>
              <a:t>Who needs long-term care insurance?</a:t>
            </a:r>
            <a:endParaRPr lang="en-US" sz="5400" b="1" dirty="0"/>
          </a:p>
        </p:txBody>
      </p:sp>
      <p:sp>
        <p:nvSpPr>
          <p:cNvPr id="3" name="Content Placeholder 2"/>
          <p:cNvSpPr>
            <a:spLocks noGrp="1"/>
          </p:cNvSpPr>
          <p:nvPr>
            <p:ph idx="1"/>
          </p:nvPr>
        </p:nvSpPr>
        <p:spPr>
          <a:xfrm>
            <a:off x="313899" y="1705970"/>
            <a:ext cx="11878101" cy="5152029"/>
          </a:xfrm>
        </p:spPr>
        <p:txBody>
          <a:bodyPr>
            <a:normAutofit/>
          </a:bodyPr>
          <a:lstStyle/>
          <a:p>
            <a:r>
              <a:rPr lang="en-US" dirty="0" smtClean="0"/>
              <a:t>As </a:t>
            </a:r>
            <a:r>
              <a:rPr lang="en-US" dirty="0"/>
              <a:t>lifespans extend, much like they have in recent years, the need for long-term care continues to increase. One in three people will end up in a nursing home at some point in their lifetime.</a:t>
            </a:r>
          </a:p>
          <a:p>
            <a:r>
              <a:rPr lang="en-US" dirty="0" smtClean="0"/>
              <a:t>The </a:t>
            </a:r>
            <a:r>
              <a:rPr lang="en-US" dirty="0"/>
              <a:t>purchase of long-term care insurance is particularly important for those in the middle class.  </a:t>
            </a:r>
          </a:p>
          <a:p>
            <a:pPr lvl="1"/>
            <a:r>
              <a:rPr lang="en-US" dirty="0" smtClean="0"/>
              <a:t>Many </a:t>
            </a:r>
            <a:r>
              <a:rPr lang="en-US" dirty="0"/>
              <a:t>people have the misconception that the government will pay for long-term care through programs such as Medicare and Medicaid, however this is only partially true.</a:t>
            </a:r>
          </a:p>
          <a:p>
            <a:pPr lvl="2"/>
            <a:r>
              <a:rPr lang="en-US" dirty="0" smtClean="0"/>
              <a:t>Medicaid </a:t>
            </a:r>
            <a:r>
              <a:rPr lang="en-US" dirty="0"/>
              <a:t>will only pay for your long-term care once you have $2,000 or less in savings. Those who have more than $2,000 in savings must first “spend down” their assets by paying for long term care of out their own pocket before Medicaid kicks in.  </a:t>
            </a:r>
          </a:p>
          <a:p>
            <a:pPr lvl="2"/>
            <a:r>
              <a:rPr lang="en-US" dirty="0" smtClean="0"/>
              <a:t>Once </a:t>
            </a:r>
            <a:r>
              <a:rPr lang="en-US" dirty="0"/>
              <a:t>you do become eligible there are a variety of restrictions on where and what types of care the </a:t>
            </a:r>
            <a:r>
              <a:rPr lang="en-US" dirty="0" smtClean="0"/>
              <a:t>patient </a:t>
            </a:r>
            <a:r>
              <a:rPr lang="en-US" dirty="0"/>
              <a:t>is able to receive with this form of coverage. </a:t>
            </a:r>
          </a:p>
        </p:txBody>
      </p:sp>
    </p:spTree>
    <p:extLst>
      <p:ext uri="{BB962C8B-B14F-4D97-AF65-F5344CB8AC3E}">
        <p14:creationId xmlns:p14="http://schemas.microsoft.com/office/powerpoint/2010/main" val="2368589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785" y="704088"/>
            <a:ext cx="11186615" cy="1001882"/>
          </a:xfrm>
        </p:spPr>
        <p:txBody>
          <a:bodyPr>
            <a:normAutofit/>
          </a:bodyPr>
          <a:lstStyle/>
          <a:p>
            <a:r>
              <a:rPr lang="en-US" sz="5400" b="1" dirty="0" smtClean="0"/>
              <a:t>Who needs long-term care Insurance? </a:t>
            </a:r>
            <a:endParaRPr lang="en-US" sz="5400" b="1" dirty="0"/>
          </a:p>
        </p:txBody>
      </p:sp>
      <p:sp>
        <p:nvSpPr>
          <p:cNvPr id="3" name="Content Placeholder 2"/>
          <p:cNvSpPr>
            <a:spLocks noGrp="1"/>
          </p:cNvSpPr>
          <p:nvPr>
            <p:ph idx="1"/>
          </p:nvPr>
        </p:nvSpPr>
        <p:spPr>
          <a:xfrm>
            <a:off x="395785" y="1935480"/>
            <a:ext cx="11641540" cy="4922520"/>
          </a:xfrm>
        </p:spPr>
        <p:txBody>
          <a:bodyPr>
            <a:normAutofit fontScale="92500"/>
          </a:bodyPr>
          <a:lstStyle/>
          <a:p>
            <a:r>
              <a:rPr lang="en-US" sz="2700" dirty="0" smtClean="0"/>
              <a:t>If </a:t>
            </a:r>
            <a:r>
              <a:rPr lang="en-US" sz="2700" dirty="0"/>
              <a:t>you have savings you wish to leave to your family when you pass away, or want to ensure you will not become a financial burden to your children, it is important to purchase long-term care insurance in order to help cover these expenses. </a:t>
            </a:r>
          </a:p>
          <a:p>
            <a:r>
              <a:rPr lang="en-US" sz="2700" dirty="0" smtClean="0"/>
              <a:t>Although </a:t>
            </a:r>
            <a:r>
              <a:rPr lang="en-US" sz="2700" dirty="0"/>
              <a:t>long-term care insurance is particularly important to those nearing their old age it can be important to anyone at any age. </a:t>
            </a:r>
          </a:p>
          <a:p>
            <a:pPr lvl="1"/>
            <a:r>
              <a:rPr lang="en-US" sz="2500" dirty="0"/>
              <a:t>Disabling events (automobile and sporting accidents, strokes, brain tumors, etc.) can lead someone at any age to be in need of long-term care.</a:t>
            </a:r>
            <a:r>
              <a:rPr lang="en-US" sz="2500" dirty="0" smtClean="0"/>
              <a:t> </a:t>
            </a:r>
            <a:endParaRPr lang="en-US" sz="2500" dirty="0"/>
          </a:p>
          <a:p>
            <a:pPr lvl="1"/>
            <a:r>
              <a:rPr lang="en-US" sz="2500" dirty="0" smtClean="0"/>
              <a:t>Roughly </a:t>
            </a:r>
            <a:r>
              <a:rPr lang="en-US" sz="2500" dirty="0"/>
              <a:t>40% of all long term care services are provided to individuals under the age of 65 who need help taking care of themselves as a result of disabling conditions such as diseases, injury, disabilities and mental illness. </a:t>
            </a:r>
          </a:p>
          <a:p>
            <a:pPr lvl="1"/>
            <a:r>
              <a:rPr lang="en-US" sz="2500" dirty="0" smtClean="0"/>
              <a:t>Therefore </a:t>
            </a:r>
            <a:r>
              <a:rPr lang="en-US" sz="2500" dirty="0"/>
              <a:t>long term care insurance should be considered at all ages, even if it seems unlikely you will need in the immediate future. </a:t>
            </a:r>
          </a:p>
          <a:p>
            <a:endParaRPr lang="en-US" dirty="0"/>
          </a:p>
        </p:txBody>
      </p:sp>
    </p:spTree>
    <p:extLst>
      <p:ext uri="{BB962C8B-B14F-4D97-AF65-F5344CB8AC3E}">
        <p14:creationId xmlns:p14="http://schemas.microsoft.com/office/powerpoint/2010/main" val="3649125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60653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704088"/>
            <a:ext cx="11282149" cy="1143000"/>
          </a:xfrm>
        </p:spPr>
        <p:txBody>
          <a:bodyPr>
            <a:normAutofit/>
          </a:bodyPr>
          <a:lstStyle/>
          <a:p>
            <a:r>
              <a:rPr lang="en-US" sz="5400" b="1" dirty="0" smtClean="0"/>
              <a:t>When should it be purchased?</a:t>
            </a:r>
            <a:endParaRPr lang="en-US" sz="5400" b="1" dirty="0"/>
          </a:p>
        </p:txBody>
      </p:sp>
      <p:sp>
        <p:nvSpPr>
          <p:cNvPr id="3" name="Content Placeholder 2"/>
          <p:cNvSpPr>
            <a:spLocks noGrp="1"/>
          </p:cNvSpPr>
          <p:nvPr>
            <p:ph idx="1"/>
          </p:nvPr>
        </p:nvSpPr>
        <p:spPr>
          <a:xfrm>
            <a:off x="300251" y="1935479"/>
            <a:ext cx="11723427" cy="4765571"/>
          </a:xfrm>
        </p:spPr>
        <p:txBody>
          <a:bodyPr>
            <a:noAutofit/>
          </a:bodyPr>
          <a:lstStyle/>
          <a:p>
            <a:pPr marL="0" indent="0">
              <a:buNone/>
            </a:pPr>
            <a:r>
              <a:rPr lang="en-US" sz="2800" dirty="0" smtClean="0"/>
              <a:t>When </a:t>
            </a:r>
            <a:r>
              <a:rPr lang="en-US" sz="2800" dirty="0"/>
              <a:t>should long-term care insurance be purchased?</a:t>
            </a:r>
          </a:p>
          <a:p>
            <a:pPr lvl="1"/>
            <a:r>
              <a:rPr lang="en-US" sz="2800" dirty="0" smtClean="0"/>
              <a:t>Premiums </a:t>
            </a:r>
            <a:r>
              <a:rPr lang="en-US" sz="2800" dirty="0"/>
              <a:t>are based on your age when you apply, therefore the younger you are when you purchase long-term care insurance the cheaper it will be. </a:t>
            </a:r>
          </a:p>
          <a:p>
            <a:pPr lvl="3"/>
            <a:r>
              <a:rPr lang="en-US" sz="2400" dirty="0" smtClean="0"/>
              <a:t>The </a:t>
            </a:r>
            <a:r>
              <a:rPr lang="en-US" sz="2400" dirty="0"/>
              <a:t>annual increases are normally about 2-4% in your 50’s and rise to 6-8% in your 60’s. </a:t>
            </a:r>
          </a:p>
          <a:p>
            <a:pPr lvl="1"/>
            <a:r>
              <a:rPr lang="en-US" sz="2800" dirty="0" smtClean="0"/>
              <a:t>The </a:t>
            </a:r>
            <a:r>
              <a:rPr lang="en-US" sz="2800" dirty="0"/>
              <a:t>number of people declined for long-term care insurance also increases with age, as a result of an increase in health problems. </a:t>
            </a:r>
          </a:p>
          <a:p>
            <a:pPr lvl="2"/>
            <a:r>
              <a:rPr lang="en-US" sz="2800" dirty="0" smtClean="0"/>
              <a:t>For </a:t>
            </a:r>
            <a:r>
              <a:rPr lang="en-US" sz="2800" dirty="0"/>
              <a:t>example: if you are diagnosed with something such as Alzheimer's disease you will most likely be denied coverage.</a:t>
            </a:r>
          </a:p>
        </p:txBody>
      </p:sp>
    </p:spTree>
    <p:extLst>
      <p:ext uri="{BB962C8B-B14F-4D97-AF65-F5344CB8AC3E}">
        <p14:creationId xmlns:p14="http://schemas.microsoft.com/office/powerpoint/2010/main" val="491738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46" y="704088"/>
            <a:ext cx="11254854" cy="1143000"/>
          </a:xfrm>
        </p:spPr>
        <p:txBody>
          <a:bodyPr>
            <a:normAutofit/>
          </a:bodyPr>
          <a:lstStyle/>
          <a:p>
            <a:r>
              <a:rPr lang="en-US" sz="5400" b="1" dirty="0" smtClean="0"/>
              <a:t>When Should it be Purchased? </a:t>
            </a:r>
            <a:endParaRPr lang="en-US" sz="5400" b="1" dirty="0"/>
          </a:p>
        </p:txBody>
      </p:sp>
      <p:sp>
        <p:nvSpPr>
          <p:cNvPr id="3" name="Content Placeholder 2"/>
          <p:cNvSpPr>
            <a:spLocks noGrp="1"/>
          </p:cNvSpPr>
          <p:nvPr>
            <p:ph idx="1"/>
          </p:nvPr>
        </p:nvSpPr>
        <p:spPr>
          <a:xfrm>
            <a:off x="327546" y="1935479"/>
            <a:ext cx="11696132" cy="4779219"/>
          </a:xfrm>
        </p:spPr>
        <p:txBody>
          <a:bodyPr>
            <a:normAutofit/>
          </a:bodyPr>
          <a:lstStyle/>
          <a:p>
            <a:r>
              <a:rPr lang="en-US" dirty="0" smtClean="0"/>
              <a:t>When </a:t>
            </a:r>
            <a:r>
              <a:rPr lang="en-US" dirty="0"/>
              <a:t>purchasing long-term care insurance it is important to make sure you will be able to continue to pay for it and won’t cancel your policy. </a:t>
            </a:r>
          </a:p>
          <a:p>
            <a:pPr lvl="1"/>
            <a:r>
              <a:rPr lang="en-US" dirty="0" smtClean="0"/>
              <a:t>Although </a:t>
            </a:r>
            <a:r>
              <a:rPr lang="en-US" dirty="0"/>
              <a:t>insurance is cheaper when you are younger there is no point in purchasing it until you are sure you will be able to continue to pay for the coverage. If you purchase it at age 45 and can’t afford the policy at age 50 and then get insurance again at age 55, it will be more expensive then when you previously purchased it and the money you spent from age 45 to 50 will seem as though it has gone to waist. </a:t>
            </a:r>
          </a:p>
          <a:p>
            <a:r>
              <a:rPr lang="en-US" dirty="0" smtClean="0"/>
              <a:t>As </a:t>
            </a:r>
            <a:r>
              <a:rPr lang="en-US" dirty="0"/>
              <a:t>a general rule it is suggested to purchase long-term insurance while in your 50’s before premiums rise too much and before you are likely to be declined as a result of poor health. </a:t>
            </a:r>
          </a:p>
          <a:p>
            <a:pPr marL="0" indent="0">
              <a:buNone/>
            </a:pPr>
            <a:endParaRPr lang="en-US" dirty="0"/>
          </a:p>
        </p:txBody>
      </p:sp>
    </p:spTree>
    <p:extLst>
      <p:ext uri="{BB962C8B-B14F-4D97-AF65-F5344CB8AC3E}">
        <p14:creationId xmlns:p14="http://schemas.microsoft.com/office/powerpoint/2010/main" val="311885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p:txBody>
          <a:bodyPr/>
          <a:lstStyle/>
          <a:p>
            <a:r>
              <a:rPr lang="en-US" sz="3600" dirty="0" smtClean="0"/>
              <a:t>Learn </a:t>
            </a:r>
            <a:r>
              <a:rPr lang="en-US" sz="3600" dirty="0"/>
              <a:t>what disability and long-term care insurance is</a:t>
            </a:r>
          </a:p>
          <a:p>
            <a:r>
              <a:rPr lang="en-US" sz="3600" dirty="0" smtClean="0"/>
              <a:t>Understand </a:t>
            </a:r>
            <a:r>
              <a:rPr lang="en-US" sz="3600" dirty="0"/>
              <a:t>who needs disability and long-term care insurance </a:t>
            </a:r>
          </a:p>
          <a:p>
            <a:r>
              <a:rPr lang="en-US" sz="3600" dirty="0" smtClean="0"/>
              <a:t>Learn </a:t>
            </a:r>
            <a:r>
              <a:rPr lang="en-US" sz="3600" dirty="0"/>
              <a:t>the types of disability and long-term care insurance</a:t>
            </a:r>
          </a:p>
          <a:p>
            <a:endParaRPr lang="en-US" dirty="0"/>
          </a:p>
        </p:txBody>
      </p:sp>
    </p:spTree>
    <p:extLst>
      <p:ext uri="{BB962C8B-B14F-4D97-AF65-F5344CB8AC3E}">
        <p14:creationId xmlns:p14="http://schemas.microsoft.com/office/powerpoint/2010/main" val="955579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42" y="704088"/>
            <a:ext cx="11227558" cy="1029178"/>
          </a:xfrm>
        </p:spPr>
        <p:txBody>
          <a:bodyPr>
            <a:normAutofit/>
          </a:bodyPr>
          <a:lstStyle/>
          <a:p>
            <a:r>
              <a:rPr lang="en-US" sz="5400" b="1" dirty="0"/>
              <a:t>Types of Long-Term Care Insurance: </a:t>
            </a:r>
          </a:p>
        </p:txBody>
      </p:sp>
      <p:sp>
        <p:nvSpPr>
          <p:cNvPr id="3" name="Content Placeholder 2"/>
          <p:cNvSpPr>
            <a:spLocks noGrp="1"/>
          </p:cNvSpPr>
          <p:nvPr>
            <p:ph idx="1"/>
          </p:nvPr>
        </p:nvSpPr>
        <p:spPr>
          <a:xfrm>
            <a:off x="354842" y="1733266"/>
            <a:ext cx="11627892" cy="4995080"/>
          </a:xfrm>
        </p:spPr>
        <p:txBody>
          <a:bodyPr>
            <a:normAutofit lnSpcReduction="10000"/>
          </a:bodyPr>
          <a:lstStyle/>
          <a:p>
            <a:pPr marL="0" indent="0">
              <a:buNone/>
            </a:pPr>
            <a:r>
              <a:rPr lang="en-US" dirty="0"/>
              <a:t>Indemnity Long-Term Care Insurance:</a:t>
            </a:r>
          </a:p>
          <a:p>
            <a:pPr lvl="1"/>
            <a:r>
              <a:rPr lang="en-US" dirty="0" smtClean="0"/>
              <a:t>Gives </a:t>
            </a:r>
            <a:r>
              <a:rPr lang="en-US" dirty="0"/>
              <a:t>you control on how to manage your benefits.</a:t>
            </a:r>
          </a:p>
          <a:p>
            <a:pPr lvl="1"/>
            <a:r>
              <a:rPr lang="en-US" dirty="0" smtClean="0"/>
              <a:t>Enables </a:t>
            </a:r>
            <a:r>
              <a:rPr lang="en-US" dirty="0"/>
              <a:t>you to get paid out maximum benefits even if that amount was not incurred.</a:t>
            </a:r>
          </a:p>
          <a:p>
            <a:pPr lvl="2"/>
            <a:r>
              <a:rPr lang="en-US" dirty="0" smtClean="0"/>
              <a:t>Example</a:t>
            </a:r>
            <a:r>
              <a:rPr lang="en-US" dirty="0"/>
              <a:t>: Your maximum benefit for the policy is $300 per day in a nursing home, but your bill amount is only $200. The unused $100 is still paid out to the policyholder and can be used for whatever the policyholder wants including bills or even savings.   </a:t>
            </a:r>
          </a:p>
          <a:p>
            <a:pPr marL="0" indent="0">
              <a:buNone/>
            </a:pPr>
            <a:r>
              <a:rPr lang="en-US" dirty="0"/>
              <a:t>Reimbursement Long-Term Care Insurance:</a:t>
            </a:r>
          </a:p>
          <a:p>
            <a:pPr lvl="1"/>
            <a:r>
              <a:rPr lang="en-US" dirty="0" smtClean="0"/>
              <a:t>Conventional </a:t>
            </a:r>
            <a:r>
              <a:rPr lang="en-US" dirty="0"/>
              <a:t>form.</a:t>
            </a:r>
          </a:p>
          <a:p>
            <a:pPr lvl="1"/>
            <a:r>
              <a:rPr lang="en-US" dirty="0" smtClean="0"/>
              <a:t>If </a:t>
            </a:r>
            <a:r>
              <a:rPr lang="en-US" dirty="0"/>
              <a:t>you do not use the maximum benefit amount your policy is reimbursed for the remaining amount, which can be used for future claims. </a:t>
            </a:r>
          </a:p>
          <a:p>
            <a:pPr lvl="2"/>
            <a:r>
              <a:rPr lang="en-US" dirty="0" smtClean="0"/>
              <a:t>Example</a:t>
            </a:r>
            <a:r>
              <a:rPr lang="en-US" dirty="0"/>
              <a:t>: Your maximum benefit for the policy is $300 per day in a nursing home, but your bill amount is only $200. The unused $100 can then be used for future claims. </a:t>
            </a:r>
          </a:p>
          <a:p>
            <a:endParaRPr lang="en-US" dirty="0"/>
          </a:p>
        </p:txBody>
      </p:sp>
    </p:spTree>
    <p:extLst>
      <p:ext uri="{BB962C8B-B14F-4D97-AF65-F5344CB8AC3E}">
        <p14:creationId xmlns:p14="http://schemas.microsoft.com/office/powerpoint/2010/main" val="672511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704088"/>
            <a:ext cx="11282149" cy="1143000"/>
          </a:xfrm>
        </p:spPr>
        <p:txBody>
          <a:bodyPr>
            <a:normAutofit/>
          </a:bodyPr>
          <a:lstStyle/>
          <a:p>
            <a:r>
              <a:rPr lang="en-US" sz="5400" b="1" dirty="0" smtClean="0"/>
              <a:t>Types of Long-Term Care Insurance:</a:t>
            </a:r>
            <a:endParaRPr lang="en-US" sz="5400" b="1" dirty="0"/>
          </a:p>
        </p:txBody>
      </p:sp>
      <p:sp>
        <p:nvSpPr>
          <p:cNvPr id="3" name="Content Placeholder 2"/>
          <p:cNvSpPr>
            <a:spLocks noGrp="1"/>
          </p:cNvSpPr>
          <p:nvPr>
            <p:ph idx="1"/>
          </p:nvPr>
        </p:nvSpPr>
        <p:spPr>
          <a:xfrm>
            <a:off x="300251" y="1935479"/>
            <a:ext cx="11723427" cy="4765571"/>
          </a:xfrm>
        </p:spPr>
        <p:txBody>
          <a:bodyPr>
            <a:normAutofit lnSpcReduction="10000"/>
          </a:bodyPr>
          <a:lstStyle/>
          <a:p>
            <a:pPr marL="0" indent="0">
              <a:buNone/>
            </a:pPr>
            <a:r>
              <a:rPr lang="en-US" sz="3200" dirty="0"/>
              <a:t>Partnership Long-Term Care Insurance:</a:t>
            </a:r>
          </a:p>
          <a:p>
            <a:pPr lvl="1"/>
            <a:r>
              <a:rPr lang="en-US" sz="3200" dirty="0" smtClean="0"/>
              <a:t>Form </a:t>
            </a:r>
            <a:r>
              <a:rPr lang="en-US" sz="3200" dirty="0"/>
              <a:t>of collaboration between the state and the insurance company. </a:t>
            </a:r>
          </a:p>
          <a:p>
            <a:pPr lvl="1"/>
            <a:r>
              <a:rPr lang="en-US" sz="3200" dirty="0" smtClean="0"/>
              <a:t>If </a:t>
            </a:r>
            <a:r>
              <a:rPr lang="en-US" sz="3200" dirty="0"/>
              <a:t>you use up your coverage this type of policy allows you to qualify for Medicaid without the usual low asset criteria.</a:t>
            </a:r>
          </a:p>
          <a:p>
            <a:pPr lvl="3"/>
            <a:r>
              <a:rPr lang="en-US" sz="2700" dirty="0" smtClean="0"/>
              <a:t>Example</a:t>
            </a:r>
            <a:r>
              <a:rPr lang="en-US" sz="2700" dirty="0"/>
              <a:t>: You use up your coverage amount for your long-term care policy but you still have $500,000 in assets and are afraid to </a:t>
            </a:r>
            <a:r>
              <a:rPr lang="en-US" sz="2700" dirty="0" smtClean="0"/>
              <a:t>lose </a:t>
            </a:r>
            <a:r>
              <a:rPr lang="en-US" sz="2700" dirty="0"/>
              <a:t>this money. With this type of policy you will still qualify for Medicaid coverage even though you have more than the usual $</a:t>
            </a:r>
            <a:r>
              <a:rPr lang="en-US" sz="2700" dirty="0" smtClean="0"/>
              <a:t>2,000 or less </a:t>
            </a:r>
            <a:r>
              <a:rPr lang="en-US" sz="2700" dirty="0"/>
              <a:t>in assets </a:t>
            </a:r>
            <a:r>
              <a:rPr lang="en-US" sz="2700" dirty="0" smtClean="0"/>
              <a:t>needed </a:t>
            </a:r>
            <a:r>
              <a:rPr lang="en-US" sz="2700" dirty="0"/>
              <a:t>to apply for coverage. </a:t>
            </a:r>
          </a:p>
          <a:p>
            <a:endParaRPr lang="en-US" dirty="0"/>
          </a:p>
        </p:txBody>
      </p:sp>
    </p:spTree>
    <p:extLst>
      <p:ext uri="{BB962C8B-B14F-4D97-AF65-F5344CB8AC3E}">
        <p14:creationId xmlns:p14="http://schemas.microsoft.com/office/powerpoint/2010/main" val="1658606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42" y="704088"/>
            <a:ext cx="11227558" cy="1143000"/>
          </a:xfrm>
        </p:spPr>
        <p:txBody>
          <a:bodyPr>
            <a:normAutofit/>
          </a:bodyPr>
          <a:lstStyle/>
          <a:p>
            <a:r>
              <a:rPr lang="en-US" sz="5400" b="1" dirty="0" smtClean="0"/>
              <a:t>Do your Research: </a:t>
            </a:r>
            <a:endParaRPr lang="en-US" sz="5400" b="1" dirty="0"/>
          </a:p>
        </p:txBody>
      </p:sp>
      <p:sp>
        <p:nvSpPr>
          <p:cNvPr id="3" name="Content Placeholder 2"/>
          <p:cNvSpPr>
            <a:spLocks noGrp="1"/>
          </p:cNvSpPr>
          <p:nvPr>
            <p:ph idx="1"/>
          </p:nvPr>
        </p:nvSpPr>
        <p:spPr>
          <a:xfrm>
            <a:off x="354842" y="1935480"/>
            <a:ext cx="11532358" cy="4806514"/>
          </a:xfrm>
        </p:spPr>
        <p:txBody>
          <a:bodyPr/>
          <a:lstStyle/>
          <a:p>
            <a:r>
              <a:rPr lang="en-US" sz="3200" dirty="0"/>
              <a:t>When purchasing or considering purchasing long-term care insurance it is important </a:t>
            </a:r>
            <a:r>
              <a:rPr lang="en-US" sz="3200" dirty="0" smtClean="0"/>
              <a:t>to closely </a:t>
            </a:r>
            <a:r>
              <a:rPr lang="en-US" sz="3200" dirty="0" smtClean="0"/>
              <a:t>analyze </a:t>
            </a:r>
            <a:r>
              <a:rPr lang="en-US" sz="3200" dirty="0"/>
              <a:t>your specific circumstances and the different types and plans available to you so that you are best able to pick the plan for you. </a:t>
            </a:r>
          </a:p>
          <a:p>
            <a:pPr lvl="1"/>
            <a:r>
              <a:rPr lang="en-US" sz="3200" dirty="0" smtClean="0"/>
              <a:t>It </a:t>
            </a:r>
            <a:r>
              <a:rPr lang="en-US" sz="3200" dirty="0"/>
              <a:t>is important to remember when purchasing long-term care insurance that you will likely carry the policy </a:t>
            </a:r>
            <a:r>
              <a:rPr lang="en-US" sz="3200" dirty="0" smtClean="0"/>
              <a:t>for </a:t>
            </a:r>
            <a:r>
              <a:rPr lang="en-US" sz="3200" dirty="0"/>
              <a:t>the rest of your </a:t>
            </a:r>
            <a:r>
              <a:rPr lang="en-US" sz="3200" dirty="0" smtClean="0"/>
              <a:t>life </a:t>
            </a:r>
            <a:r>
              <a:rPr lang="en-US" sz="3200" dirty="0"/>
              <a:t>making this a very important </a:t>
            </a:r>
            <a:r>
              <a:rPr lang="en-US" sz="3200" dirty="0" smtClean="0"/>
              <a:t>purchases; carefully examine your options and fully </a:t>
            </a:r>
            <a:r>
              <a:rPr lang="en-US" sz="3200" smtClean="0"/>
              <a:t>research prices. </a:t>
            </a:r>
            <a:endParaRPr lang="en-US" sz="3200" dirty="0"/>
          </a:p>
          <a:p>
            <a:endParaRPr lang="en-US" dirty="0"/>
          </a:p>
        </p:txBody>
      </p:sp>
    </p:spTree>
    <p:extLst>
      <p:ext uri="{BB962C8B-B14F-4D97-AF65-F5344CB8AC3E}">
        <p14:creationId xmlns:p14="http://schemas.microsoft.com/office/powerpoint/2010/main" val="2302089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 </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017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031" y="704088"/>
            <a:ext cx="12273566" cy="1143000"/>
          </a:xfrm>
        </p:spPr>
        <p:txBody>
          <a:bodyPr>
            <a:noAutofit/>
          </a:bodyPr>
          <a:lstStyle/>
          <a:p>
            <a:r>
              <a:rPr lang="en-US" sz="4900" b="1" dirty="0" smtClean="0"/>
              <a:t>What </a:t>
            </a:r>
            <a:r>
              <a:rPr lang="en-US" sz="4900" b="1" dirty="0"/>
              <a:t>do you know about disability insurance? </a:t>
            </a:r>
          </a:p>
        </p:txBody>
      </p:sp>
      <p:sp>
        <p:nvSpPr>
          <p:cNvPr id="3" name="Content Placeholder 2"/>
          <p:cNvSpPr>
            <a:spLocks noGrp="1"/>
          </p:cNvSpPr>
          <p:nvPr>
            <p:ph idx="1"/>
          </p:nvPr>
        </p:nvSpPr>
        <p:spPr/>
        <p:txBody>
          <a:bodyPr/>
          <a:lstStyle/>
          <a:p>
            <a:r>
              <a:rPr lang="en-US" sz="2800" dirty="0">
                <a:latin typeface="Calibri" panose="020F0502020204030204" pitchFamily="34" charset="0"/>
                <a:ea typeface="Calibri" panose="020F0502020204030204" pitchFamily="34" charset="0"/>
                <a:cs typeface="Times New Roman" panose="02020603050405020304" pitchFamily="18" charset="0"/>
              </a:rPr>
              <a:t>Opening quiz: How much do you know about disability insurance? </a:t>
            </a:r>
            <a:r>
              <a:rPr lang="en-US" sz="2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https://</a:t>
            </a:r>
            <a:r>
              <a:rPr lang="en-US" sz="28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www.metlife.com/individual/insurance/disability-insurance/quiz.html</a:t>
            </a:r>
            <a:endParaRPr lang="en-US" sz="2800"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043690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93" y="704088"/>
            <a:ext cx="11273307" cy="1008802"/>
          </a:xfrm>
        </p:spPr>
        <p:txBody>
          <a:bodyPr>
            <a:normAutofit/>
          </a:bodyPr>
          <a:lstStyle/>
          <a:p>
            <a:r>
              <a:rPr lang="en-US" sz="5400" b="1" dirty="0"/>
              <a:t>Disability insurance:</a:t>
            </a:r>
          </a:p>
        </p:txBody>
      </p:sp>
      <p:sp>
        <p:nvSpPr>
          <p:cNvPr id="3" name="Content Placeholder 2"/>
          <p:cNvSpPr>
            <a:spLocks noGrp="1"/>
          </p:cNvSpPr>
          <p:nvPr>
            <p:ph idx="1"/>
          </p:nvPr>
        </p:nvSpPr>
        <p:spPr>
          <a:xfrm>
            <a:off x="518616" y="1712890"/>
            <a:ext cx="11218460" cy="4769797"/>
          </a:xfrm>
        </p:spPr>
        <p:txBody>
          <a:bodyPr>
            <a:normAutofit/>
          </a:bodyPr>
          <a:lstStyle/>
          <a:p>
            <a:pPr marL="0" indent="0">
              <a:buNone/>
            </a:pPr>
            <a:r>
              <a:rPr lang="en-US" sz="3600" dirty="0"/>
              <a:t>Disability insurance:</a:t>
            </a:r>
          </a:p>
          <a:p>
            <a:pPr lvl="1"/>
            <a:r>
              <a:rPr lang="en-US" sz="2800" dirty="0" smtClean="0"/>
              <a:t>Provides </a:t>
            </a:r>
            <a:r>
              <a:rPr lang="en-US" sz="2800" dirty="0"/>
              <a:t>cash income periodically if the insured is physically unable to work. </a:t>
            </a:r>
          </a:p>
          <a:p>
            <a:pPr lvl="1"/>
            <a:r>
              <a:rPr lang="en-US" sz="2800" dirty="0" smtClean="0"/>
              <a:t>Helps </a:t>
            </a:r>
            <a:r>
              <a:rPr lang="en-US" sz="2800" dirty="0"/>
              <a:t>protect your earning power if you are unable to work.</a:t>
            </a:r>
          </a:p>
          <a:p>
            <a:pPr lvl="1"/>
            <a:r>
              <a:rPr lang="en-US" sz="2800" dirty="0" smtClean="0"/>
              <a:t>The </a:t>
            </a:r>
            <a:r>
              <a:rPr lang="en-US" sz="2800" dirty="0"/>
              <a:t>cost of disability insurance depends on amount the coverage is for, the length of the benefits, the length of the waiting period, and the sex and age of the insured. </a:t>
            </a:r>
          </a:p>
          <a:p>
            <a:pPr marL="0" indent="0">
              <a:buNone/>
            </a:pPr>
            <a:r>
              <a:rPr lang="en-US" sz="2800" dirty="0"/>
              <a:t>If you count on your job to do things such as pay rent and buy food you should consider disability insurance.  </a:t>
            </a:r>
          </a:p>
        </p:txBody>
      </p:sp>
    </p:spTree>
    <p:extLst>
      <p:ext uri="{BB962C8B-B14F-4D97-AF65-F5344CB8AC3E}">
        <p14:creationId xmlns:p14="http://schemas.microsoft.com/office/powerpoint/2010/main" val="2175692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Disability Insurance:</a:t>
            </a:r>
            <a:endParaRPr lang="en-US" sz="5400" b="1" dirty="0"/>
          </a:p>
        </p:txBody>
      </p:sp>
      <p:sp>
        <p:nvSpPr>
          <p:cNvPr id="3" name="Content Placeholder 2"/>
          <p:cNvSpPr>
            <a:spLocks noGrp="1"/>
          </p:cNvSpPr>
          <p:nvPr>
            <p:ph idx="1"/>
          </p:nvPr>
        </p:nvSpPr>
        <p:spPr>
          <a:xfrm>
            <a:off x="609600" y="1935479"/>
            <a:ext cx="10972800" cy="4615445"/>
          </a:xfrm>
        </p:spPr>
        <p:txBody>
          <a:bodyPr>
            <a:normAutofit/>
          </a:bodyPr>
          <a:lstStyle/>
          <a:p>
            <a:r>
              <a:rPr lang="en-US" sz="3200" dirty="0"/>
              <a:t>Many people overlook disability insurance and as a result if they encounter a severe injury or sickness they are not prepared for the loss of wages that occurs, even if they are prepared for the medical costs through health insurance. </a:t>
            </a:r>
          </a:p>
          <a:p>
            <a:pPr lvl="2"/>
            <a:r>
              <a:rPr lang="en-US" sz="2900" dirty="0"/>
              <a:t>Keep in mind: During your working years you are more likely to become at least temporarily disabled than to die. </a:t>
            </a:r>
          </a:p>
          <a:p>
            <a:pPr lvl="2"/>
            <a:r>
              <a:rPr lang="en-US" sz="2900" dirty="0"/>
              <a:t>About half of all bankruptcies and foreclosures occur as a result of an illness or </a:t>
            </a:r>
            <a:r>
              <a:rPr lang="en-US" sz="2900" dirty="0" smtClean="0"/>
              <a:t>injury.</a:t>
            </a:r>
            <a:endParaRPr lang="en-US" sz="2900" dirty="0"/>
          </a:p>
        </p:txBody>
      </p:sp>
    </p:spTree>
    <p:extLst>
      <p:ext uri="{BB962C8B-B14F-4D97-AF65-F5344CB8AC3E}">
        <p14:creationId xmlns:p14="http://schemas.microsoft.com/office/powerpoint/2010/main" val="2360081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93" y="704088"/>
            <a:ext cx="11273307" cy="1008802"/>
          </a:xfrm>
        </p:spPr>
        <p:txBody>
          <a:bodyPr>
            <a:normAutofit/>
          </a:bodyPr>
          <a:lstStyle/>
          <a:p>
            <a:r>
              <a:rPr lang="en-US" sz="5400" b="1" dirty="0" smtClean="0"/>
              <a:t>Disability Insurance:</a:t>
            </a:r>
            <a:endParaRPr lang="en-US" sz="5400" b="1" dirty="0"/>
          </a:p>
        </p:txBody>
      </p:sp>
      <p:sp>
        <p:nvSpPr>
          <p:cNvPr id="3" name="Content Placeholder 2"/>
          <p:cNvSpPr>
            <a:spLocks noGrp="1"/>
          </p:cNvSpPr>
          <p:nvPr>
            <p:ph idx="1"/>
          </p:nvPr>
        </p:nvSpPr>
        <p:spPr>
          <a:xfrm>
            <a:off x="309093" y="1712890"/>
            <a:ext cx="11719775" cy="5145110"/>
          </a:xfrm>
        </p:spPr>
        <p:txBody>
          <a:bodyPr>
            <a:normAutofit lnSpcReduction="10000"/>
          </a:bodyPr>
          <a:lstStyle/>
          <a:p>
            <a:pPr marL="0" indent="0">
              <a:buNone/>
            </a:pPr>
            <a:r>
              <a:rPr lang="en-US" dirty="0"/>
              <a:t>What is a disability?</a:t>
            </a:r>
          </a:p>
          <a:p>
            <a:r>
              <a:rPr lang="en-US" dirty="0"/>
              <a:t>Disability:</a:t>
            </a:r>
          </a:p>
          <a:p>
            <a:pPr lvl="1"/>
            <a:r>
              <a:rPr lang="en-US" dirty="0" smtClean="0"/>
              <a:t>The </a:t>
            </a:r>
            <a:r>
              <a:rPr lang="en-US" dirty="0"/>
              <a:t>exact definition of disability varies from policy to policy. It important to </a:t>
            </a:r>
            <a:r>
              <a:rPr lang="en-US" dirty="0" smtClean="0"/>
              <a:t>analyze </a:t>
            </a:r>
            <a:r>
              <a:rPr lang="en-US" dirty="0"/>
              <a:t>a </a:t>
            </a:r>
            <a:r>
              <a:rPr lang="en-US" dirty="0" smtClean="0"/>
              <a:t>policy’s </a:t>
            </a:r>
            <a:r>
              <a:rPr lang="en-US" dirty="0"/>
              <a:t>definition of disability before you purchase insurance as the definition may affect one’s ability to claim benefits, how long the benefits will last, and how much the policy will cost.</a:t>
            </a:r>
          </a:p>
          <a:p>
            <a:pPr lvl="3"/>
            <a:r>
              <a:rPr lang="en-US" dirty="0" smtClean="0"/>
              <a:t>Some </a:t>
            </a:r>
            <a:r>
              <a:rPr lang="en-US" dirty="0"/>
              <a:t>policies may define disability as the inability of one to be able to do their own job. </a:t>
            </a:r>
          </a:p>
          <a:p>
            <a:pPr lvl="3"/>
            <a:r>
              <a:rPr lang="en-US" dirty="0" smtClean="0"/>
              <a:t>Other </a:t>
            </a:r>
            <a:r>
              <a:rPr lang="en-US" dirty="0"/>
              <a:t>policies may define disability as the inability of the insured to have any job. This definition makes it harder to claim benefits. </a:t>
            </a:r>
          </a:p>
          <a:p>
            <a:r>
              <a:rPr lang="en-US" dirty="0" smtClean="0"/>
              <a:t>Policies </a:t>
            </a:r>
            <a:r>
              <a:rPr lang="en-US" dirty="0"/>
              <a:t>can also carry exclusions, such as pre-existing conditions, and injuries from dangerous activities.  </a:t>
            </a:r>
          </a:p>
          <a:p>
            <a:pPr lvl="1"/>
            <a:r>
              <a:rPr lang="en-US" dirty="0" smtClean="0"/>
              <a:t>It </a:t>
            </a:r>
            <a:r>
              <a:rPr lang="en-US" dirty="0"/>
              <a:t>is important to be aware of and examine any exclusions that may be included in a policy. </a:t>
            </a:r>
          </a:p>
        </p:txBody>
      </p:sp>
    </p:spTree>
    <p:extLst>
      <p:ext uri="{BB962C8B-B14F-4D97-AF65-F5344CB8AC3E}">
        <p14:creationId xmlns:p14="http://schemas.microsoft.com/office/powerpoint/2010/main" val="275387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608" y="704088"/>
            <a:ext cx="11719774" cy="1143000"/>
          </a:xfrm>
        </p:spPr>
        <p:txBody>
          <a:bodyPr>
            <a:noAutofit/>
          </a:bodyPr>
          <a:lstStyle/>
          <a:p>
            <a:r>
              <a:rPr lang="en-US" sz="5400" b="1" dirty="0" smtClean="0"/>
              <a:t>Disability insurance:</a:t>
            </a:r>
            <a:endParaRPr lang="en-US" sz="5400" b="1" dirty="0"/>
          </a:p>
        </p:txBody>
      </p:sp>
      <p:sp>
        <p:nvSpPr>
          <p:cNvPr id="3" name="Content Placeholder 2"/>
          <p:cNvSpPr>
            <a:spLocks noGrp="1"/>
          </p:cNvSpPr>
          <p:nvPr>
            <p:ph idx="1"/>
          </p:nvPr>
        </p:nvSpPr>
        <p:spPr>
          <a:xfrm>
            <a:off x="360608" y="1944710"/>
            <a:ext cx="11470783" cy="4291498"/>
          </a:xfrm>
        </p:spPr>
        <p:txBody>
          <a:bodyPr/>
          <a:lstStyle/>
          <a:p>
            <a:pPr marL="0" indent="0">
              <a:buNone/>
            </a:pPr>
            <a:r>
              <a:rPr lang="en-US" sz="4000" dirty="0"/>
              <a:t>How much disability insurance do you need?</a:t>
            </a:r>
          </a:p>
          <a:p>
            <a:pPr lvl="1"/>
            <a:r>
              <a:rPr lang="en-US" sz="3000" dirty="0" smtClean="0"/>
              <a:t>The </a:t>
            </a:r>
            <a:r>
              <a:rPr lang="en-US" sz="3000" dirty="0"/>
              <a:t>amount of disability insurance you are able to purchase is directly related to your income.</a:t>
            </a:r>
          </a:p>
          <a:p>
            <a:pPr lvl="1"/>
            <a:r>
              <a:rPr lang="en-US" sz="3000" dirty="0" smtClean="0"/>
              <a:t>A </a:t>
            </a:r>
            <a:r>
              <a:rPr lang="en-US" sz="3000" dirty="0"/>
              <a:t>standard rule is to purchase no more than 60% to 70% of your gross earnings worth of insurance. This helps to prevent over insurance. </a:t>
            </a:r>
            <a:endParaRPr lang="en-US" sz="3000" dirty="0" smtClean="0"/>
          </a:p>
          <a:p>
            <a:pPr lvl="1"/>
            <a:endParaRPr lang="en-US" sz="3000" dirty="0"/>
          </a:p>
          <a:p>
            <a:endParaRPr lang="en-US" dirty="0"/>
          </a:p>
        </p:txBody>
      </p:sp>
    </p:spTree>
    <p:extLst>
      <p:ext uri="{BB962C8B-B14F-4D97-AF65-F5344CB8AC3E}">
        <p14:creationId xmlns:p14="http://schemas.microsoft.com/office/powerpoint/2010/main" val="4039860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27184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4" y="704088"/>
            <a:ext cx="11170276" cy="1143000"/>
          </a:xfrm>
        </p:spPr>
        <p:txBody>
          <a:bodyPr>
            <a:normAutofit/>
          </a:bodyPr>
          <a:lstStyle/>
          <a:p>
            <a:r>
              <a:rPr lang="en-US" sz="5400" b="1" dirty="0"/>
              <a:t>Sources of disability insurance:</a:t>
            </a:r>
          </a:p>
        </p:txBody>
      </p:sp>
      <p:sp>
        <p:nvSpPr>
          <p:cNvPr id="3" name="Content Placeholder 2"/>
          <p:cNvSpPr>
            <a:spLocks noGrp="1"/>
          </p:cNvSpPr>
          <p:nvPr>
            <p:ph idx="1"/>
          </p:nvPr>
        </p:nvSpPr>
        <p:spPr>
          <a:xfrm>
            <a:off x="412124" y="1935480"/>
            <a:ext cx="11590986" cy="4813050"/>
          </a:xfrm>
        </p:spPr>
        <p:txBody>
          <a:bodyPr>
            <a:normAutofit fontScale="92500" lnSpcReduction="20000"/>
          </a:bodyPr>
          <a:lstStyle/>
          <a:p>
            <a:pPr marL="0" marR="0">
              <a:lnSpc>
                <a:spcPct val="107000"/>
              </a:lnSpc>
              <a:spcBef>
                <a:spcPts val="0"/>
              </a:spcBef>
              <a:spcAft>
                <a:spcPts val="0"/>
              </a:spcAft>
            </a:pPr>
            <a:r>
              <a:rPr lang="en-US" sz="3800" dirty="0" smtClean="0">
                <a:latin typeface="Constantia" panose="02030602050306030303" pitchFamily="18" charset="0"/>
                <a:ea typeface="Calibri" panose="020F0502020204030204" pitchFamily="34" charset="0"/>
                <a:cs typeface="Times New Roman" panose="02020603050405020304" pitchFamily="18" charset="0"/>
              </a:rPr>
              <a:t>Workers Compensation:</a:t>
            </a:r>
          </a:p>
          <a:p>
            <a:pPr marL="708660" lvl="1" indent="-342900">
              <a:lnSpc>
                <a:spcPct val="107000"/>
              </a:lnSpc>
              <a:spcBef>
                <a:spcPts val="0"/>
              </a:spcBef>
              <a:buFont typeface="Calibri" panose="020F0502020204030204" pitchFamily="34" charset="0"/>
              <a:buChar char="–"/>
            </a:pPr>
            <a:r>
              <a:rPr lang="en-US" sz="2900" dirty="0" smtClean="0">
                <a:latin typeface="Constantia" panose="02030602050306030303" pitchFamily="18" charset="0"/>
                <a:ea typeface="Calibri" panose="020F0502020204030204" pitchFamily="34" charset="0"/>
                <a:cs typeface="Times New Roman" panose="02020603050405020304" pitchFamily="18" charset="0"/>
              </a:rPr>
              <a:t>Provides </a:t>
            </a:r>
            <a:r>
              <a:rPr lang="en-US" sz="2900" dirty="0">
                <a:latin typeface="Constantia" panose="02030602050306030303" pitchFamily="18" charset="0"/>
                <a:ea typeface="Calibri" panose="020F0502020204030204" pitchFamily="34" charset="0"/>
                <a:cs typeface="Times New Roman" panose="02020603050405020304" pitchFamily="18" charset="0"/>
              </a:rPr>
              <a:t>wage replacement and medical benefits to those injured on the job in exchange for giving up the right to sue their employer for negligence. </a:t>
            </a:r>
          </a:p>
          <a:p>
            <a:pPr marL="0" marR="0">
              <a:lnSpc>
                <a:spcPct val="107000"/>
              </a:lnSpc>
              <a:spcBef>
                <a:spcPts val="0"/>
              </a:spcBef>
              <a:spcAft>
                <a:spcPts val="0"/>
              </a:spcAft>
            </a:pPr>
            <a:r>
              <a:rPr lang="en-US" sz="3800" dirty="0" smtClean="0">
                <a:latin typeface="Constantia" panose="02030602050306030303" pitchFamily="18" charset="0"/>
                <a:ea typeface="Calibri" panose="020F0502020204030204" pitchFamily="34" charset="0"/>
                <a:cs typeface="Times New Roman" panose="02020603050405020304" pitchFamily="18" charset="0"/>
              </a:rPr>
              <a:t>Employer </a:t>
            </a:r>
            <a:r>
              <a:rPr lang="en-US" sz="3800" dirty="0">
                <a:latin typeface="Constantia" panose="02030602050306030303" pitchFamily="18" charset="0"/>
                <a:ea typeface="Calibri" panose="020F0502020204030204" pitchFamily="34" charset="0"/>
                <a:cs typeface="Times New Roman" panose="02020603050405020304" pitchFamily="18" charset="0"/>
              </a:rPr>
              <a:t>Plans:</a:t>
            </a:r>
          </a:p>
          <a:p>
            <a:pPr marL="708660" lvl="1" indent="-342900">
              <a:lnSpc>
                <a:spcPct val="107000"/>
              </a:lnSpc>
              <a:spcBef>
                <a:spcPts val="0"/>
              </a:spcBef>
              <a:buFont typeface="Calibri" panose="020F0502020204030204" pitchFamily="34" charset="0"/>
              <a:buChar char="–"/>
            </a:pPr>
            <a:r>
              <a:rPr lang="en-US" sz="2900" dirty="0">
                <a:latin typeface="Constantia" panose="02030602050306030303" pitchFamily="18" charset="0"/>
                <a:ea typeface="Calibri" panose="020F0502020204030204" pitchFamily="34" charset="0"/>
                <a:cs typeface="Times New Roman" panose="02020603050405020304" pitchFamily="18" charset="0"/>
              </a:rPr>
              <a:t>Often employers may offer their employees types of short or long-term group disability plans of which the employer may pay for part or all of the insurance costs</a:t>
            </a:r>
            <a:r>
              <a:rPr lang="en-US" sz="2900" dirty="0" smtClean="0">
                <a:latin typeface="Constantia" panose="02030602050306030303" pitchFamily="18" charset="0"/>
                <a:ea typeface="Calibri" panose="020F0502020204030204" pitchFamily="34" charset="0"/>
                <a:cs typeface="Times New Roman" panose="02020603050405020304" pitchFamily="18" charset="0"/>
              </a:rPr>
              <a:t>.</a:t>
            </a:r>
          </a:p>
          <a:p>
            <a:pPr marL="708660" lvl="1" indent="-342900">
              <a:lnSpc>
                <a:spcPct val="107000"/>
              </a:lnSpc>
              <a:spcBef>
                <a:spcPts val="0"/>
              </a:spcBef>
              <a:buFont typeface="Calibri" panose="020F0502020204030204" pitchFamily="34" charset="0"/>
              <a:buChar char="–"/>
            </a:pPr>
            <a:r>
              <a:rPr lang="en-US" sz="2900" dirty="0" smtClean="0">
                <a:latin typeface="Constantia" panose="02030602050306030303" pitchFamily="18" charset="0"/>
                <a:ea typeface="Calibri" panose="020F0502020204030204" pitchFamily="34" charset="0"/>
                <a:cs typeface="Times New Roman" panose="02020603050405020304" pitchFamily="18" charset="0"/>
              </a:rPr>
              <a:t>Plans </a:t>
            </a:r>
            <a:r>
              <a:rPr lang="en-US" sz="2900" dirty="0">
                <a:latin typeface="Constantia" panose="02030602050306030303" pitchFamily="18" charset="0"/>
                <a:ea typeface="Calibri" panose="020F0502020204030204" pitchFamily="34" charset="0"/>
                <a:cs typeface="Times New Roman" panose="02020603050405020304" pitchFamily="18" charset="0"/>
              </a:rPr>
              <a:t>vary greatly from employer to employer </a:t>
            </a:r>
          </a:p>
          <a:p>
            <a:pPr marL="708660" lvl="1" indent="-342900">
              <a:lnSpc>
                <a:spcPct val="107000"/>
              </a:lnSpc>
              <a:spcBef>
                <a:spcPts val="0"/>
              </a:spcBef>
              <a:buFont typeface="Calibri" panose="020F0502020204030204" pitchFamily="34" charset="0"/>
              <a:buChar char="–"/>
            </a:pPr>
            <a:r>
              <a:rPr lang="en-US" sz="2900" dirty="0">
                <a:latin typeface="Constantia" panose="02030602050306030303" pitchFamily="18" charset="0"/>
                <a:ea typeface="Calibri" panose="020F0502020204030204" pitchFamily="34" charset="0"/>
                <a:cs typeface="Times New Roman" panose="02020603050405020304" pitchFamily="18" charset="0"/>
              </a:rPr>
              <a:t>Because over 70% of disabling injuries occur off the job this is an employer’s way of protecting their employees. </a:t>
            </a:r>
          </a:p>
          <a:p>
            <a:pPr marL="708660" lvl="1" indent="-342900">
              <a:lnSpc>
                <a:spcPct val="107000"/>
              </a:lnSpc>
              <a:spcBef>
                <a:spcPts val="0"/>
              </a:spcBef>
              <a:buFont typeface="Calibri" panose="020F0502020204030204" pitchFamily="34" charset="0"/>
              <a:buChar char="–"/>
            </a:pPr>
            <a:r>
              <a:rPr lang="en-US" sz="2900" dirty="0">
                <a:latin typeface="Constantia" panose="02030602050306030303" pitchFamily="18" charset="0"/>
                <a:ea typeface="Calibri" panose="020F0502020204030204" pitchFamily="34" charset="0"/>
                <a:cs typeface="Times New Roman" panose="02020603050405020304" pitchFamily="18" charset="0"/>
              </a:rPr>
              <a:t>Subject to taxes</a:t>
            </a:r>
          </a:p>
          <a:p>
            <a:endParaRPr lang="en-US" dirty="0"/>
          </a:p>
        </p:txBody>
      </p:sp>
    </p:spTree>
    <p:extLst>
      <p:ext uri="{BB962C8B-B14F-4D97-AF65-F5344CB8AC3E}">
        <p14:creationId xmlns:p14="http://schemas.microsoft.com/office/powerpoint/2010/main" val="26133317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Theme1" id="{63D58B04-D44B-48DA-B5E5-D3EEE601BFA4}" vid="{BAB15FFF-4A72-4299-8F39-02A1746B4A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681</TotalTime>
  <Words>2121</Words>
  <Application>Microsoft Office PowerPoint</Application>
  <PresentationFormat>Widescreen</PresentationFormat>
  <Paragraphs>124</Paragraphs>
  <Slides>23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Constantia</vt:lpstr>
      <vt:lpstr>Symbol</vt:lpstr>
      <vt:lpstr>Times New Roman</vt:lpstr>
      <vt:lpstr>Wingdings 2</vt:lpstr>
      <vt:lpstr>Theme1</vt:lpstr>
      <vt:lpstr> Disability &amp; Long-Term Care Insurance</vt:lpstr>
      <vt:lpstr>Learning Objectives:</vt:lpstr>
      <vt:lpstr>What do you know about disability insurance? </vt:lpstr>
      <vt:lpstr>Disability insurance:</vt:lpstr>
      <vt:lpstr>Disability Insurance:</vt:lpstr>
      <vt:lpstr>Disability Insurance:</vt:lpstr>
      <vt:lpstr>Disability insurance:</vt:lpstr>
      <vt:lpstr>Question Cluster 1</vt:lpstr>
      <vt:lpstr>Sources of disability insurance:</vt:lpstr>
      <vt:lpstr>Sources of Disability Insurance:</vt:lpstr>
      <vt:lpstr>Types of disability insurance:</vt:lpstr>
      <vt:lpstr>Protection Features: </vt:lpstr>
      <vt:lpstr>Question Cluster 2</vt:lpstr>
      <vt:lpstr>Long-term care insurance:</vt:lpstr>
      <vt:lpstr>Who needs long-term care insurance?</vt:lpstr>
      <vt:lpstr>Who needs long-term care Insurance? </vt:lpstr>
      <vt:lpstr>Question Cluster 3</vt:lpstr>
      <vt:lpstr>When should it be purchased?</vt:lpstr>
      <vt:lpstr>When Should it be Purchased? </vt:lpstr>
      <vt:lpstr>Types of Long-Term Care Insurance: </vt:lpstr>
      <vt:lpstr>Types of Long-Term Care Insurance:</vt:lpstr>
      <vt:lpstr>Do your Research: </vt:lpstr>
      <vt:lpstr>Question Cluster 4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___ Disability &amp; Long-Term Care Insurance</dc:title>
  <dc:creator>Crystal Kowalik</dc:creator>
  <cp:lastModifiedBy>Ginger DeLatte</cp:lastModifiedBy>
  <cp:revision>24</cp:revision>
  <dcterms:created xsi:type="dcterms:W3CDTF">2015-01-13T17:24:07Z</dcterms:created>
  <dcterms:modified xsi:type="dcterms:W3CDTF">2015-07-14T01:59:50Z</dcterms:modified>
</cp:coreProperties>
</file>