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6" r:id="rId2"/>
    <p:sldId id="257" r:id="rId3"/>
    <p:sldId id="258" r:id="rId4"/>
    <p:sldId id="259" r:id="rId5"/>
    <p:sldId id="261" r:id="rId6"/>
    <p:sldId id="264" r:id="rId7"/>
    <p:sldId id="263" r:id="rId8"/>
    <p:sldId id="265" r:id="rId9"/>
    <p:sldId id="288" r:id="rId10"/>
    <p:sldId id="266" r:id="rId11"/>
    <p:sldId id="269" r:id="rId12"/>
    <p:sldId id="268" r:id="rId13"/>
    <p:sldId id="270" r:id="rId14"/>
    <p:sldId id="271" r:id="rId15"/>
    <p:sldId id="272" r:id="rId16"/>
    <p:sldId id="289" r:id="rId17"/>
    <p:sldId id="273" r:id="rId18"/>
    <p:sldId id="274" r:id="rId19"/>
    <p:sldId id="275" r:id="rId20"/>
    <p:sldId id="276" r:id="rId21"/>
    <p:sldId id="277" r:id="rId22"/>
    <p:sldId id="278" r:id="rId23"/>
    <p:sldId id="291" r:id="rId24"/>
    <p:sldId id="279" r:id="rId25"/>
    <p:sldId id="280" r:id="rId26"/>
    <p:sldId id="281" r:id="rId27"/>
    <p:sldId id="282" r:id="rId28"/>
    <p:sldId id="284" r:id="rId29"/>
    <p:sldId id="290" r:id="rId30"/>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8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14" y="90"/>
      </p:cViewPr>
      <p:guideLst>
        <p:guide orient="horz" pos="2160"/>
        <p:guide pos="2880"/>
        <p:guide pos="383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F89BAA-8C53-4263-A711-FB3A03285B7B}" type="datetimeFigureOut">
              <a:rPr lang="en-US" smtClean="0"/>
              <a:t>2/16/2016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DB19E2-6116-4DB1-8776-BADB280F4BCC}" type="slidenum">
              <a:rPr lang="en-US" smtClean="0"/>
              <a:t>‹#›</a:t>
            </a:fld>
            <a:endParaRPr lang="en-US"/>
          </a:p>
        </p:txBody>
      </p:sp>
    </p:spTree>
    <p:extLst>
      <p:ext uri="{BB962C8B-B14F-4D97-AF65-F5344CB8AC3E}">
        <p14:creationId xmlns:p14="http://schemas.microsoft.com/office/powerpoint/2010/main" val="618274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DB19E2-6116-4DB1-8776-BADB280F4BCC}" type="slidenum">
              <a:rPr lang="en-US" smtClean="0"/>
              <a:t>24</a:t>
            </a:fld>
            <a:endParaRPr lang="en-US"/>
          </a:p>
        </p:txBody>
      </p:sp>
    </p:spTree>
    <p:extLst>
      <p:ext uri="{BB962C8B-B14F-4D97-AF65-F5344CB8AC3E}">
        <p14:creationId xmlns:p14="http://schemas.microsoft.com/office/powerpoint/2010/main" val="2963062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015" y="1371600"/>
            <a:ext cx="1046613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015" y="3228536"/>
            <a:ext cx="10470201"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19BAD76-8C1D-4F14-9776-32B62D6F4A31}" type="datetime1">
              <a:rPr lang="en-US" smtClean="0"/>
              <a:t>2/16/2016</a:t>
            </a:fld>
            <a:endParaRPr lang="en-US"/>
          </a:p>
        </p:txBody>
      </p:sp>
      <p:sp>
        <p:nvSpPr>
          <p:cNvPr id="19" name="Footer Placeholder 18"/>
          <p:cNvSpPr>
            <a:spLocks noGrp="1"/>
          </p:cNvSpPr>
          <p:nvPr>
            <p:ph type="ftr" sz="quarter" idx="11"/>
          </p:nvPr>
        </p:nvSpPr>
        <p:spPr/>
        <p:txBody>
          <a:bodyPr/>
          <a:lstStyle/>
          <a:p>
            <a:r>
              <a:rPr lang="en-US" smtClean="0"/>
              <a:t>Copyright  © eNestEgg Press, LLC.</a:t>
            </a:r>
            <a:endParaRPr lang="en-US"/>
          </a:p>
        </p:txBody>
      </p:sp>
      <p:sp>
        <p:nvSpPr>
          <p:cNvPr id="27" name="Slide Number Placeholder 26"/>
          <p:cNvSpPr>
            <a:spLocks noGrp="1"/>
          </p:cNvSpPr>
          <p:nvPr>
            <p:ph type="sldNum" sz="quarter" idx="12"/>
          </p:nvPr>
        </p:nvSpPr>
        <p:spPr/>
        <p:txBody>
          <a:bodyPr/>
          <a:lstStyle/>
          <a:p>
            <a:fld id="{E988F6CB-FB27-4EDB-B2D9-47DDF4E13A5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5855AA-4841-403B-8556-C9480949CBDA}" type="datetime1">
              <a:rPr lang="en-US" smtClean="0"/>
              <a:t>2/16/2016</a:t>
            </a:fld>
            <a:endParaRPr lang="en-US"/>
          </a:p>
        </p:txBody>
      </p:sp>
      <p:sp>
        <p:nvSpPr>
          <p:cNvPr id="5" name="Footer Placeholder 4"/>
          <p:cNvSpPr>
            <a:spLocks noGrp="1"/>
          </p:cNvSpPr>
          <p:nvPr>
            <p:ph type="ftr" sz="quarter" idx="11"/>
          </p:nvPr>
        </p:nvSpPr>
        <p:spPr/>
        <p:txBody>
          <a:bodyPr/>
          <a:lstStyle/>
          <a:p>
            <a:r>
              <a:rPr lang="en-US" smtClean="0"/>
              <a:t>Copyright  © eNestEgg Press, LLC.</a:t>
            </a:r>
            <a:endParaRPr lang="en-US"/>
          </a:p>
        </p:txBody>
      </p:sp>
      <p:sp>
        <p:nvSpPr>
          <p:cNvPr id="6" name="Slide Number Placeholder 5"/>
          <p:cNvSpPr>
            <a:spLocks noGrp="1"/>
          </p:cNvSpPr>
          <p:nvPr>
            <p:ph type="sldNum" sz="quarter" idx="12"/>
          </p:nvPr>
        </p:nvSpPr>
        <p:spPr/>
        <p:txBody>
          <a:bodyPr/>
          <a:lstStyle/>
          <a:p>
            <a:fld id="{E988F6CB-FB27-4EDB-B2D9-47DDF4E13A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914402"/>
            <a:ext cx="2742486"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441" y="914402"/>
            <a:ext cx="802431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971898-51B2-4FE8-BAB7-A65580C62DD6}" type="datetime1">
              <a:rPr lang="en-US" smtClean="0"/>
              <a:t>2/16/2016</a:t>
            </a:fld>
            <a:endParaRPr lang="en-US"/>
          </a:p>
        </p:txBody>
      </p:sp>
      <p:sp>
        <p:nvSpPr>
          <p:cNvPr id="5" name="Footer Placeholder 4"/>
          <p:cNvSpPr>
            <a:spLocks noGrp="1"/>
          </p:cNvSpPr>
          <p:nvPr>
            <p:ph type="ftr" sz="quarter" idx="11"/>
          </p:nvPr>
        </p:nvSpPr>
        <p:spPr/>
        <p:txBody>
          <a:bodyPr/>
          <a:lstStyle/>
          <a:p>
            <a:r>
              <a:rPr lang="en-US" smtClean="0"/>
              <a:t>Copyright  © eNestEgg Press, LLC.</a:t>
            </a:r>
            <a:endParaRPr lang="en-US"/>
          </a:p>
        </p:txBody>
      </p:sp>
      <p:sp>
        <p:nvSpPr>
          <p:cNvPr id="6" name="Slide Number Placeholder 5"/>
          <p:cNvSpPr>
            <a:spLocks noGrp="1"/>
          </p:cNvSpPr>
          <p:nvPr>
            <p:ph type="sldNum" sz="quarter" idx="12"/>
          </p:nvPr>
        </p:nvSpPr>
        <p:spPr/>
        <p:txBody>
          <a:bodyPr/>
          <a:lstStyle/>
          <a:p>
            <a:fld id="{E988F6CB-FB27-4EDB-B2D9-47DDF4E13A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3A13F54-63EE-412C-94D2-B6A5DC389483}" type="datetime1">
              <a:rPr lang="en-US" smtClean="0"/>
              <a:t>2/16/2016</a:t>
            </a:fld>
            <a:endParaRPr lang="en-US"/>
          </a:p>
        </p:txBody>
      </p:sp>
      <p:sp>
        <p:nvSpPr>
          <p:cNvPr id="5" name="Footer Placeholder 4"/>
          <p:cNvSpPr>
            <a:spLocks noGrp="1"/>
          </p:cNvSpPr>
          <p:nvPr>
            <p:ph type="ftr" sz="quarter" idx="11"/>
          </p:nvPr>
        </p:nvSpPr>
        <p:spPr/>
        <p:txBody>
          <a:bodyPr/>
          <a:lstStyle/>
          <a:p>
            <a:r>
              <a:rPr lang="en-US" smtClean="0"/>
              <a:t>Copyright  © eNestEgg Press, LLC.</a:t>
            </a:r>
            <a:endParaRPr lang="en-US"/>
          </a:p>
        </p:txBody>
      </p:sp>
      <p:sp>
        <p:nvSpPr>
          <p:cNvPr id="6" name="Slide Number Placeholder 5"/>
          <p:cNvSpPr>
            <a:spLocks noGrp="1"/>
          </p:cNvSpPr>
          <p:nvPr>
            <p:ph type="sldNum" sz="quarter" idx="12"/>
          </p:nvPr>
        </p:nvSpPr>
        <p:spPr/>
        <p:txBody>
          <a:bodyPr/>
          <a:lstStyle/>
          <a:p>
            <a:fld id="{E988F6CB-FB27-4EDB-B2D9-47DDF4E13A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6952" y="1316736"/>
            <a:ext cx="10360501"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6952" y="2704664"/>
            <a:ext cx="10360501"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2DBE6A4-0699-4434-89C1-0808D2836B67}" type="datetime1">
              <a:rPr lang="en-US" smtClean="0"/>
              <a:t>2/16/2016</a:t>
            </a:fld>
            <a:endParaRPr lang="en-US"/>
          </a:p>
        </p:txBody>
      </p:sp>
      <p:sp>
        <p:nvSpPr>
          <p:cNvPr id="5" name="Footer Placeholder 4"/>
          <p:cNvSpPr>
            <a:spLocks noGrp="1"/>
          </p:cNvSpPr>
          <p:nvPr>
            <p:ph type="ftr" sz="quarter" idx="11"/>
          </p:nvPr>
        </p:nvSpPr>
        <p:spPr/>
        <p:txBody>
          <a:bodyPr/>
          <a:lstStyle/>
          <a:p>
            <a:r>
              <a:rPr lang="en-US" smtClean="0"/>
              <a:t>Copyright  © eNestEgg Press, LLC.</a:t>
            </a:r>
            <a:endParaRPr lang="en-US"/>
          </a:p>
        </p:txBody>
      </p:sp>
      <p:sp>
        <p:nvSpPr>
          <p:cNvPr id="6" name="Slide Number Placeholder 5"/>
          <p:cNvSpPr>
            <a:spLocks noGrp="1"/>
          </p:cNvSpPr>
          <p:nvPr>
            <p:ph type="sldNum" sz="quarter" idx="12"/>
          </p:nvPr>
        </p:nvSpPr>
        <p:spPr/>
        <p:txBody>
          <a:bodyPr/>
          <a:lstStyle/>
          <a:p>
            <a:fld id="{E988F6CB-FB27-4EDB-B2D9-47DDF4E13A5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441" y="704088"/>
            <a:ext cx="10969943"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441" y="1920085"/>
            <a:ext cx="5383398"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5986" y="1920085"/>
            <a:ext cx="5383398"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4999A8-5DAD-46C0-BE39-C963708E57BC}" type="datetime1">
              <a:rPr lang="en-US" smtClean="0"/>
              <a:t>2/16/2016</a:t>
            </a:fld>
            <a:endParaRPr lang="en-US"/>
          </a:p>
        </p:txBody>
      </p:sp>
      <p:sp>
        <p:nvSpPr>
          <p:cNvPr id="6" name="Footer Placeholder 5"/>
          <p:cNvSpPr>
            <a:spLocks noGrp="1"/>
          </p:cNvSpPr>
          <p:nvPr>
            <p:ph type="ftr" sz="quarter" idx="11"/>
          </p:nvPr>
        </p:nvSpPr>
        <p:spPr/>
        <p:txBody>
          <a:bodyPr/>
          <a:lstStyle/>
          <a:p>
            <a:r>
              <a:rPr lang="en-US" smtClean="0"/>
              <a:t>Copyright  © eNestEgg Press, LLC.</a:t>
            </a:r>
            <a:endParaRPr lang="en-US"/>
          </a:p>
        </p:txBody>
      </p:sp>
      <p:sp>
        <p:nvSpPr>
          <p:cNvPr id="7" name="Slide Number Placeholder 6"/>
          <p:cNvSpPr>
            <a:spLocks noGrp="1"/>
          </p:cNvSpPr>
          <p:nvPr>
            <p:ph type="sldNum" sz="quarter" idx="12"/>
          </p:nvPr>
        </p:nvSpPr>
        <p:spPr/>
        <p:txBody>
          <a:bodyPr/>
          <a:lstStyle/>
          <a:p>
            <a:fld id="{E988F6CB-FB27-4EDB-B2D9-47DDF4E13A5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441" y="704088"/>
            <a:ext cx="10969943"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441" y="1855248"/>
            <a:ext cx="5385514"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1754" y="1859758"/>
            <a:ext cx="5387630"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441" y="2514600"/>
            <a:ext cx="5385514"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1754" y="2514600"/>
            <a:ext cx="5387630"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80BD1E4-AAB4-40A8-AB3C-B9D68F3323C6}" type="datetime1">
              <a:rPr lang="en-US" smtClean="0"/>
              <a:t>2/16/2016</a:t>
            </a:fld>
            <a:endParaRPr lang="en-US"/>
          </a:p>
        </p:txBody>
      </p:sp>
      <p:sp>
        <p:nvSpPr>
          <p:cNvPr id="8" name="Footer Placeholder 7"/>
          <p:cNvSpPr>
            <a:spLocks noGrp="1"/>
          </p:cNvSpPr>
          <p:nvPr>
            <p:ph type="ftr" sz="quarter" idx="11"/>
          </p:nvPr>
        </p:nvSpPr>
        <p:spPr/>
        <p:txBody>
          <a:bodyPr/>
          <a:lstStyle/>
          <a:p>
            <a:r>
              <a:rPr lang="en-US" smtClean="0"/>
              <a:t>Copyright  © eNestEgg Press, LLC.</a:t>
            </a:r>
            <a:endParaRPr lang="en-US"/>
          </a:p>
        </p:txBody>
      </p:sp>
      <p:sp>
        <p:nvSpPr>
          <p:cNvPr id="9" name="Slide Number Placeholder 8"/>
          <p:cNvSpPr>
            <a:spLocks noGrp="1"/>
          </p:cNvSpPr>
          <p:nvPr>
            <p:ph type="sldNum" sz="quarter" idx="12"/>
          </p:nvPr>
        </p:nvSpPr>
        <p:spPr/>
        <p:txBody>
          <a:bodyPr/>
          <a:lstStyle/>
          <a:p>
            <a:fld id="{E988F6CB-FB27-4EDB-B2D9-47DDF4E13A5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441" y="704088"/>
            <a:ext cx="11071516"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F7BFA8D-37ED-4A52-A33F-41CF4739EF46}" type="datetime1">
              <a:rPr lang="en-US" smtClean="0"/>
              <a:t>2/16/2016</a:t>
            </a:fld>
            <a:endParaRPr lang="en-US"/>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
        <p:nvSpPr>
          <p:cNvPr id="5" name="Slide Number Placeholder 4"/>
          <p:cNvSpPr>
            <a:spLocks noGrp="1"/>
          </p:cNvSpPr>
          <p:nvPr>
            <p:ph type="sldNum" sz="quarter" idx="12"/>
          </p:nvPr>
        </p:nvSpPr>
        <p:spPr/>
        <p:txBody>
          <a:bodyPr/>
          <a:lstStyle/>
          <a:p>
            <a:fld id="{E988F6CB-FB27-4EDB-B2D9-47DDF4E13A5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ABF4C-D98F-42C5-AA6E-026E391B3DBD}" type="datetime1">
              <a:rPr lang="en-US" smtClean="0"/>
              <a:t>2/16/2016</a:t>
            </a:fld>
            <a:endParaRPr lang="en-US"/>
          </a:p>
        </p:txBody>
      </p:sp>
      <p:sp>
        <p:nvSpPr>
          <p:cNvPr id="3" name="Footer Placeholder 2"/>
          <p:cNvSpPr>
            <a:spLocks noGrp="1"/>
          </p:cNvSpPr>
          <p:nvPr>
            <p:ph type="ftr" sz="quarter" idx="11"/>
          </p:nvPr>
        </p:nvSpPr>
        <p:spPr/>
        <p:txBody>
          <a:bodyPr/>
          <a:lstStyle/>
          <a:p>
            <a:r>
              <a:rPr lang="en-US" smtClean="0"/>
              <a:t>Copyright  © eNestEgg Press, LLC.</a:t>
            </a:r>
            <a:endParaRPr lang="en-US"/>
          </a:p>
        </p:txBody>
      </p:sp>
      <p:sp>
        <p:nvSpPr>
          <p:cNvPr id="4" name="Slide Number Placeholder 3"/>
          <p:cNvSpPr>
            <a:spLocks noGrp="1"/>
          </p:cNvSpPr>
          <p:nvPr>
            <p:ph type="sldNum" sz="quarter" idx="12"/>
          </p:nvPr>
        </p:nvSpPr>
        <p:spPr/>
        <p:txBody>
          <a:bodyPr/>
          <a:lstStyle/>
          <a:p>
            <a:fld id="{E988F6CB-FB27-4EDB-B2D9-47DDF4E13A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162" y="514352"/>
            <a:ext cx="3656648"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162" y="1676400"/>
            <a:ext cx="3656648"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5492" y="1676400"/>
            <a:ext cx="6813892"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F7AEF1-269A-4FB1-87FF-8B63B79E8DF3}" type="datetime1">
              <a:rPr lang="en-US" smtClean="0"/>
              <a:t>2/16/2016</a:t>
            </a:fld>
            <a:endParaRPr lang="en-US"/>
          </a:p>
        </p:txBody>
      </p:sp>
      <p:sp>
        <p:nvSpPr>
          <p:cNvPr id="6" name="Footer Placeholder 5"/>
          <p:cNvSpPr>
            <a:spLocks noGrp="1"/>
          </p:cNvSpPr>
          <p:nvPr>
            <p:ph type="ftr" sz="quarter" idx="11"/>
          </p:nvPr>
        </p:nvSpPr>
        <p:spPr/>
        <p:txBody>
          <a:bodyPr/>
          <a:lstStyle/>
          <a:p>
            <a:r>
              <a:rPr lang="en-US" smtClean="0"/>
              <a:t>Copyright  © eNestEgg Press, LLC.</a:t>
            </a:r>
            <a:endParaRPr lang="en-US"/>
          </a:p>
        </p:txBody>
      </p:sp>
      <p:sp>
        <p:nvSpPr>
          <p:cNvPr id="7" name="Slide Number Placeholder 6"/>
          <p:cNvSpPr>
            <a:spLocks noGrp="1"/>
          </p:cNvSpPr>
          <p:nvPr>
            <p:ph type="sldNum" sz="quarter" idx="12"/>
          </p:nvPr>
        </p:nvSpPr>
        <p:spPr/>
        <p:txBody>
          <a:bodyPr/>
          <a:lstStyle/>
          <a:p>
            <a:fld id="{E988F6CB-FB27-4EDB-B2D9-47DDF4E13A5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19905" y="1108077"/>
            <a:ext cx="7008574"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69399" y="5359769"/>
            <a:ext cx="207210"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588" y="1176997"/>
            <a:ext cx="2949696"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588" y="2828785"/>
            <a:ext cx="2945633"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1D33410-15DA-4AD6-AE54-748DDE61E382}" type="datetime1">
              <a:rPr lang="en-US" smtClean="0"/>
              <a:t>2/16/2016</a:t>
            </a:fld>
            <a:endParaRPr lang="en-US"/>
          </a:p>
        </p:txBody>
      </p:sp>
      <p:sp>
        <p:nvSpPr>
          <p:cNvPr id="6" name="Footer Placeholder 5"/>
          <p:cNvSpPr>
            <a:spLocks noGrp="1"/>
          </p:cNvSpPr>
          <p:nvPr>
            <p:ph type="ftr" sz="quarter" idx="11"/>
          </p:nvPr>
        </p:nvSpPr>
        <p:spPr/>
        <p:txBody>
          <a:bodyPr/>
          <a:lstStyle/>
          <a:p>
            <a:r>
              <a:rPr lang="en-US" smtClean="0"/>
              <a:t>Copyright  © eNestEgg Press, LLC.</a:t>
            </a:r>
            <a:endParaRPr lang="en-US"/>
          </a:p>
        </p:txBody>
      </p:sp>
      <p:sp>
        <p:nvSpPr>
          <p:cNvPr id="7" name="Slide Number Placeholder 6"/>
          <p:cNvSpPr>
            <a:spLocks noGrp="1"/>
          </p:cNvSpPr>
          <p:nvPr>
            <p:ph type="sldNum" sz="quarter" idx="12"/>
          </p:nvPr>
        </p:nvSpPr>
        <p:spPr>
          <a:xfrm>
            <a:off x="10766796" y="6356351"/>
            <a:ext cx="812588" cy="365125"/>
          </a:xfrm>
        </p:spPr>
        <p:txBody>
          <a:bodyPr/>
          <a:lstStyle/>
          <a:p>
            <a:fld id="{E988F6CB-FB27-4EDB-B2D9-47DDF4E13A5E}" type="slidenum">
              <a:rPr lang="en-US" smtClean="0"/>
              <a:t>‹#›</a:t>
            </a:fld>
            <a:endParaRPr lang="en-US"/>
          </a:p>
        </p:txBody>
      </p:sp>
      <p:sp>
        <p:nvSpPr>
          <p:cNvPr id="3" name="Picture Placeholder 2"/>
          <p:cNvSpPr>
            <a:spLocks noGrp="1"/>
          </p:cNvSpPr>
          <p:nvPr>
            <p:ph type="pic" idx="1"/>
          </p:nvPr>
        </p:nvSpPr>
        <p:spPr>
          <a:xfrm rot="420000">
            <a:off x="4646513" y="1199517"/>
            <a:ext cx="6155357"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697" y="5816600"/>
            <a:ext cx="12214218"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0479" y="6219826"/>
            <a:ext cx="6348346"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697" y="-7144"/>
            <a:ext cx="12214218"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0479" y="-7144"/>
            <a:ext cx="6348346"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441" y="704088"/>
            <a:ext cx="10969943"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441" y="1935480"/>
            <a:ext cx="10969943"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441" y="6356351"/>
            <a:ext cx="2844059"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3C55E1-3607-4C62-B722-268211E560E0}" type="datetime1">
              <a:rPr lang="en-US" smtClean="0"/>
              <a:t>2/16/2016</a:t>
            </a:fld>
            <a:endParaRPr lang="en-US"/>
          </a:p>
        </p:txBody>
      </p:sp>
      <p:sp>
        <p:nvSpPr>
          <p:cNvPr id="22" name="Footer Placeholder 21"/>
          <p:cNvSpPr>
            <a:spLocks noGrp="1"/>
          </p:cNvSpPr>
          <p:nvPr>
            <p:ph type="ftr" sz="quarter" idx="3"/>
          </p:nvPr>
        </p:nvSpPr>
        <p:spPr>
          <a:xfrm>
            <a:off x="3555074" y="6356351"/>
            <a:ext cx="4469236"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Copyright  © eNestEgg Press, LLC.</a:t>
            </a:r>
            <a:endParaRPr lang="en-US"/>
          </a:p>
        </p:txBody>
      </p:sp>
      <p:sp>
        <p:nvSpPr>
          <p:cNvPr id="18" name="Slide Number Placeholder 17"/>
          <p:cNvSpPr>
            <a:spLocks noGrp="1"/>
          </p:cNvSpPr>
          <p:nvPr>
            <p:ph type="sldNum" sz="quarter" idx="4"/>
          </p:nvPr>
        </p:nvSpPr>
        <p:spPr>
          <a:xfrm>
            <a:off x="10563649" y="6356351"/>
            <a:ext cx="1015735"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988F6CB-FB27-4EDB-B2D9-47DDF4E13A5E}" type="slidenum">
              <a:rPr lang="en-US" smtClean="0"/>
              <a:t>‹#›</a:t>
            </a:fld>
            <a:endParaRPr lang="en-US"/>
          </a:p>
        </p:txBody>
      </p:sp>
      <p:grpSp>
        <p:nvGrpSpPr>
          <p:cNvPr id="2" name="Group 1"/>
          <p:cNvGrpSpPr/>
          <p:nvPr/>
        </p:nvGrpSpPr>
        <p:grpSpPr>
          <a:xfrm>
            <a:off x="-25349" y="202408"/>
            <a:ext cx="12237543"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investopedia.com/articles/realestate/12/monthly-payment-trap.as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ALafbrbbli8" TargetMode="External"/><Relationship Id="rId2" Type="http://schemas.openxmlformats.org/officeDocument/2006/relationships/hyperlink" Target="http://www.investopedia.com/terms/f/ficoscore.asp" TargetMode="External"/><Relationship Id="rId1" Type="http://schemas.openxmlformats.org/officeDocument/2006/relationships/slideLayout" Target="../slideLayouts/slideLayout2.xml"/><Relationship Id="rId6" Type="http://schemas.openxmlformats.org/officeDocument/2006/relationships/hyperlink" Target="https://www.annualcreditreport.com/index.action" TargetMode="External"/><Relationship Id="rId5" Type="http://schemas.openxmlformats.org/officeDocument/2006/relationships/hyperlink" Target="http://www.investopedia.com/terms/v/vantagescore.asp" TargetMode="External"/><Relationship Id="rId4" Type="http://schemas.openxmlformats.org/officeDocument/2006/relationships/hyperlink" Target="https://www.youtube.com/watch?v=JXKA5iCYB_Q"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DSLyh0eMjiE" TargetMode="External"/><Relationship Id="rId2" Type="http://schemas.openxmlformats.org/officeDocument/2006/relationships/hyperlink" Target="https://www.youtube.com/watch?v=Bmv6pGHEdj8"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99736"/>
            <a:ext cx="11181215" cy="1828800"/>
          </a:xfrm>
        </p:spPr>
        <p:txBody>
          <a:bodyPr>
            <a:normAutofit fontScale="90000"/>
          </a:bodyPr>
          <a:lstStyle/>
          <a:p>
            <a:r>
              <a:rPr lang="en-US" sz="5900" dirty="0" smtClean="0">
                <a:solidFill>
                  <a:srgbClr val="0BD0D9">
                    <a:tint val="90000"/>
                    <a:satMod val="120000"/>
                  </a:srgbClr>
                </a:solidFill>
                <a:effectLst>
                  <a:outerShdw blurRad="38100" dist="38100" dir="2700000" algn="tl">
                    <a:srgbClr val="000000">
                      <a:alpha val="43137"/>
                    </a:srgbClr>
                  </a:outerShdw>
                </a:effectLst>
              </a:rPr>
              <a:t/>
            </a:r>
            <a:br>
              <a:rPr lang="en-US" sz="5900" dirty="0" smtClean="0">
                <a:solidFill>
                  <a:srgbClr val="0BD0D9">
                    <a:tint val="90000"/>
                    <a:satMod val="120000"/>
                  </a:srgbClr>
                </a:solidFill>
                <a:effectLst>
                  <a:outerShdw blurRad="38100" dist="38100" dir="2700000" algn="tl">
                    <a:srgbClr val="000000">
                      <a:alpha val="43137"/>
                    </a:srgbClr>
                  </a:outerShdw>
                </a:effectLst>
              </a:rPr>
            </a:br>
            <a:r>
              <a:rPr lang="en-US" sz="6000" dirty="0" smtClean="0">
                <a:solidFill>
                  <a:srgbClr val="0BD0D9">
                    <a:tint val="90000"/>
                    <a:satMod val="120000"/>
                  </a:srgbClr>
                </a:solidFill>
                <a:effectLst>
                  <a:outerShdw blurRad="38100" dist="38100" dir="2700000" algn="tl">
                    <a:srgbClr val="000000">
                      <a:alpha val="43137"/>
                    </a:srgbClr>
                  </a:outerShdw>
                </a:effectLst>
              </a:rPr>
              <a:t>Modules 24: </a:t>
            </a:r>
            <a:r>
              <a:rPr lang="en-US" sz="6000" dirty="0">
                <a:solidFill>
                  <a:srgbClr val="0BD0D9">
                    <a:tint val="90000"/>
                    <a:satMod val="120000"/>
                  </a:srgbClr>
                </a:solidFill>
                <a:effectLst>
                  <a:outerShdw blurRad="38100" dist="38100" dir="2700000" algn="tl">
                    <a:srgbClr val="000000">
                      <a:alpha val="43137"/>
                    </a:srgbClr>
                  </a:outerShdw>
                </a:effectLst>
              </a:rPr>
              <a:t/>
            </a:r>
            <a:br>
              <a:rPr lang="en-US" sz="6000" dirty="0">
                <a:solidFill>
                  <a:srgbClr val="0BD0D9">
                    <a:tint val="90000"/>
                    <a:satMod val="120000"/>
                  </a:srgbClr>
                </a:solidFill>
                <a:effectLst>
                  <a:outerShdw blurRad="38100" dist="38100" dir="2700000" algn="tl">
                    <a:srgbClr val="000000">
                      <a:alpha val="43137"/>
                    </a:srgbClr>
                  </a:outerShdw>
                </a:effectLst>
              </a:rPr>
            </a:br>
            <a:r>
              <a:rPr lang="en-US" sz="6000" dirty="0" smtClean="0">
                <a:solidFill>
                  <a:srgbClr val="0BD0D9">
                    <a:tint val="90000"/>
                    <a:satMod val="120000"/>
                  </a:srgbClr>
                </a:solidFill>
                <a:effectLst>
                  <a:outerShdw blurRad="38100" dist="38100" dir="2700000" algn="tl">
                    <a:srgbClr val="000000">
                      <a:alpha val="43137"/>
                    </a:srgbClr>
                  </a:outerShdw>
                </a:effectLst>
              </a:rPr>
              <a:t>Meaning of your credit score</a:t>
            </a:r>
            <a:endParaRPr lang="en-US" sz="6000"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en-US" i="1" dirty="0" smtClean="0"/>
              <a:t>“If </a:t>
            </a:r>
            <a:r>
              <a:rPr lang="en-US" i="1" dirty="0"/>
              <a:t>you don't take good care of your credit, then your credit won't take good care of you.” </a:t>
            </a:r>
          </a:p>
          <a:p>
            <a:r>
              <a:rPr lang="en-US" i="1" dirty="0" smtClean="0"/>
              <a:t>- </a:t>
            </a:r>
            <a:r>
              <a:rPr lang="en-US" i="1" dirty="0"/>
              <a:t>Tyler Gregory</a:t>
            </a:r>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535748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21" y="704088"/>
            <a:ext cx="11274663" cy="1124712"/>
          </a:xfrm>
        </p:spPr>
        <p:txBody>
          <a:bodyPr>
            <a:normAutofit/>
          </a:bodyPr>
          <a:lstStyle/>
          <a:p>
            <a:r>
              <a:rPr lang="en-US" sz="5400" b="1" dirty="0" smtClean="0"/>
              <a:t>Things to Consider</a:t>
            </a:r>
            <a:endParaRPr lang="en-US" sz="5400" b="1" dirty="0"/>
          </a:p>
        </p:txBody>
      </p:sp>
      <p:sp>
        <p:nvSpPr>
          <p:cNvPr id="3" name="Content Placeholder 2"/>
          <p:cNvSpPr>
            <a:spLocks noGrp="1"/>
          </p:cNvSpPr>
          <p:nvPr>
            <p:ph idx="1"/>
          </p:nvPr>
        </p:nvSpPr>
        <p:spPr>
          <a:xfrm>
            <a:off x="203147" y="1828800"/>
            <a:ext cx="11782531" cy="4876800"/>
          </a:xfrm>
        </p:spPr>
        <p:txBody>
          <a:bodyPr>
            <a:normAutofit/>
          </a:bodyPr>
          <a:lstStyle/>
          <a:p>
            <a:pPr marL="0" indent="0">
              <a:buNone/>
            </a:pPr>
            <a:r>
              <a:rPr lang="en-US" sz="3600" dirty="0"/>
              <a:t>Things to ask yourself before you take out a loan:</a:t>
            </a:r>
          </a:p>
          <a:p>
            <a:pPr lvl="1"/>
            <a:r>
              <a:rPr lang="en-US" sz="3200" dirty="0" smtClean="0"/>
              <a:t>Can </a:t>
            </a:r>
            <a:r>
              <a:rPr lang="en-US" sz="3200" dirty="0"/>
              <a:t>you still afford the monthly loan after you meet all your essential expenses?</a:t>
            </a:r>
          </a:p>
          <a:p>
            <a:pPr lvl="1"/>
            <a:r>
              <a:rPr lang="en-US" sz="3200" dirty="0" smtClean="0"/>
              <a:t>What </a:t>
            </a:r>
            <a:r>
              <a:rPr lang="en-US" sz="3200" dirty="0"/>
              <a:t>must you give up in order to make the payments? </a:t>
            </a:r>
            <a:endParaRPr lang="en-US" sz="1200" dirty="0" smtClean="0"/>
          </a:p>
          <a:p>
            <a:pPr lvl="1"/>
            <a:r>
              <a:rPr lang="en-US" sz="3200" dirty="0" smtClean="0"/>
              <a:t>What is your debt </a:t>
            </a:r>
            <a:r>
              <a:rPr lang="en-US" sz="3200" dirty="0"/>
              <a:t>to income ratio:</a:t>
            </a:r>
          </a:p>
          <a:p>
            <a:pPr lvl="3"/>
            <a:r>
              <a:rPr lang="en-US" sz="2800" dirty="0"/>
              <a:t>Monthly debt payments/ Net monthly income</a:t>
            </a:r>
          </a:p>
          <a:p>
            <a:pPr lvl="3"/>
            <a:r>
              <a:rPr lang="en-US" sz="2800" dirty="0"/>
              <a:t>Consumer credit payments should not exceed a maximum of 20% of your net income. </a:t>
            </a:r>
            <a:endParaRPr lang="en-US" sz="3600"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193404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2" y="152400"/>
            <a:ext cx="11274663" cy="1143000"/>
          </a:xfrm>
        </p:spPr>
        <p:txBody>
          <a:bodyPr>
            <a:normAutofit/>
          </a:bodyPr>
          <a:lstStyle/>
          <a:p>
            <a:r>
              <a:rPr lang="en-US" sz="5400" b="1" dirty="0" smtClean="0"/>
              <a:t>Things to Consider</a:t>
            </a:r>
            <a:endParaRPr lang="en-US" sz="5400" b="1" dirty="0"/>
          </a:p>
        </p:txBody>
      </p:sp>
      <p:sp>
        <p:nvSpPr>
          <p:cNvPr id="3" name="Content Placeholder 2"/>
          <p:cNvSpPr>
            <a:spLocks noGrp="1"/>
          </p:cNvSpPr>
          <p:nvPr>
            <p:ph idx="1"/>
          </p:nvPr>
        </p:nvSpPr>
        <p:spPr>
          <a:xfrm>
            <a:off x="447200" y="1295400"/>
            <a:ext cx="11530066" cy="5010912"/>
          </a:xfrm>
        </p:spPr>
        <p:txBody>
          <a:bodyPr>
            <a:normAutofit/>
          </a:bodyPr>
          <a:lstStyle/>
          <a:p>
            <a:pPr marL="0" indent="0">
              <a:buNone/>
            </a:pPr>
            <a:r>
              <a:rPr lang="en-US" sz="3600" dirty="0"/>
              <a:t>Things to consider when shopping around for credit:</a:t>
            </a:r>
          </a:p>
          <a:p>
            <a:pPr lvl="1"/>
            <a:r>
              <a:rPr lang="en-US" sz="2800" dirty="0" smtClean="0"/>
              <a:t>Length </a:t>
            </a:r>
            <a:r>
              <a:rPr lang="en-US" sz="2800" dirty="0"/>
              <a:t>of the loan compared to the interest cost</a:t>
            </a:r>
          </a:p>
          <a:p>
            <a:pPr lvl="1"/>
            <a:r>
              <a:rPr lang="en-US" sz="2800" dirty="0" smtClean="0"/>
              <a:t>Risk </a:t>
            </a:r>
            <a:r>
              <a:rPr lang="en-US" sz="2800" dirty="0"/>
              <a:t>verse interest rate</a:t>
            </a:r>
          </a:p>
          <a:p>
            <a:pPr marL="0" indent="0">
              <a:buNone/>
            </a:pPr>
            <a:r>
              <a:rPr lang="en-US" sz="3600" dirty="0" smtClean="0"/>
              <a:t>Ways </a:t>
            </a:r>
            <a:r>
              <a:rPr lang="en-US" sz="3600" dirty="0"/>
              <a:t>to reduce the lender’s </a:t>
            </a:r>
            <a:r>
              <a:rPr lang="en-US" sz="3600" dirty="0" smtClean="0"/>
              <a:t>risk, thus reducing </a:t>
            </a:r>
            <a:r>
              <a:rPr lang="en-US" sz="3600" dirty="0"/>
              <a:t>your interest rate:</a:t>
            </a:r>
          </a:p>
          <a:p>
            <a:pPr lvl="1"/>
            <a:r>
              <a:rPr lang="en-US" sz="2800" dirty="0" smtClean="0"/>
              <a:t>Get </a:t>
            </a:r>
            <a:r>
              <a:rPr lang="en-US" sz="2800" dirty="0"/>
              <a:t>a variable interest </a:t>
            </a:r>
            <a:r>
              <a:rPr lang="en-US" sz="2800" dirty="0" smtClean="0"/>
              <a:t>rate </a:t>
            </a:r>
            <a:endParaRPr lang="en-US" sz="2800" dirty="0"/>
          </a:p>
          <a:p>
            <a:pPr lvl="1"/>
            <a:r>
              <a:rPr lang="en-US" sz="2800" dirty="0" smtClean="0"/>
              <a:t>Secure </a:t>
            </a:r>
            <a:r>
              <a:rPr lang="en-US" sz="2800" dirty="0"/>
              <a:t>a loan with collateral</a:t>
            </a:r>
          </a:p>
          <a:p>
            <a:pPr lvl="1"/>
            <a:r>
              <a:rPr lang="en-US" sz="2800" dirty="0" smtClean="0"/>
              <a:t>Make </a:t>
            </a:r>
            <a:r>
              <a:rPr lang="en-US" sz="2800" dirty="0"/>
              <a:t>a large down payment</a:t>
            </a:r>
          </a:p>
          <a:p>
            <a:pPr lvl="1"/>
            <a:r>
              <a:rPr lang="en-US" sz="2800" dirty="0" smtClean="0"/>
              <a:t>Take </a:t>
            </a:r>
            <a:r>
              <a:rPr lang="en-US" sz="2800" dirty="0"/>
              <a:t>a short term loan</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503425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680957" cy="1143000"/>
          </a:xfrm>
        </p:spPr>
        <p:txBody>
          <a:bodyPr>
            <a:noAutofit/>
          </a:bodyPr>
          <a:lstStyle/>
          <a:p>
            <a:r>
              <a:rPr lang="en-US" sz="5400" b="1" dirty="0" smtClean="0"/>
              <a:t>Things to Consider</a:t>
            </a:r>
            <a:endParaRPr lang="en-US" sz="5400" b="1" dirty="0"/>
          </a:p>
        </p:txBody>
      </p:sp>
      <p:sp>
        <p:nvSpPr>
          <p:cNvPr id="3" name="Content Placeholder 2"/>
          <p:cNvSpPr>
            <a:spLocks noGrp="1"/>
          </p:cNvSpPr>
          <p:nvPr>
            <p:ph idx="1"/>
          </p:nvPr>
        </p:nvSpPr>
        <p:spPr>
          <a:xfrm>
            <a:off x="304721" y="1981200"/>
            <a:ext cx="11579384" cy="4541520"/>
          </a:xfrm>
        </p:spPr>
        <p:txBody>
          <a:bodyPr/>
          <a:lstStyle/>
          <a:p>
            <a:pPr marL="0" indent="0">
              <a:buNone/>
            </a:pPr>
            <a:r>
              <a:rPr lang="en-US" sz="3600" dirty="0"/>
              <a:t>What’s the real cost of credit?</a:t>
            </a:r>
          </a:p>
          <a:p>
            <a:pPr marL="822960" lvl="1" indent="-457200"/>
            <a:r>
              <a:rPr lang="en-US" sz="3400" dirty="0" smtClean="0"/>
              <a:t>Finance </a:t>
            </a:r>
            <a:r>
              <a:rPr lang="en-US" sz="3400" dirty="0"/>
              <a:t>charge:</a:t>
            </a:r>
          </a:p>
          <a:p>
            <a:pPr lvl="2"/>
            <a:r>
              <a:rPr lang="en-US" sz="2700" dirty="0" smtClean="0"/>
              <a:t>The </a:t>
            </a:r>
            <a:r>
              <a:rPr lang="en-US" sz="2700" dirty="0"/>
              <a:t>cost of using credit. Includes all costs such as interest expense, service charges, etc. </a:t>
            </a:r>
          </a:p>
          <a:p>
            <a:pPr marL="822960" lvl="1" indent="-457200"/>
            <a:r>
              <a:rPr lang="en-US" sz="3400" dirty="0"/>
              <a:t>Annual Percentage Rate (APR</a:t>
            </a:r>
            <a:r>
              <a:rPr lang="en-US" sz="3400" dirty="0" smtClean="0"/>
              <a:t>):</a:t>
            </a:r>
            <a:endParaRPr lang="en-US" sz="3400" dirty="0"/>
          </a:p>
          <a:p>
            <a:pPr lvl="2"/>
            <a:r>
              <a:rPr lang="en-US" sz="2700" dirty="0" smtClean="0"/>
              <a:t>It </a:t>
            </a:r>
            <a:r>
              <a:rPr lang="en-US" sz="2700" dirty="0"/>
              <a:t>shows percentage cost of credit yearly; it is the key to comparing credit costs.</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380764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1143000"/>
          </a:xfrm>
        </p:spPr>
        <p:txBody>
          <a:bodyPr>
            <a:normAutofit/>
          </a:bodyPr>
          <a:lstStyle/>
          <a:p>
            <a:r>
              <a:rPr lang="en-US" sz="5400" b="1" dirty="0" smtClean="0"/>
              <a:t>Cost of Credit</a:t>
            </a:r>
            <a:endParaRPr lang="en-US" sz="5400" b="1" dirty="0"/>
          </a:p>
        </p:txBody>
      </p:sp>
      <p:sp>
        <p:nvSpPr>
          <p:cNvPr id="3" name="Content Placeholder 2"/>
          <p:cNvSpPr>
            <a:spLocks noGrp="1"/>
          </p:cNvSpPr>
          <p:nvPr>
            <p:ph idx="1"/>
          </p:nvPr>
        </p:nvSpPr>
        <p:spPr>
          <a:xfrm>
            <a:off x="203147" y="1935480"/>
            <a:ext cx="11782531" cy="4693920"/>
          </a:xfrm>
        </p:spPr>
        <p:txBody>
          <a:bodyPr/>
          <a:lstStyle/>
          <a:p>
            <a:pPr marL="0" indent="0">
              <a:buNone/>
            </a:pPr>
            <a:r>
              <a:rPr lang="en-US" sz="3600" dirty="0"/>
              <a:t>Calculating the cost of credit: </a:t>
            </a:r>
          </a:p>
          <a:p>
            <a:r>
              <a:rPr lang="en-US" sz="3000" dirty="0"/>
              <a:t>M</a:t>
            </a:r>
            <a:r>
              <a:rPr lang="en-US" sz="3000" dirty="0" smtClean="0"/>
              <a:t>ost </a:t>
            </a:r>
            <a:r>
              <a:rPr lang="en-US" sz="3000" dirty="0"/>
              <a:t>common method of calculating the cost of borrowing. </a:t>
            </a:r>
            <a:endParaRPr lang="en-US" sz="3000" dirty="0" smtClean="0"/>
          </a:p>
          <a:p>
            <a:pPr lvl="2"/>
            <a:r>
              <a:rPr lang="en-US" sz="2700" dirty="0" smtClean="0"/>
              <a:t>It </a:t>
            </a:r>
            <a:r>
              <a:rPr lang="en-US" sz="2700" dirty="0"/>
              <a:t>is the interest compounded on principle only, without compounding.  </a:t>
            </a:r>
          </a:p>
          <a:p>
            <a:r>
              <a:rPr lang="en-US" sz="3000" dirty="0" smtClean="0"/>
              <a:t>Simple </a:t>
            </a:r>
            <a:r>
              <a:rPr lang="en-US" sz="3000" dirty="0"/>
              <a:t>interest on the declining balance is interest that is paid only on the amount of the original principle that is not yet repaid.</a:t>
            </a:r>
          </a:p>
          <a:p>
            <a:pPr lvl="2"/>
            <a:r>
              <a:rPr lang="en-US" sz="2500" dirty="0" smtClean="0"/>
              <a:t> </a:t>
            </a:r>
            <a:r>
              <a:rPr lang="en-US" sz="2700" dirty="0" smtClean="0"/>
              <a:t>With </a:t>
            </a:r>
            <a:r>
              <a:rPr lang="en-US" sz="2700" dirty="0"/>
              <a:t>add-on interest payment, interest is calculated on the full amount of the </a:t>
            </a:r>
            <a:r>
              <a:rPr lang="en-US" sz="2700" dirty="0" smtClean="0"/>
              <a:t>principle.</a:t>
            </a:r>
            <a:endParaRPr lang="en-US" sz="27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248079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972312"/>
          </a:xfrm>
        </p:spPr>
        <p:txBody>
          <a:bodyPr>
            <a:normAutofit/>
          </a:bodyPr>
          <a:lstStyle/>
          <a:p>
            <a:r>
              <a:rPr lang="en-US" sz="5400" b="1" dirty="0" smtClean="0"/>
              <a:t>Cost of Credit</a:t>
            </a:r>
            <a:endParaRPr lang="en-US" sz="5400" b="1" dirty="0"/>
          </a:p>
        </p:txBody>
      </p:sp>
      <p:sp>
        <p:nvSpPr>
          <p:cNvPr id="3" name="Content Placeholder 2"/>
          <p:cNvSpPr>
            <a:spLocks noGrp="1"/>
          </p:cNvSpPr>
          <p:nvPr>
            <p:ph idx="1"/>
          </p:nvPr>
        </p:nvSpPr>
        <p:spPr>
          <a:xfrm>
            <a:off x="379411" y="1676400"/>
            <a:ext cx="11510317" cy="5410200"/>
          </a:xfrm>
        </p:spPr>
        <p:txBody>
          <a:bodyPr>
            <a:normAutofit/>
          </a:bodyPr>
          <a:lstStyle/>
          <a:p>
            <a:pPr marL="0" indent="0">
              <a:buNone/>
            </a:pPr>
            <a:r>
              <a:rPr lang="en-US" sz="3600" dirty="0"/>
              <a:t>Minimum Monthly Payment Trap:</a:t>
            </a:r>
          </a:p>
          <a:p>
            <a:r>
              <a:rPr lang="en-US" sz="3200" dirty="0" smtClean="0"/>
              <a:t>The minimum monthly payment is the </a:t>
            </a:r>
            <a:r>
              <a:rPr lang="en-US" sz="3200" dirty="0"/>
              <a:t>smallest amount you can pay and remain a borrower in good standing. </a:t>
            </a:r>
            <a:endParaRPr lang="en-US" sz="3200" dirty="0" smtClean="0"/>
          </a:p>
          <a:p>
            <a:r>
              <a:rPr lang="en-US" sz="3200" dirty="0" smtClean="0"/>
              <a:t>Many </a:t>
            </a:r>
            <a:r>
              <a:rPr lang="en-US" sz="3200" dirty="0"/>
              <a:t>lenders encourage you to make only the minimum payment as it will take you longer to pay back the loan, accruing more interest and therefore benefiting them.  </a:t>
            </a:r>
            <a:endParaRPr lang="en-US" sz="3200" dirty="0" smtClean="0"/>
          </a:p>
          <a:p>
            <a:pPr lvl="1"/>
            <a:r>
              <a:rPr lang="en-US" sz="2800" dirty="0" smtClean="0"/>
              <a:t>It </a:t>
            </a:r>
            <a:r>
              <a:rPr lang="en-US" sz="2800" dirty="0"/>
              <a:t>is important to avoid doing this, as the finance charges you pay on an item could end up being more than the item is worth. </a:t>
            </a:r>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781914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972312"/>
          </a:xfrm>
        </p:spPr>
        <p:txBody>
          <a:bodyPr>
            <a:normAutofit/>
          </a:bodyPr>
          <a:lstStyle/>
          <a:p>
            <a:r>
              <a:rPr lang="en-US" sz="5400" b="1" dirty="0" smtClean="0"/>
              <a:t>Cost of Credit</a:t>
            </a:r>
            <a:endParaRPr lang="en-US" sz="5400" b="1" dirty="0"/>
          </a:p>
        </p:txBody>
      </p:sp>
      <p:sp>
        <p:nvSpPr>
          <p:cNvPr id="3" name="Content Placeholder 2"/>
          <p:cNvSpPr>
            <a:spLocks noGrp="1"/>
          </p:cNvSpPr>
          <p:nvPr>
            <p:ph idx="1"/>
          </p:nvPr>
        </p:nvSpPr>
        <p:spPr>
          <a:xfrm>
            <a:off x="101574" y="1676400"/>
            <a:ext cx="12087251" cy="5181600"/>
          </a:xfrm>
        </p:spPr>
        <p:txBody>
          <a:bodyPr>
            <a:normAutofit/>
          </a:bodyPr>
          <a:lstStyle/>
          <a:p>
            <a:pPr marL="0" indent="0">
              <a:buNone/>
            </a:pPr>
            <a:r>
              <a:rPr lang="en-US" sz="3600" dirty="0" smtClean="0"/>
              <a:t>Minimum Monthly Payment Trap</a:t>
            </a:r>
          </a:p>
          <a:p>
            <a:r>
              <a:rPr lang="en-US" sz="3000" dirty="0" smtClean="0"/>
              <a:t>For example: </a:t>
            </a:r>
            <a:r>
              <a:rPr lang="en-US" sz="3000" dirty="0"/>
              <a:t>Y</a:t>
            </a:r>
            <a:r>
              <a:rPr lang="en-US" sz="3000" dirty="0" smtClean="0"/>
              <a:t>ou </a:t>
            </a:r>
            <a:r>
              <a:rPr lang="en-US" sz="3000" dirty="0"/>
              <a:t>purchase a $3,000 entertainment system however you don’t have the finances to purchase it at the time, therefore you charge it to your credit card. </a:t>
            </a:r>
            <a:endParaRPr lang="en-US" sz="3000" dirty="0" smtClean="0"/>
          </a:p>
          <a:p>
            <a:pPr lvl="1"/>
            <a:r>
              <a:rPr lang="en-US" sz="2700" dirty="0" smtClean="0"/>
              <a:t>The </a:t>
            </a:r>
            <a:r>
              <a:rPr lang="en-US" sz="2700" dirty="0"/>
              <a:t>card has an interest rate of 18% and you decide to only make the minimum monthly payment of 1 % of your balance plus interest. </a:t>
            </a:r>
            <a:endParaRPr lang="en-US" sz="2700" dirty="0" smtClean="0"/>
          </a:p>
          <a:p>
            <a:pPr lvl="1"/>
            <a:r>
              <a:rPr lang="en-US" sz="2700" dirty="0" smtClean="0"/>
              <a:t>At </a:t>
            </a:r>
            <a:r>
              <a:rPr lang="en-US" sz="2700" dirty="0"/>
              <a:t>this rate it will take you 18.5 years to pay it off totaling the interest to $3,923. That means the total cost of the entertainment system would be $6,923. Chances are the system is not worth this.  </a:t>
            </a:r>
            <a:endParaRPr lang="en-US" sz="2700" dirty="0" smtClean="0"/>
          </a:p>
          <a:p>
            <a:pPr lvl="1"/>
            <a:r>
              <a:rPr lang="en-US" sz="2700" dirty="0" smtClean="0">
                <a:hlinkClick r:id="rId2"/>
              </a:rPr>
              <a:t>Investopedia Explains</a:t>
            </a:r>
            <a:endParaRPr lang="en-US" sz="2700"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5439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381000"/>
            <a:ext cx="10969943" cy="1143000"/>
          </a:xfrm>
        </p:spPr>
        <p:txBody>
          <a:bodyPr>
            <a:normAutofit/>
          </a:bodyPr>
          <a:lstStyle/>
          <a:p>
            <a:r>
              <a:rPr lang="en-US" sz="5400" b="1" dirty="0" smtClean="0"/>
              <a:t>Question Cluster 2</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4176491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972312"/>
          </a:xfrm>
        </p:spPr>
        <p:txBody>
          <a:bodyPr>
            <a:normAutofit/>
          </a:bodyPr>
          <a:lstStyle/>
          <a:p>
            <a:r>
              <a:rPr lang="en-US" sz="5400" b="1" dirty="0" smtClean="0"/>
              <a:t>Keeping your credit secure</a:t>
            </a:r>
            <a:endParaRPr lang="en-US" sz="5400" b="1" dirty="0"/>
          </a:p>
        </p:txBody>
      </p:sp>
      <p:sp>
        <p:nvSpPr>
          <p:cNvPr id="3" name="Content Placeholder 2"/>
          <p:cNvSpPr>
            <a:spLocks noGrp="1"/>
          </p:cNvSpPr>
          <p:nvPr>
            <p:ph idx="1"/>
          </p:nvPr>
        </p:nvSpPr>
        <p:spPr>
          <a:xfrm>
            <a:off x="101574" y="1676400"/>
            <a:ext cx="11985678" cy="5105400"/>
          </a:xfrm>
        </p:spPr>
        <p:txBody>
          <a:bodyPr>
            <a:normAutofit fontScale="92500"/>
          </a:bodyPr>
          <a:lstStyle/>
          <a:p>
            <a:pPr marL="0" indent="0">
              <a:buNone/>
            </a:pPr>
            <a:r>
              <a:rPr lang="en-US" sz="3900" dirty="0" smtClean="0"/>
              <a:t>How </a:t>
            </a:r>
            <a:r>
              <a:rPr lang="en-US" sz="3900" dirty="0"/>
              <a:t>to protect your credit:</a:t>
            </a:r>
          </a:p>
          <a:p>
            <a:pPr lvl="1"/>
            <a:r>
              <a:rPr lang="en-US" sz="3200" dirty="0" smtClean="0"/>
              <a:t>Inform </a:t>
            </a:r>
            <a:r>
              <a:rPr lang="en-US" sz="3200" dirty="0"/>
              <a:t>your credit card company if your card is lost or stolen</a:t>
            </a:r>
          </a:p>
          <a:p>
            <a:pPr lvl="1"/>
            <a:r>
              <a:rPr lang="en-US" sz="3200" dirty="0" smtClean="0"/>
              <a:t>Shred </a:t>
            </a:r>
            <a:r>
              <a:rPr lang="en-US" sz="3200" dirty="0"/>
              <a:t>papers that contain personal information</a:t>
            </a:r>
          </a:p>
          <a:p>
            <a:pPr lvl="1"/>
            <a:r>
              <a:rPr lang="en-US" sz="3200" dirty="0" smtClean="0"/>
              <a:t>Do </a:t>
            </a:r>
            <a:r>
              <a:rPr lang="en-US" sz="3200" dirty="0"/>
              <a:t>not share your personal information or passwords with anyone</a:t>
            </a:r>
          </a:p>
          <a:p>
            <a:pPr lvl="1"/>
            <a:r>
              <a:rPr lang="en-US" sz="3200" dirty="0" smtClean="0"/>
              <a:t>Review </a:t>
            </a:r>
            <a:r>
              <a:rPr lang="en-US" sz="3200" dirty="0"/>
              <a:t>your monthly bank and credit card statements </a:t>
            </a:r>
          </a:p>
          <a:p>
            <a:pPr lvl="1"/>
            <a:r>
              <a:rPr lang="en-US" sz="3200" dirty="0" smtClean="0"/>
              <a:t>Close </a:t>
            </a:r>
            <a:r>
              <a:rPr lang="en-US" sz="3200" dirty="0"/>
              <a:t>any accounts if you suspect any identity thief has occurred </a:t>
            </a:r>
          </a:p>
          <a:p>
            <a:pPr lvl="1"/>
            <a:r>
              <a:rPr lang="en-US" sz="3200" dirty="0" smtClean="0"/>
              <a:t>Use </a:t>
            </a:r>
            <a:r>
              <a:rPr lang="en-US" sz="3200" dirty="0"/>
              <a:t>secure browsers when surfing the web</a:t>
            </a:r>
          </a:p>
          <a:p>
            <a:pPr lvl="1"/>
            <a:r>
              <a:rPr lang="en-US" sz="3200" dirty="0" smtClean="0"/>
              <a:t>Keep </a:t>
            </a:r>
            <a:r>
              <a:rPr lang="en-US" sz="3200" dirty="0"/>
              <a:t>records of all online transactions</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3065563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1143000"/>
          </a:xfrm>
        </p:spPr>
        <p:txBody>
          <a:bodyPr>
            <a:normAutofit/>
          </a:bodyPr>
          <a:lstStyle/>
          <a:p>
            <a:r>
              <a:rPr lang="en-US" sz="5400" b="1" dirty="0" smtClean="0"/>
              <a:t>Keeping your credit secure</a:t>
            </a:r>
            <a:endParaRPr lang="en-US" sz="5400" b="1" dirty="0"/>
          </a:p>
        </p:txBody>
      </p:sp>
      <p:sp>
        <p:nvSpPr>
          <p:cNvPr id="3" name="Content Placeholder 2"/>
          <p:cNvSpPr>
            <a:spLocks noGrp="1"/>
          </p:cNvSpPr>
          <p:nvPr>
            <p:ph idx="1"/>
          </p:nvPr>
        </p:nvSpPr>
        <p:spPr>
          <a:xfrm>
            <a:off x="531812" y="1935480"/>
            <a:ext cx="11047572" cy="4770120"/>
          </a:xfrm>
        </p:spPr>
        <p:txBody>
          <a:bodyPr>
            <a:normAutofit/>
          </a:bodyPr>
          <a:lstStyle/>
          <a:p>
            <a:pPr marL="0" indent="0">
              <a:buNone/>
            </a:pPr>
            <a:r>
              <a:rPr lang="en-US" sz="3600" dirty="0"/>
              <a:t>Steps to take when your identity is stolen:</a:t>
            </a:r>
          </a:p>
          <a:p>
            <a:pPr marL="365760" lvl="1" indent="0">
              <a:buNone/>
            </a:pPr>
            <a:r>
              <a:rPr lang="en-US" sz="3000" dirty="0" smtClean="0"/>
              <a:t>1. Contact </a:t>
            </a:r>
            <a:r>
              <a:rPr lang="en-US" sz="3000" dirty="0"/>
              <a:t>the credit bureaus and ask the fraud department to </a:t>
            </a:r>
            <a:r>
              <a:rPr lang="en-US" sz="3000" dirty="0" smtClean="0"/>
              <a:t>	create a </a:t>
            </a:r>
            <a:r>
              <a:rPr lang="en-US" sz="3000" dirty="0"/>
              <a:t>fraud alert. </a:t>
            </a:r>
          </a:p>
          <a:p>
            <a:pPr marL="365760" lvl="1" indent="0">
              <a:buNone/>
            </a:pPr>
            <a:r>
              <a:rPr lang="en-US" sz="3000" dirty="0" smtClean="0"/>
              <a:t>2. Contact </a:t>
            </a:r>
            <a:r>
              <a:rPr lang="en-US" sz="3000" dirty="0"/>
              <a:t>your creditors and ask if any accounts in your name </a:t>
            </a:r>
            <a:r>
              <a:rPr lang="en-US" sz="3000" dirty="0" smtClean="0"/>
              <a:t>	have been </a:t>
            </a:r>
            <a:r>
              <a:rPr lang="en-US" sz="3000" dirty="0"/>
              <a:t>tampered with or fraudulently opened. </a:t>
            </a:r>
          </a:p>
          <a:p>
            <a:pPr marL="365760" lvl="1" indent="0">
              <a:buNone/>
            </a:pPr>
            <a:r>
              <a:rPr lang="en-US" sz="3000" dirty="0" smtClean="0"/>
              <a:t>3. File </a:t>
            </a:r>
            <a:r>
              <a:rPr lang="en-US" sz="3000" dirty="0"/>
              <a:t>a police report and keep a copy on file for your records. </a:t>
            </a:r>
          </a:p>
          <a:p>
            <a:pPr lvl="1"/>
            <a:endParaRPr lang="en-US" sz="3000"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90744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21" y="704088"/>
            <a:ext cx="11274663" cy="1048512"/>
          </a:xfrm>
        </p:spPr>
        <p:txBody>
          <a:bodyPr>
            <a:normAutofit/>
          </a:bodyPr>
          <a:lstStyle/>
          <a:p>
            <a:r>
              <a:rPr lang="en-US" sz="5400" b="1" dirty="0" smtClean="0"/>
              <a:t>Keeping your credit secure</a:t>
            </a:r>
            <a:endParaRPr lang="en-US" sz="5400" b="1" dirty="0"/>
          </a:p>
        </p:txBody>
      </p:sp>
      <p:sp>
        <p:nvSpPr>
          <p:cNvPr id="3" name="Content Placeholder 2"/>
          <p:cNvSpPr>
            <a:spLocks noGrp="1"/>
          </p:cNvSpPr>
          <p:nvPr>
            <p:ph idx="1"/>
          </p:nvPr>
        </p:nvSpPr>
        <p:spPr>
          <a:xfrm>
            <a:off x="304721" y="1752600"/>
            <a:ext cx="11680957" cy="5105400"/>
          </a:xfrm>
        </p:spPr>
        <p:txBody>
          <a:bodyPr>
            <a:normAutofit/>
          </a:bodyPr>
          <a:lstStyle/>
          <a:p>
            <a:pPr marL="0" indent="0">
              <a:buNone/>
            </a:pPr>
            <a:r>
              <a:rPr lang="en-US" sz="3600" dirty="0"/>
              <a:t>Co-signing a loan: What it means?</a:t>
            </a:r>
          </a:p>
          <a:p>
            <a:pPr lvl="1"/>
            <a:r>
              <a:rPr lang="en-US" sz="2800" dirty="0" smtClean="0"/>
              <a:t>Cosigning </a:t>
            </a:r>
            <a:r>
              <a:rPr lang="en-US" sz="2800" dirty="0"/>
              <a:t>on a loan means guaranteeing another’s debt</a:t>
            </a:r>
          </a:p>
          <a:p>
            <a:pPr lvl="1"/>
            <a:r>
              <a:rPr lang="en-US" sz="2800" dirty="0" smtClean="0"/>
              <a:t>Keep </a:t>
            </a:r>
            <a:r>
              <a:rPr lang="en-US" sz="2800" dirty="0"/>
              <a:t>in mind the lender would not require a co-signer if the borrower was a good risk, therefore it is probably risky for you to co-sign.</a:t>
            </a:r>
          </a:p>
          <a:p>
            <a:pPr marL="0" lvl="0" indent="0">
              <a:buClr>
                <a:srgbClr val="0BD0D9"/>
              </a:buClr>
              <a:buNone/>
            </a:pPr>
            <a:r>
              <a:rPr lang="en-US" sz="3600" dirty="0">
                <a:solidFill>
                  <a:prstClr val="black"/>
                </a:solidFill>
              </a:rPr>
              <a:t>Before you co-sign think about it: Can you afford it if the borrower defaults on the loan? </a:t>
            </a:r>
          </a:p>
          <a:p>
            <a:pPr lvl="1">
              <a:buClr>
                <a:srgbClr val="0BD0D9"/>
              </a:buClr>
            </a:pPr>
            <a:r>
              <a:rPr lang="en-US" sz="2800" dirty="0">
                <a:solidFill>
                  <a:prstClr val="black"/>
                </a:solidFill>
              </a:rPr>
              <a:t>If the borrower fails to pay the co-signer is liable for the full amount in addition to any fees.</a:t>
            </a:r>
          </a:p>
          <a:p>
            <a:pPr lvl="1">
              <a:buClr>
                <a:srgbClr val="0BD0D9"/>
              </a:buClr>
            </a:pPr>
            <a:r>
              <a:rPr lang="en-US" sz="2800" dirty="0">
                <a:solidFill>
                  <a:prstClr val="black"/>
                </a:solidFill>
              </a:rPr>
              <a:t>Failed payments can affect the cosigner’s credit score</a:t>
            </a:r>
            <a:r>
              <a:rPr lang="en-US" sz="2800" dirty="0" smtClean="0">
                <a:solidFill>
                  <a:prstClr val="black"/>
                </a:solidFill>
              </a:rPr>
              <a:t>.</a:t>
            </a:r>
            <a:endParaRPr lang="en-US" sz="2800" dirty="0">
              <a:solidFill>
                <a:prstClr val="black"/>
              </a:solidFill>
            </a:endParaRPr>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99956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294" y="704088"/>
            <a:ext cx="11173090" cy="1143000"/>
          </a:xfrm>
        </p:spPr>
        <p:txBody>
          <a:bodyPr>
            <a:normAutofit/>
          </a:bodyPr>
          <a:lstStyle/>
          <a:p>
            <a:r>
              <a:rPr lang="en-US" sz="5400" b="1" dirty="0" smtClean="0"/>
              <a:t>Learning Objectives </a:t>
            </a:r>
            <a:endParaRPr lang="en-US" sz="5400" b="1" dirty="0"/>
          </a:p>
        </p:txBody>
      </p:sp>
      <p:sp>
        <p:nvSpPr>
          <p:cNvPr id="3" name="Content Placeholder 2"/>
          <p:cNvSpPr>
            <a:spLocks noGrp="1"/>
          </p:cNvSpPr>
          <p:nvPr>
            <p:ph idx="1"/>
          </p:nvPr>
        </p:nvSpPr>
        <p:spPr>
          <a:xfrm>
            <a:off x="406294" y="1935480"/>
            <a:ext cx="11173090" cy="4389120"/>
          </a:xfrm>
        </p:spPr>
        <p:txBody>
          <a:bodyPr/>
          <a:lstStyle/>
          <a:p>
            <a:r>
              <a:rPr lang="en-US" sz="3600" dirty="0" smtClean="0"/>
              <a:t>Learn </a:t>
            </a:r>
            <a:r>
              <a:rPr lang="en-US" sz="3600" dirty="0"/>
              <a:t>how to read your credit score and understand what it </a:t>
            </a:r>
            <a:r>
              <a:rPr lang="en-US" sz="3600" dirty="0" smtClean="0"/>
              <a:t>means</a:t>
            </a:r>
          </a:p>
          <a:p>
            <a:r>
              <a:rPr lang="en-US" sz="3600" dirty="0" smtClean="0"/>
              <a:t>Understand how to improve your credit score</a:t>
            </a:r>
          </a:p>
          <a:p>
            <a:r>
              <a:rPr lang="en-US" sz="3600" dirty="0" smtClean="0"/>
              <a:t>Factors to consider when taking out credit</a:t>
            </a:r>
            <a:endParaRPr lang="en-US" sz="3600" dirty="0"/>
          </a:p>
          <a:p>
            <a:r>
              <a:rPr lang="en-US" sz="3600" dirty="0" smtClean="0"/>
              <a:t>Learn </a:t>
            </a:r>
            <a:r>
              <a:rPr lang="en-US" sz="3600" dirty="0"/>
              <a:t>how to keep your credit score safe</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262809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972312"/>
          </a:xfrm>
        </p:spPr>
        <p:txBody>
          <a:bodyPr>
            <a:normAutofit/>
          </a:bodyPr>
          <a:lstStyle/>
          <a:p>
            <a:r>
              <a:rPr lang="en-US" sz="5400" b="1" dirty="0" smtClean="0"/>
              <a:t>Keeping your credit secure</a:t>
            </a:r>
            <a:endParaRPr lang="en-US" sz="5400" b="1" dirty="0"/>
          </a:p>
        </p:txBody>
      </p:sp>
      <p:sp>
        <p:nvSpPr>
          <p:cNvPr id="3" name="Content Placeholder 2"/>
          <p:cNvSpPr>
            <a:spLocks noGrp="1"/>
          </p:cNvSpPr>
          <p:nvPr>
            <p:ph idx="1"/>
          </p:nvPr>
        </p:nvSpPr>
        <p:spPr>
          <a:xfrm>
            <a:off x="455612" y="1752600"/>
            <a:ext cx="11582400" cy="5029200"/>
          </a:xfrm>
        </p:spPr>
        <p:txBody>
          <a:bodyPr>
            <a:normAutofit lnSpcReduction="10000"/>
          </a:bodyPr>
          <a:lstStyle/>
          <a:p>
            <a:pPr marL="0" indent="0">
              <a:buNone/>
            </a:pPr>
            <a:r>
              <a:rPr lang="en-US" sz="3600" dirty="0"/>
              <a:t>Billing mistakes- What to do when you suspect that your credit card bill is wrong.</a:t>
            </a:r>
          </a:p>
          <a:p>
            <a:r>
              <a:rPr lang="en-US" sz="2800" dirty="0" smtClean="0"/>
              <a:t>First </a:t>
            </a:r>
            <a:r>
              <a:rPr lang="en-US" sz="2800" dirty="0"/>
              <a:t>notify your creditor in writing, include all information that may support your case. Also pay the portion of the bill that is not in question. </a:t>
            </a:r>
          </a:p>
          <a:p>
            <a:pPr lvl="1"/>
            <a:r>
              <a:rPr lang="en-US" sz="2800" dirty="0" smtClean="0"/>
              <a:t>The </a:t>
            </a:r>
            <a:r>
              <a:rPr lang="en-US" sz="2800" dirty="0"/>
              <a:t>creditor is required to acknowledge your letter within 30 days, and either adjust your account if a mistake was found or inform you of why your bill is correct within two billing periods. </a:t>
            </a:r>
          </a:p>
          <a:p>
            <a:pPr lvl="1"/>
            <a:r>
              <a:rPr lang="en-US" sz="2800" dirty="0" smtClean="0"/>
              <a:t>A </a:t>
            </a:r>
            <a:r>
              <a:rPr lang="en-US" sz="2800" dirty="0"/>
              <a:t>creditor is not allowed to threaten or damage your credit rating while you’re negotiating a billing dispute. They also cannot take any action to collect the money in question until your complaint has been answered. </a:t>
            </a:r>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943501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1143000"/>
          </a:xfrm>
        </p:spPr>
        <p:txBody>
          <a:bodyPr>
            <a:normAutofit/>
          </a:bodyPr>
          <a:lstStyle/>
          <a:p>
            <a:r>
              <a:rPr lang="en-US" sz="5400" b="1" dirty="0" smtClean="0"/>
              <a:t>Keeping your credit secure</a:t>
            </a:r>
            <a:endParaRPr lang="en-US" sz="5400" b="1" dirty="0"/>
          </a:p>
        </p:txBody>
      </p:sp>
      <p:sp>
        <p:nvSpPr>
          <p:cNvPr id="3" name="Content Placeholder 2"/>
          <p:cNvSpPr>
            <a:spLocks noGrp="1"/>
          </p:cNvSpPr>
          <p:nvPr>
            <p:ph idx="1"/>
          </p:nvPr>
        </p:nvSpPr>
        <p:spPr>
          <a:xfrm>
            <a:off x="101574" y="1935480"/>
            <a:ext cx="11985678" cy="4922520"/>
          </a:xfrm>
        </p:spPr>
        <p:txBody>
          <a:bodyPr>
            <a:normAutofit/>
          </a:bodyPr>
          <a:lstStyle/>
          <a:p>
            <a:r>
              <a:rPr lang="en-US" sz="3600" dirty="0"/>
              <a:t>Defective goods- What steps you can take when you receive a defective good.</a:t>
            </a:r>
          </a:p>
          <a:p>
            <a:pPr lvl="1"/>
            <a:r>
              <a:rPr lang="en-US" sz="3200" dirty="0" smtClean="0"/>
              <a:t>Say </a:t>
            </a:r>
            <a:r>
              <a:rPr lang="en-US" sz="3200" dirty="0"/>
              <a:t>you purchase a product and when it arrives you find it is defective. </a:t>
            </a:r>
            <a:endParaRPr lang="en-US" sz="3200" dirty="0" smtClean="0"/>
          </a:p>
          <a:p>
            <a:pPr lvl="2"/>
            <a:r>
              <a:rPr lang="en-US" sz="2800" dirty="0" smtClean="0"/>
              <a:t>Try </a:t>
            </a:r>
            <a:r>
              <a:rPr lang="en-US" sz="2800" dirty="0"/>
              <a:t>to get the store to replace, repair, or allow you to return the </a:t>
            </a:r>
            <a:r>
              <a:rPr lang="en-US" sz="2800" dirty="0" smtClean="0"/>
              <a:t>product.</a:t>
            </a:r>
          </a:p>
          <a:p>
            <a:pPr lvl="3"/>
            <a:r>
              <a:rPr lang="en-US" sz="2800" dirty="0" smtClean="0"/>
              <a:t>If </a:t>
            </a:r>
            <a:r>
              <a:rPr lang="en-US" sz="2800" dirty="0"/>
              <a:t>the store does not allow you to do any of these things you have the right to tell your credit card company to stop payment for the product as you have made a sincere attempt to resolve the problem</a:t>
            </a:r>
            <a:r>
              <a:rPr lang="en-US" sz="2800" dirty="0" smtClean="0"/>
              <a:t>.</a:t>
            </a:r>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0626389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1143000"/>
          </a:xfrm>
        </p:spPr>
        <p:txBody>
          <a:bodyPr>
            <a:normAutofit/>
          </a:bodyPr>
          <a:lstStyle/>
          <a:p>
            <a:r>
              <a:rPr lang="en-US" sz="5400" b="1" dirty="0" smtClean="0"/>
              <a:t>Keeping your credit secure</a:t>
            </a:r>
            <a:endParaRPr lang="en-US" sz="5400" b="1" dirty="0"/>
          </a:p>
        </p:txBody>
      </p:sp>
      <p:sp>
        <p:nvSpPr>
          <p:cNvPr id="3" name="Content Placeholder 2"/>
          <p:cNvSpPr>
            <a:spLocks noGrp="1"/>
          </p:cNvSpPr>
          <p:nvPr>
            <p:ph idx="1"/>
          </p:nvPr>
        </p:nvSpPr>
        <p:spPr>
          <a:xfrm>
            <a:off x="406294" y="1847088"/>
            <a:ext cx="11680957" cy="4477512"/>
          </a:xfrm>
        </p:spPr>
        <p:txBody>
          <a:bodyPr/>
          <a:lstStyle/>
          <a:p>
            <a:pPr marL="0" indent="0">
              <a:buNone/>
            </a:pPr>
            <a:r>
              <a:rPr lang="en-US" sz="3600" dirty="0" smtClean="0"/>
              <a:t>Steps to make when you have a complaint about consumer credit:</a:t>
            </a:r>
          </a:p>
          <a:p>
            <a:pPr lvl="1"/>
            <a:r>
              <a:rPr lang="en-US" sz="3000" dirty="0" smtClean="0"/>
              <a:t>First</a:t>
            </a:r>
            <a:r>
              <a:rPr lang="en-US" sz="3000" dirty="0"/>
              <a:t>: File complaint with the creditor</a:t>
            </a:r>
          </a:p>
          <a:p>
            <a:pPr lvl="1"/>
            <a:r>
              <a:rPr lang="en-US" sz="3000" dirty="0" smtClean="0"/>
              <a:t>Second</a:t>
            </a:r>
            <a:r>
              <a:rPr lang="en-US" sz="3000" dirty="0"/>
              <a:t>: File a complaint with the government</a:t>
            </a:r>
          </a:p>
          <a:p>
            <a:pPr lvl="1"/>
            <a:r>
              <a:rPr lang="en-US" sz="3000" dirty="0" smtClean="0"/>
              <a:t>Lastly</a:t>
            </a:r>
            <a:r>
              <a:rPr lang="en-US" sz="3000" dirty="0"/>
              <a:t>: If the following steps fail to work sue the creditor</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458097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4161502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1048512"/>
          </a:xfrm>
        </p:spPr>
        <p:txBody>
          <a:bodyPr>
            <a:normAutofit/>
          </a:bodyPr>
          <a:lstStyle/>
          <a:p>
            <a:r>
              <a:rPr lang="en-US" sz="5400" b="1" dirty="0" smtClean="0"/>
              <a:t>Bankruptcy </a:t>
            </a:r>
            <a:endParaRPr lang="en-US" sz="5400" b="1" dirty="0"/>
          </a:p>
        </p:txBody>
      </p:sp>
      <p:sp>
        <p:nvSpPr>
          <p:cNvPr id="3" name="Content Placeholder 2"/>
          <p:cNvSpPr>
            <a:spLocks noGrp="1"/>
          </p:cNvSpPr>
          <p:nvPr>
            <p:ph idx="1"/>
          </p:nvPr>
        </p:nvSpPr>
        <p:spPr>
          <a:xfrm>
            <a:off x="379412" y="1752600"/>
            <a:ext cx="11606266" cy="5105400"/>
          </a:xfrm>
        </p:spPr>
        <p:txBody>
          <a:bodyPr>
            <a:normAutofit lnSpcReduction="10000"/>
          </a:bodyPr>
          <a:lstStyle/>
          <a:p>
            <a:pPr marL="0" indent="0">
              <a:buNone/>
            </a:pPr>
            <a:r>
              <a:rPr lang="en-US" sz="3600" dirty="0" smtClean="0"/>
              <a:t>Signs </a:t>
            </a:r>
            <a:r>
              <a:rPr lang="en-US" sz="3600" dirty="0"/>
              <a:t>you may have a debt problem:</a:t>
            </a:r>
          </a:p>
          <a:p>
            <a:pPr lvl="1"/>
            <a:r>
              <a:rPr lang="en-US" sz="3200" dirty="0"/>
              <a:t>Your exceed your credit card limits</a:t>
            </a:r>
          </a:p>
          <a:p>
            <a:pPr lvl="1"/>
            <a:r>
              <a:rPr lang="en-US" sz="3200" dirty="0" smtClean="0"/>
              <a:t>You </a:t>
            </a:r>
            <a:r>
              <a:rPr lang="en-US" sz="3200" dirty="0"/>
              <a:t>only pay the minimum balance each month or have trouble paying this minimum balance</a:t>
            </a:r>
          </a:p>
          <a:p>
            <a:pPr lvl="1"/>
            <a:r>
              <a:rPr lang="en-US" sz="3200" dirty="0" smtClean="0"/>
              <a:t>Your </a:t>
            </a:r>
            <a:r>
              <a:rPr lang="en-US" sz="3200" dirty="0"/>
              <a:t>credit card balance increases every month</a:t>
            </a:r>
          </a:p>
          <a:p>
            <a:pPr lvl="1"/>
            <a:r>
              <a:rPr lang="en-US" sz="3200" dirty="0" smtClean="0"/>
              <a:t>You </a:t>
            </a:r>
            <a:r>
              <a:rPr lang="en-US" sz="3200" dirty="0"/>
              <a:t>are denied credit as a result of your credit score</a:t>
            </a:r>
          </a:p>
          <a:p>
            <a:pPr lvl="1"/>
            <a:r>
              <a:rPr lang="en-US" sz="3200" dirty="0" smtClean="0"/>
              <a:t>Your </a:t>
            </a:r>
            <a:r>
              <a:rPr lang="en-US" sz="3200" dirty="0"/>
              <a:t>using your saving or borrowing money to pay off old debts or pay for necessities</a:t>
            </a:r>
          </a:p>
          <a:p>
            <a:pPr lvl="1"/>
            <a:r>
              <a:rPr lang="en-US" sz="3200" dirty="0" smtClean="0"/>
              <a:t>Your </a:t>
            </a:r>
            <a:r>
              <a:rPr lang="en-US" sz="3200" dirty="0"/>
              <a:t>missing your loan payments, or paying late</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875505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704088"/>
            <a:ext cx="11376237" cy="1124712"/>
          </a:xfrm>
        </p:spPr>
        <p:txBody>
          <a:bodyPr>
            <a:normAutofit/>
          </a:bodyPr>
          <a:lstStyle/>
          <a:p>
            <a:r>
              <a:rPr lang="en-US" sz="5400" b="1" dirty="0" smtClean="0"/>
              <a:t>Bankruptcy</a:t>
            </a:r>
            <a:endParaRPr lang="en-US" sz="5400" b="1" dirty="0"/>
          </a:p>
        </p:txBody>
      </p:sp>
      <p:sp>
        <p:nvSpPr>
          <p:cNvPr id="3" name="Content Placeholder 2"/>
          <p:cNvSpPr>
            <a:spLocks noGrp="1"/>
          </p:cNvSpPr>
          <p:nvPr>
            <p:ph idx="1"/>
          </p:nvPr>
        </p:nvSpPr>
        <p:spPr>
          <a:xfrm>
            <a:off x="455612" y="1828800"/>
            <a:ext cx="11733213" cy="5029200"/>
          </a:xfrm>
        </p:spPr>
        <p:txBody>
          <a:bodyPr>
            <a:normAutofit/>
          </a:bodyPr>
          <a:lstStyle/>
          <a:p>
            <a:pPr marL="0" indent="0">
              <a:buNone/>
            </a:pPr>
            <a:r>
              <a:rPr lang="en-US" sz="3600" dirty="0"/>
              <a:t>What to do if you realize you have a debt problem:</a:t>
            </a:r>
          </a:p>
          <a:p>
            <a:r>
              <a:rPr lang="en-US" sz="2800" dirty="0" smtClean="0"/>
              <a:t>Contact </a:t>
            </a:r>
            <a:r>
              <a:rPr lang="en-US" sz="2800" dirty="0"/>
              <a:t>Consumer Credit Counseling Services (CCCS)</a:t>
            </a:r>
          </a:p>
          <a:p>
            <a:pPr lvl="1"/>
            <a:r>
              <a:rPr lang="en-US" sz="2500" dirty="0" smtClean="0"/>
              <a:t>This </a:t>
            </a:r>
            <a:r>
              <a:rPr lang="en-US" sz="2500" dirty="0"/>
              <a:t>nonprofit organization educates you about credit, provides debt counseling, helps establish a spending or debt consolidation plan, and can negotiate reduced interest rates for you. </a:t>
            </a:r>
          </a:p>
          <a:p>
            <a:r>
              <a:rPr lang="en-US" sz="2800" dirty="0" smtClean="0"/>
              <a:t>Contact </a:t>
            </a:r>
            <a:r>
              <a:rPr lang="en-US" sz="2800" dirty="0"/>
              <a:t>a financial institution or consumer protection office for a list of financial counseling services.</a:t>
            </a:r>
          </a:p>
          <a:p>
            <a:r>
              <a:rPr lang="en-US" sz="2800" dirty="0" smtClean="0"/>
              <a:t>If </a:t>
            </a:r>
            <a:r>
              <a:rPr lang="en-US" sz="2800" dirty="0"/>
              <a:t>a member contact your credit union, university or military base as they often provide nonprofit counseling services.</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233165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147" y="381000"/>
            <a:ext cx="11376237" cy="1048512"/>
          </a:xfrm>
        </p:spPr>
        <p:txBody>
          <a:bodyPr>
            <a:normAutofit/>
          </a:bodyPr>
          <a:lstStyle/>
          <a:p>
            <a:r>
              <a:rPr lang="en-US" sz="5400" b="1" dirty="0" smtClean="0"/>
              <a:t>Bankruptcy</a:t>
            </a:r>
            <a:endParaRPr lang="en-US" sz="5400" b="1" dirty="0"/>
          </a:p>
        </p:txBody>
      </p:sp>
      <p:sp>
        <p:nvSpPr>
          <p:cNvPr id="3" name="Content Placeholder 2"/>
          <p:cNvSpPr>
            <a:spLocks noGrp="1"/>
          </p:cNvSpPr>
          <p:nvPr>
            <p:ph idx="1"/>
          </p:nvPr>
        </p:nvSpPr>
        <p:spPr>
          <a:xfrm>
            <a:off x="203147" y="1465904"/>
            <a:ext cx="11782531" cy="4876800"/>
          </a:xfrm>
        </p:spPr>
        <p:txBody>
          <a:bodyPr>
            <a:normAutofit fontScale="92500"/>
          </a:bodyPr>
          <a:lstStyle/>
          <a:p>
            <a:pPr marL="0" indent="0">
              <a:buNone/>
            </a:pPr>
            <a:r>
              <a:rPr lang="en-US" sz="3900" dirty="0"/>
              <a:t>What is Bankruptcy? </a:t>
            </a:r>
          </a:p>
          <a:p>
            <a:pPr lvl="1"/>
            <a:r>
              <a:rPr lang="en-US" sz="3200" dirty="0"/>
              <a:t>Bankruptcy is the process of distributing your assets among creditors. </a:t>
            </a:r>
          </a:p>
          <a:p>
            <a:pPr lvl="1"/>
            <a:r>
              <a:rPr lang="en-US" sz="3200" dirty="0" smtClean="0"/>
              <a:t>It </a:t>
            </a:r>
            <a:r>
              <a:rPr lang="en-US" sz="3200" dirty="0"/>
              <a:t>should be a last resort as it is detrimental to your credit rating. </a:t>
            </a:r>
          </a:p>
          <a:p>
            <a:pPr marL="0" indent="0">
              <a:buNone/>
            </a:pPr>
            <a:r>
              <a:rPr lang="en-US" sz="3900" dirty="0"/>
              <a:t>Effects of Bankruptcy:</a:t>
            </a:r>
          </a:p>
          <a:p>
            <a:pPr lvl="1"/>
            <a:r>
              <a:rPr lang="en-US" sz="3200" dirty="0"/>
              <a:t>May make obtaining credit more difficult. </a:t>
            </a:r>
          </a:p>
          <a:p>
            <a:pPr lvl="1"/>
            <a:r>
              <a:rPr lang="en-US" sz="3200" dirty="0"/>
              <a:t>It tends to be easier for chapter 13 filers than chapter 7 files, as chapter 13 repaid at least some debt opposed to chapter 7 who made no attempt to repay. </a:t>
            </a:r>
          </a:p>
          <a:p>
            <a:pPr marL="393192" lvl="1" indent="0">
              <a:buNone/>
            </a:pPr>
            <a:endParaRPr lang="en-US" sz="3200" dirty="0" smtClean="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525785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228600"/>
            <a:ext cx="11376237" cy="1048512"/>
          </a:xfrm>
        </p:spPr>
        <p:txBody>
          <a:bodyPr>
            <a:normAutofit/>
          </a:bodyPr>
          <a:lstStyle/>
          <a:p>
            <a:r>
              <a:rPr lang="en-US" sz="5400" b="1" dirty="0" smtClean="0"/>
              <a:t>Bankruptcy</a:t>
            </a:r>
            <a:endParaRPr lang="en-US" sz="5400" b="1" dirty="0"/>
          </a:p>
        </p:txBody>
      </p:sp>
      <p:sp>
        <p:nvSpPr>
          <p:cNvPr id="3" name="Content Placeholder 2"/>
          <p:cNvSpPr>
            <a:spLocks noGrp="1"/>
          </p:cNvSpPr>
          <p:nvPr>
            <p:ph idx="1"/>
          </p:nvPr>
        </p:nvSpPr>
        <p:spPr>
          <a:xfrm>
            <a:off x="173126" y="1294172"/>
            <a:ext cx="11985678" cy="5181600"/>
          </a:xfrm>
        </p:spPr>
        <p:txBody>
          <a:bodyPr>
            <a:normAutofit fontScale="92500" lnSpcReduction="10000"/>
          </a:bodyPr>
          <a:lstStyle/>
          <a:p>
            <a:pPr marL="0" indent="0">
              <a:buNone/>
            </a:pPr>
            <a:r>
              <a:rPr lang="en-US" sz="3900" dirty="0" smtClean="0"/>
              <a:t>Chapter 7 Bankruptcy: </a:t>
            </a:r>
            <a:endParaRPr lang="en-US" sz="3900" dirty="0"/>
          </a:p>
          <a:p>
            <a:pPr lvl="1"/>
            <a:r>
              <a:rPr lang="en-US" sz="3000" dirty="0"/>
              <a:t>S</a:t>
            </a:r>
            <a:r>
              <a:rPr lang="en-US" sz="3000" dirty="0" smtClean="0"/>
              <a:t>traight bankruptcy</a:t>
            </a:r>
          </a:p>
          <a:p>
            <a:pPr lvl="1"/>
            <a:r>
              <a:rPr lang="en-US" sz="3000" dirty="0" smtClean="0"/>
              <a:t>Most files are this type</a:t>
            </a:r>
            <a:endParaRPr lang="en-US" sz="3000" dirty="0"/>
          </a:p>
          <a:p>
            <a:pPr lvl="1"/>
            <a:r>
              <a:rPr lang="en-US" sz="3000" dirty="0" smtClean="0"/>
              <a:t>Most </a:t>
            </a:r>
            <a:r>
              <a:rPr lang="en-US" sz="3000" dirty="0"/>
              <a:t>of the debtor’s assets with the exception of a few (example home, vehicle etc.) are sold to pay off creditors. </a:t>
            </a:r>
          </a:p>
          <a:p>
            <a:pPr lvl="1"/>
            <a:r>
              <a:rPr lang="en-US" sz="3000" dirty="0" smtClean="0"/>
              <a:t>It </a:t>
            </a:r>
            <a:r>
              <a:rPr lang="en-US" sz="3000" dirty="0"/>
              <a:t>is more difficult to qualify for a chapter 7 than a chapter 13 bankruptcy. </a:t>
            </a:r>
            <a:endParaRPr lang="en-US" sz="3000" dirty="0" smtClean="0"/>
          </a:p>
          <a:p>
            <a:pPr marL="0" indent="0">
              <a:buNone/>
            </a:pPr>
            <a:r>
              <a:rPr lang="en-US" sz="3900" dirty="0"/>
              <a:t>Chapter 13 Bankruptcy: </a:t>
            </a:r>
          </a:p>
          <a:p>
            <a:pPr lvl="1"/>
            <a:r>
              <a:rPr lang="en-US" sz="3000" dirty="0"/>
              <a:t>Wage earner plan</a:t>
            </a:r>
          </a:p>
          <a:p>
            <a:pPr lvl="1"/>
            <a:r>
              <a:rPr lang="en-US" sz="3000" dirty="0"/>
              <a:t>The debtor keeps all or most of their property, but they are required to make regular payments for up to five years to a trustee who then distributes the money to the creditors. </a:t>
            </a:r>
          </a:p>
          <a:p>
            <a:endParaRPr lang="en-US" sz="30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978356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21" y="704088"/>
            <a:ext cx="11274663" cy="1048512"/>
          </a:xfrm>
        </p:spPr>
        <p:txBody>
          <a:bodyPr>
            <a:normAutofit/>
          </a:bodyPr>
          <a:lstStyle/>
          <a:p>
            <a:r>
              <a:rPr lang="en-US" sz="5400" b="1" dirty="0" smtClean="0"/>
              <a:t>Bankruptcy</a:t>
            </a:r>
            <a:endParaRPr lang="en-US" sz="5400" b="1" dirty="0"/>
          </a:p>
        </p:txBody>
      </p:sp>
      <p:sp>
        <p:nvSpPr>
          <p:cNvPr id="3" name="Content Placeholder 2"/>
          <p:cNvSpPr>
            <a:spLocks noGrp="1"/>
          </p:cNvSpPr>
          <p:nvPr>
            <p:ph idx="1"/>
          </p:nvPr>
        </p:nvSpPr>
        <p:spPr>
          <a:xfrm>
            <a:off x="406294" y="1752600"/>
            <a:ext cx="11274663" cy="4953000"/>
          </a:xfrm>
        </p:spPr>
        <p:txBody>
          <a:bodyPr>
            <a:normAutofit fontScale="92500" lnSpcReduction="20000"/>
          </a:bodyPr>
          <a:lstStyle/>
          <a:p>
            <a:pPr marL="0" indent="0">
              <a:buNone/>
            </a:pPr>
            <a:r>
              <a:rPr lang="en-US" sz="3900" dirty="0"/>
              <a:t>Things you are likely to not owe after bankruptcy:</a:t>
            </a:r>
          </a:p>
          <a:p>
            <a:pPr lvl="1"/>
            <a:r>
              <a:rPr lang="en-US" sz="3200" dirty="0" smtClean="0"/>
              <a:t>Credit </a:t>
            </a:r>
            <a:r>
              <a:rPr lang="en-US" sz="3200" dirty="0"/>
              <a:t>card charges</a:t>
            </a:r>
          </a:p>
          <a:p>
            <a:pPr lvl="1"/>
            <a:r>
              <a:rPr lang="en-US" sz="3200" dirty="0" smtClean="0"/>
              <a:t>Medical </a:t>
            </a:r>
            <a:r>
              <a:rPr lang="en-US" sz="3200" dirty="0"/>
              <a:t>bills</a:t>
            </a:r>
          </a:p>
          <a:p>
            <a:pPr lvl="1"/>
            <a:r>
              <a:rPr lang="en-US" sz="3200" dirty="0" smtClean="0"/>
              <a:t>Retail </a:t>
            </a:r>
            <a:r>
              <a:rPr lang="en-US" sz="3200" dirty="0"/>
              <a:t>store charges</a:t>
            </a:r>
          </a:p>
          <a:p>
            <a:pPr lvl="1"/>
            <a:r>
              <a:rPr lang="en-US" sz="3200" dirty="0" smtClean="0"/>
              <a:t>Unsecured loans</a:t>
            </a:r>
          </a:p>
          <a:p>
            <a:pPr marL="0" lvl="0" indent="0">
              <a:buClr>
                <a:srgbClr val="0BD0D9"/>
              </a:buClr>
              <a:buNone/>
            </a:pPr>
            <a:r>
              <a:rPr lang="en-US" sz="3900" dirty="0">
                <a:solidFill>
                  <a:prstClr val="black"/>
                </a:solidFill>
              </a:rPr>
              <a:t>Things you are likely to still owe:</a:t>
            </a:r>
          </a:p>
          <a:p>
            <a:pPr lvl="1">
              <a:buClr>
                <a:srgbClr val="0F6FC6"/>
              </a:buClr>
            </a:pPr>
            <a:r>
              <a:rPr lang="en-US" sz="3200" dirty="0">
                <a:solidFill>
                  <a:prstClr val="black"/>
                </a:solidFill>
              </a:rPr>
              <a:t>Student loans</a:t>
            </a:r>
          </a:p>
          <a:p>
            <a:pPr lvl="1">
              <a:buClr>
                <a:srgbClr val="0F6FC6"/>
              </a:buClr>
            </a:pPr>
            <a:r>
              <a:rPr lang="en-US" sz="3200" dirty="0">
                <a:solidFill>
                  <a:prstClr val="black"/>
                </a:solidFill>
              </a:rPr>
              <a:t>Taxes &amp; fines</a:t>
            </a:r>
          </a:p>
          <a:p>
            <a:pPr lvl="1">
              <a:buClr>
                <a:srgbClr val="0F6FC6"/>
              </a:buClr>
            </a:pPr>
            <a:r>
              <a:rPr lang="en-US" sz="3200" dirty="0">
                <a:solidFill>
                  <a:prstClr val="black"/>
                </a:solidFill>
              </a:rPr>
              <a:t>Child support and alimony</a:t>
            </a:r>
          </a:p>
          <a:p>
            <a:pPr lvl="1">
              <a:buClr>
                <a:srgbClr val="0F6FC6"/>
              </a:buClr>
            </a:pPr>
            <a:r>
              <a:rPr lang="en-US" sz="3200" dirty="0">
                <a:solidFill>
                  <a:prstClr val="black"/>
                </a:solidFill>
              </a:rPr>
              <a:t>Money owed from unruly acts </a:t>
            </a:r>
          </a:p>
          <a:p>
            <a:pPr marL="393192" lvl="1" indent="0">
              <a:buNone/>
            </a:pPr>
            <a:endParaRPr lang="en-US" sz="32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4826823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4</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90101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540" y="304800"/>
            <a:ext cx="11276172" cy="972312"/>
          </a:xfrm>
        </p:spPr>
        <p:txBody>
          <a:bodyPr>
            <a:normAutofit/>
          </a:bodyPr>
          <a:lstStyle/>
          <a:p>
            <a:r>
              <a:rPr lang="en-US" sz="5400" b="1" dirty="0" smtClean="0"/>
              <a:t>Are you a good risk?</a:t>
            </a:r>
            <a:endParaRPr lang="en-US" sz="5400" b="1" dirty="0"/>
          </a:p>
        </p:txBody>
      </p:sp>
      <p:sp>
        <p:nvSpPr>
          <p:cNvPr id="3" name="Content Placeholder 2"/>
          <p:cNvSpPr>
            <a:spLocks noGrp="1"/>
          </p:cNvSpPr>
          <p:nvPr>
            <p:ph idx="1"/>
          </p:nvPr>
        </p:nvSpPr>
        <p:spPr>
          <a:xfrm>
            <a:off x="101574" y="1327151"/>
            <a:ext cx="11884104" cy="5029200"/>
          </a:xfrm>
        </p:spPr>
        <p:txBody>
          <a:bodyPr>
            <a:normAutofit fontScale="92500" lnSpcReduction="20000"/>
          </a:bodyPr>
          <a:lstStyle/>
          <a:p>
            <a:pPr marL="0" indent="0">
              <a:buNone/>
            </a:pPr>
            <a:r>
              <a:rPr lang="en-US" sz="3900" dirty="0"/>
              <a:t>The 5 factors that determine if you are a good risk are called the </a:t>
            </a:r>
            <a:r>
              <a:rPr lang="en-US" sz="3900" dirty="0" smtClean="0"/>
              <a:t>5’c:</a:t>
            </a:r>
            <a:endParaRPr lang="en-US" sz="3900" dirty="0"/>
          </a:p>
          <a:p>
            <a:r>
              <a:rPr lang="en-US" sz="3600" dirty="0" smtClean="0"/>
              <a:t>Character- </a:t>
            </a:r>
          </a:p>
          <a:p>
            <a:pPr lvl="1"/>
            <a:r>
              <a:rPr lang="en-US" sz="3000" dirty="0" smtClean="0"/>
              <a:t>Is </a:t>
            </a:r>
            <a:r>
              <a:rPr lang="en-US" sz="3000" dirty="0"/>
              <a:t>the attitude borrowers have toward their credit obligations.  Lenders want to know you are dependable and stable.  </a:t>
            </a:r>
          </a:p>
          <a:p>
            <a:r>
              <a:rPr lang="en-US" sz="3600" dirty="0" smtClean="0"/>
              <a:t>Capacity- </a:t>
            </a:r>
          </a:p>
          <a:p>
            <a:pPr lvl="1"/>
            <a:r>
              <a:rPr lang="en-US" sz="3000" dirty="0" smtClean="0"/>
              <a:t>The </a:t>
            </a:r>
            <a:r>
              <a:rPr lang="en-US" sz="3000" dirty="0"/>
              <a:t>ability of the borrower to meet credit obligations.  Your income and standing debts affect your capacity. </a:t>
            </a:r>
            <a:endParaRPr lang="en-US" sz="3000" dirty="0" smtClean="0"/>
          </a:p>
          <a:p>
            <a:r>
              <a:rPr lang="en-US" sz="3600" dirty="0"/>
              <a:t>Capital- </a:t>
            </a:r>
            <a:endParaRPr lang="en-US" sz="3600" dirty="0" smtClean="0"/>
          </a:p>
          <a:p>
            <a:pPr lvl="1"/>
            <a:r>
              <a:rPr lang="en-US" sz="3000" dirty="0" smtClean="0"/>
              <a:t>The </a:t>
            </a:r>
            <a:r>
              <a:rPr lang="en-US" sz="3000" dirty="0"/>
              <a:t>borrower’s amount of net worth (assets – liabilities).  Lenders want to make sure you hold enough capital to cover the loan. </a:t>
            </a:r>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832093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21" y="704088"/>
            <a:ext cx="11274663" cy="1048512"/>
          </a:xfrm>
        </p:spPr>
        <p:txBody>
          <a:bodyPr>
            <a:normAutofit/>
          </a:bodyPr>
          <a:lstStyle/>
          <a:p>
            <a:r>
              <a:rPr lang="en-US" sz="5400" b="1" dirty="0" smtClean="0"/>
              <a:t>Are you a good risk?</a:t>
            </a:r>
            <a:endParaRPr lang="en-US" sz="5400" b="1" dirty="0"/>
          </a:p>
        </p:txBody>
      </p:sp>
      <p:sp>
        <p:nvSpPr>
          <p:cNvPr id="3" name="Content Placeholder 2"/>
          <p:cNvSpPr>
            <a:spLocks noGrp="1"/>
          </p:cNvSpPr>
          <p:nvPr>
            <p:ph idx="1"/>
          </p:nvPr>
        </p:nvSpPr>
        <p:spPr>
          <a:xfrm>
            <a:off x="101574" y="1828800"/>
            <a:ext cx="12087251" cy="4876800"/>
          </a:xfrm>
        </p:spPr>
        <p:txBody>
          <a:bodyPr>
            <a:normAutofit/>
          </a:bodyPr>
          <a:lstStyle/>
          <a:p>
            <a:r>
              <a:rPr lang="en-US" sz="3300" dirty="0" smtClean="0"/>
              <a:t>Collateral- </a:t>
            </a:r>
          </a:p>
          <a:p>
            <a:pPr lvl="1"/>
            <a:r>
              <a:rPr lang="en-US" sz="2800" dirty="0" smtClean="0"/>
              <a:t>The </a:t>
            </a:r>
            <a:r>
              <a:rPr lang="en-US" sz="2800" dirty="0"/>
              <a:t>value of assets are you pledging to guarantee loan payments. If you fail to pay the loan the creditor may take what you pledge as collateral. </a:t>
            </a:r>
            <a:endParaRPr lang="en-US" sz="2800" dirty="0" smtClean="0"/>
          </a:p>
          <a:p>
            <a:r>
              <a:rPr lang="en-US" sz="3300" dirty="0"/>
              <a:t>Conditions- </a:t>
            </a:r>
            <a:endParaRPr lang="en-US" sz="3300" dirty="0" smtClean="0"/>
          </a:p>
          <a:p>
            <a:pPr lvl="1"/>
            <a:r>
              <a:rPr lang="en-US" sz="2800" dirty="0" smtClean="0"/>
              <a:t>Are </a:t>
            </a:r>
            <a:r>
              <a:rPr lang="en-US" sz="2800" dirty="0"/>
              <a:t>based off the current economic conditions. For </a:t>
            </a:r>
            <a:r>
              <a:rPr lang="en-US" sz="2800" dirty="0" smtClean="0"/>
              <a:t>example: </a:t>
            </a:r>
            <a:r>
              <a:rPr lang="en-US" sz="2800" dirty="0"/>
              <a:t>trying to borrow during a recession may be more difficult than normal, as jobs may not be as secure. </a:t>
            </a:r>
          </a:p>
          <a:p>
            <a:r>
              <a:rPr lang="en-US" sz="3200" dirty="0"/>
              <a:t>All applicants have the same rights. Race, sex, age, marital status, and other factors may not be used to determine your credit score. </a:t>
            </a:r>
          </a:p>
          <a:p>
            <a:endParaRPr lang="en-US" sz="32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506153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704088"/>
            <a:ext cx="11758666" cy="972312"/>
          </a:xfrm>
        </p:spPr>
        <p:txBody>
          <a:bodyPr>
            <a:normAutofit/>
          </a:bodyPr>
          <a:lstStyle/>
          <a:p>
            <a:r>
              <a:rPr lang="en-US" sz="5400" b="1" dirty="0" smtClean="0"/>
              <a:t>How to judge creditworthiness </a:t>
            </a:r>
            <a:endParaRPr lang="en-US" sz="5400" b="1" dirty="0"/>
          </a:p>
        </p:txBody>
      </p:sp>
      <p:sp>
        <p:nvSpPr>
          <p:cNvPr id="3" name="Content Placeholder 2"/>
          <p:cNvSpPr>
            <a:spLocks noGrp="1"/>
          </p:cNvSpPr>
          <p:nvPr>
            <p:ph idx="1"/>
          </p:nvPr>
        </p:nvSpPr>
        <p:spPr>
          <a:xfrm>
            <a:off x="379412" y="1676400"/>
            <a:ext cx="11809413" cy="5181600"/>
          </a:xfrm>
        </p:spPr>
        <p:txBody>
          <a:bodyPr>
            <a:normAutofit fontScale="85000" lnSpcReduction="20000"/>
          </a:bodyPr>
          <a:lstStyle/>
          <a:p>
            <a:pPr marL="0" indent="0">
              <a:buNone/>
            </a:pPr>
            <a:r>
              <a:rPr lang="en-US" sz="4200" dirty="0"/>
              <a:t>2 Systems </a:t>
            </a:r>
            <a:r>
              <a:rPr lang="en-US" sz="4200" dirty="0" smtClean="0"/>
              <a:t>are used </a:t>
            </a:r>
            <a:r>
              <a:rPr lang="en-US" sz="4200" dirty="0"/>
              <a:t>to judge your creditworthiness</a:t>
            </a:r>
            <a:r>
              <a:rPr lang="en-US" sz="4200" dirty="0" smtClean="0"/>
              <a:t>:</a:t>
            </a:r>
            <a:endParaRPr lang="en-US" sz="4200" dirty="0"/>
          </a:p>
          <a:p>
            <a:r>
              <a:rPr lang="en-US" sz="3500" dirty="0"/>
              <a:t>FICO: </a:t>
            </a:r>
          </a:p>
          <a:p>
            <a:pPr lvl="1"/>
            <a:r>
              <a:rPr lang="en-US" sz="3200" dirty="0" smtClean="0"/>
              <a:t>Score </a:t>
            </a:r>
            <a:r>
              <a:rPr lang="en-US" sz="3200" dirty="0"/>
              <a:t>ranges from 350- 850.  A higher number means the better the credit.</a:t>
            </a:r>
          </a:p>
          <a:p>
            <a:pPr lvl="2"/>
            <a:r>
              <a:rPr lang="en-US" dirty="0" smtClean="0">
                <a:hlinkClick r:id="rId2"/>
              </a:rPr>
              <a:t>What is a FICO score?</a:t>
            </a:r>
            <a:endParaRPr lang="en-US" dirty="0" smtClean="0"/>
          </a:p>
          <a:p>
            <a:pPr lvl="2"/>
            <a:r>
              <a:rPr lang="en-US" dirty="0" smtClean="0">
                <a:hlinkClick r:id="rId3"/>
              </a:rPr>
              <a:t>What is my FICO score? </a:t>
            </a:r>
            <a:endParaRPr lang="en-US" dirty="0" smtClean="0"/>
          </a:p>
          <a:p>
            <a:pPr lvl="2"/>
            <a:r>
              <a:rPr lang="en-US" dirty="0" smtClean="0">
                <a:hlinkClick r:id="rId4"/>
              </a:rPr>
              <a:t>How to raise your FICO score</a:t>
            </a:r>
            <a:endParaRPr lang="en-US" dirty="0" smtClean="0"/>
          </a:p>
          <a:p>
            <a:r>
              <a:rPr lang="en-US" sz="3500" dirty="0" smtClean="0"/>
              <a:t>Vantage </a:t>
            </a:r>
            <a:r>
              <a:rPr lang="en-US" sz="3500" dirty="0"/>
              <a:t>Score: </a:t>
            </a:r>
          </a:p>
          <a:p>
            <a:pPr lvl="1"/>
            <a:r>
              <a:rPr lang="en-US" sz="3200" dirty="0"/>
              <a:t>Score ranges from 501 to 990.</a:t>
            </a:r>
          </a:p>
          <a:p>
            <a:pPr lvl="1"/>
            <a:r>
              <a:rPr lang="en-US" sz="3200" dirty="0"/>
              <a:t>A vantage score is only used in 5.7% of the market therefore it is not as widely used as FICO</a:t>
            </a:r>
            <a:r>
              <a:rPr lang="en-US" sz="3200" dirty="0" smtClean="0"/>
              <a:t>.</a:t>
            </a:r>
          </a:p>
          <a:p>
            <a:pPr lvl="2"/>
            <a:r>
              <a:rPr lang="en-US" dirty="0" smtClean="0">
                <a:hlinkClick r:id="rId5"/>
              </a:rPr>
              <a:t>What is a Vantage score? </a:t>
            </a:r>
            <a:endParaRPr lang="en-US" dirty="0" smtClean="0"/>
          </a:p>
          <a:p>
            <a:pPr lvl="1"/>
            <a:r>
              <a:rPr lang="en-US" sz="3200" dirty="0" smtClean="0"/>
              <a:t>You can get a free copy of your credit scores once a year at: </a:t>
            </a:r>
          </a:p>
          <a:p>
            <a:pPr lvl="2"/>
            <a:r>
              <a:rPr lang="en-US" dirty="0" smtClean="0">
                <a:hlinkClick r:id="rId6"/>
              </a:rPr>
              <a:t>Free Annual Credit Report</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440581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294" y="704088"/>
            <a:ext cx="11173090" cy="972312"/>
          </a:xfrm>
        </p:spPr>
        <p:txBody>
          <a:bodyPr>
            <a:normAutofit/>
          </a:bodyPr>
          <a:lstStyle/>
          <a:p>
            <a:r>
              <a:rPr lang="en-US" sz="5400" b="1" dirty="0" smtClean="0"/>
              <a:t>Credit Report</a:t>
            </a:r>
            <a:endParaRPr lang="en-US" sz="5400" b="1" dirty="0"/>
          </a:p>
        </p:txBody>
      </p:sp>
      <p:sp>
        <p:nvSpPr>
          <p:cNvPr id="3" name="Content Placeholder 2"/>
          <p:cNvSpPr>
            <a:spLocks noGrp="1"/>
          </p:cNvSpPr>
          <p:nvPr>
            <p:ph idx="1"/>
          </p:nvPr>
        </p:nvSpPr>
        <p:spPr>
          <a:xfrm>
            <a:off x="203147" y="1676400"/>
            <a:ext cx="11782531" cy="5029200"/>
          </a:xfrm>
        </p:spPr>
        <p:txBody>
          <a:bodyPr>
            <a:normAutofit lnSpcReduction="10000"/>
          </a:bodyPr>
          <a:lstStyle/>
          <a:p>
            <a:r>
              <a:rPr lang="en-US" sz="2900" dirty="0" smtClean="0"/>
              <a:t>A </a:t>
            </a:r>
            <a:r>
              <a:rPr lang="en-US" sz="2900" dirty="0"/>
              <a:t>credit report is a complete record of your credit history.  </a:t>
            </a:r>
          </a:p>
          <a:p>
            <a:r>
              <a:rPr lang="en-US" sz="2900" dirty="0" smtClean="0"/>
              <a:t>Credit </a:t>
            </a:r>
            <a:r>
              <a:rPr lang="en-US" sz="2900" dirty="0"/>
              <a:t>bureaus </a:t>
            </a:r>
            <a:r>
              <a:rPr lang="en-US" sz="2900" dirty="0" smtClean="0"/>
              <a:t>include </a:t>
            </a:r>
            <a:r>
              <a:rPr lang="en-US" sz="2900" dirty="0"/>
              <a:t>Equifax, TransUnion and </a:t>
            </a:r>
            <a:r>
              <a:rPr lang="en-US" sz="2900" dirty="0" smtClean="0"/>
              <a:t>Experian:</a:t>
            </a:r>
          </a:p>
          <a:p>
            <a:pPr lvl="1"/>
            <a:r>
              <a:rPr lang="en-US" dirty="0" smtClean="0"/>
              <a:t>They </a:t>
            </a:r>
            <a:r>
              <a:rPr lang="en-US" dirty="0"/>
              <a:t>retrieve information from lenders on how promptly you pay your bills. They compile and judge your information off of preset criteria to determine your credit rating.  </a:t>
            </a:r>
          </a:p>
          <a:p>
            <a:r>
              <a:rPr lang="en-US" sz="2900" dirty="0" smtClean="0"/>
              <a:t>The </a:t>
            </a:r>
            <a:r>
              <a:rPr lang="en-US" sz="2900" dirty="0"/>
              <a:t>report contains your detailed credit data as well as some personal data such as your name, address, social security number, date of birth, employer and income.</a:t>
            </a:r>
          </a:p>
          <a:p>
            <a:r>
              <a:rPr lang="en-US" sz="2900" dirty="0" smtClean="0"/>
              <a:t>Only </a:t>
            </a:r>
            <a:r>
              <a:rPr lang="en-US" sz="2900" dirty="0"/>
              <a:t>authorized personal have access to your report for business purposes. </a:t>
            </a:r>
            <a:endParaRPr lang="en-US" sz="2900" dirty="0" smtClean="0"/>
          </a:p>
          <a:p>
            <a:pPr lvl="1"/>
            <a:r>
              <a:rPr lang="en-US" sz="2000" dirty="0" smtClean="0">
                <a:hlinkClick r:id="rId2"/>
              </a:rPr>
              <a:t>What is a credit report? </a:t>
            </a:r>
            <a:endParaRPr lang="en-US" sz="2000" dirty="0" smtClean="0">
              <a:hlinkClick r:id="rId3"/>
            </a:endParaRPr>
          </a:p>
          <a:p>
            <a:pPr lvl="1"/>
            <a:r>
              <a:rPr lang="en-US" sz="2000" dirty="0" smtClean="0">
                <a:hlinkClick r:id="rId3"/>
              </a:rPr>
              <a:t>Difference </a:t>
            </a:r>
            <a:r>
              <a:rPr lang="en-US" sz="2000" dirty="0">
                <a:hlinkClick r:id="rId3"/>
              </a:rPr>
              <a:t>between a credit report and a credit score?</a:t>
            </a:r>
            <a:endParaRPr lang="en-US" sz="20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293102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21" y="704088"/>
            <a:ext cx="11274663" cy="1143000"/>
          </a:xfrm>
        </p:spPr>
        <p:txBody>
          <a:bodyPr>
            <a:normAutofit/>
          </a:bodyPr>
          <a:lstStyle/>
          <a:p>
            <a:r>
              <a:rPr lang="en-US" sz="5400" b="1" dirty="0" smtClean="0"/>
              <a:t>Your rights</a:t>
            </a:r>
            <a:endParaRPr lang="en-US" sz="5400" b="1" dirty="0"/>
          </a:p>
        </p:txBody>
      </p:sp>
      <p:sp>
        <p:nvSpPr>
          <p:cNvPr id="3" name="Content Placeholder 2"/>
          <p:cNvSpPr>
            <a:spLocks noGrp="1"/>
          </p:cNvSpPr>
          <p:nvPr>
            <p:ph idx="1"/>
          </p:nvPr>
        </p:nvSpPr>
        <p:spPr/>
        <p:txBody>
          <a:bodyPr>
            <a:normAutofit/>
          </a:bodyPr>
          <a:lstStyle/>
          <a:p>
            <a:pPr marL="0" indent="0">
              <a:buNone/>
            </a:pPr>
            <a:r>
              <a:rPr lang="en-US" sz="3600" dirty="0"/>
              <a:t>You have the right to know your credit score:</a:t>
            </a:r>
          </a:p>
          <a:p>
            <a:pPr lvl="1"/>
            <a:r>
              <a:rPr lang="en-US" sz="3200" dirty="0" smtClean="0"/>
              <a:t>You </a:t>
            </a:r>
            <a:r>
              <a:rPr lang="en-US" sz="3200" dirty="0"/>
              <a:t>can request a free copy of your credit report annually.</a:t>
            </a:r>
          </a:p>
          <a:p>
            <a:pPr lvl="1"/>
            <a:r>
              <a:rPr lang="en-US" sz="3200" dirty="0" smtClean="0"/>
              <a:t>If </a:t>
            </a:r>
            <a:r>
              <a:rPr lang="en-US" sz="3200" dirty="0"/>
              <a:t>denied credit, you have the right to know why.  Therefore you can also request a copy of your credit report within 60 days of being denied for free.</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574036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294" y="704088"/>
            <a:ext cx="11173090" cy="1143000"/>
          </a:xfrm>
        </p:spPr>
        <p:txBody>
          <a:bodyPr>
            <a:normAutofit/>
          </a:bodyPr>
          <a:lstStyle/>
          <a:p>
            <a:r>
              <a:rPr lang="en-US" sz="5400" b="1" dirty="0" smtClean="0"/>
              <a:t>Things to Remember</a:t>
            </a:r>
            <a:endParaRPr lang="en-US" sz="5400" b="1" dirty="0"/>
          </a:p>
        </p:txBody>
      </p:sp>
      <p:sp>
        <p:nvSpPr>
          <p:cNvPr id="3" name="Content Placeholder 2"/>
          <p:cNvSpPr>
            <a:spLocks noGrp="1"/>
          </p:cNvSpPr>
          <p:nvPr>
            <p:ph idx="1"/>
          </p:nvPr>
        </p:nvSpPr>
        <p:spPr>
          <a:xfrm>
            <a:off x="203147" y="1905000"/>
            <a:ext cx="11985678" cy="4800600"/>
          </a:xfrm>
        </p:spPr>
        <p:txBody>
          <a:bodyPr/>
          <a:lstStyle/>
          <a:p>
            <a:r>
              <a:rPr lang="en-US" sz="3400" dirty="0" smtClean="0"/>
              <a:t>You </a:t>
            </a:r>
            <a:r>
              <a:rPr lang="en-US" sz="3400" dirty="0"/>
              <a:t>have the right to correct any misinformation that is on your credit report. </a:t>
            </a:r>
          </a:p>
          <a:p>
            <a:r>
              <a:rPr lang="en-US" sz="3400" dirty="0" smtClean="0"/>
              <a:t>Out </a:t>
            </a:r>
            <a:r>
              <a:rPr lang="en-US" sz="3400" dirty="0"/>
              <a:t>of date information is deleted from your credit report after a specific amount of time, however bankruptcy is reported for 10 years and opposing data is reported for 7 years.</a:t>
            </a:r>
          </a:p>
          <a:p>
            <a:r>
              <a:rPr lang="en-US" sz="3400" dirty="0" smtClean="0"/>
              <a:t>You </a:t>
            </a:r>
            <a:r>
              <a:rPr lang="en-US" sz="3400" dirty="0"/>
              <a:t>have the right to sue a credit bureau or a creditor that has caused you harm. </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998624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6998346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584</TotalTime>
  <Words>2082</Words>
  <Application>Microsoft Office PowerPoint</Application>
  <PresentationFormat>Custom</PresentationFormat>
  <Paragraphs>201</Paragraphs>
  <Slides>29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Calibri</vt:lpstr>
      <vt:lpstr>Constantia</vt:lpstr>
      <vt:lpstr>Wingdings 2</vt:lpstr>
      <vt:lpstr>Flow</vt:lpstr>
      <vt:lpstr> Modules 24:  Meaning of your credit score</vt:lpstr>
      <vt:lpstr>Learning Objectives </vt:lpstr>
      <vt:lpstr>Are you a good risk?</vt:lpstr>
      <vt:lpstr>Are you a good risk?</vt:lpstr>
      <vt:lpstr>How to judge creditworthiness </vt:lpstr>
      <vt:lpstr>Credit Report</vt:lpstr>
      <vt:lpstr>Your rights</vt:lpstr>
      <vt:lpstr>Things to Remember</vt:lpstr>
      <vt:lpstr>Question Cluster 1</vt:lpstr>
      <vt:lpstr>Things to Consider</vt:lpstr>
      <vt:lpstr>Things to Consider</vt:lpstr>
      <vt:lpstr>Things to Consider</vt:lpstr>
      <vt:lpstr>Cost of Credit</vt:lpstr>
      <vt:lpstr>Cost of Credit</vt:lpstr>
      <vt:lpstr>Cost of Credit</vt:lpstr>
      <vt:lpstr>Question Cluster 2</vt:lpstr>
      <vt:lpstr>Keeping your credit secure</vt:lpstr>
      <vt:lpstr>Keeping your credit secure</vt:lpstr>
      <vt:lpstr>Keeping your credit secure</vt:lpstr>
      <vt:lpstr>Keeping your credit secure</vt:lpstr>
      <vt:lpstr>Keeping your credit secure</vt:lpstr>
      <vt:lpstr>Keeping your credit secure</vt:lpstr>
      <vt:lpstr>Question Cluster 3</vt:lpstr>
      <vt:lpstr>Bankruptcy </vt:lpstr>
      <vt:lpstr>Bankruptcy</vt:lpstr>
      <vt:lpstr>Bankruptcy</vt:lpstr>
      <vt:lpstr>Bankruptcy</vt:lpstr>
      <vt:lpstr>Bankruptcy</vt:lpstr>
      <vt:lpstr>Question Cluster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Opportunity Cost</dc:title>
  <dc:creator>kowalik, crystal</dc:creator>
  <cp:lastModifiedBy>Nhieu Bo</cp:lastModifiedBy>
  <cp:revision>36</cp:revision>
  <dcterms:created xsi:type="dcterms:W3CDTF">2014-09-05T17:36:06Z</dcterms:created>
  <dcterms:modified xsi:type="dcterms:W3CDTF">2016-02-16T19:00:15Z</dcterms:modified>
</cp:coreProperties>
</file>