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5" r:id="rId22"/>
    <p:sldId id="277" r:id="rId23"/>
    <p:sldId id="278"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2" d="100"/>
          <a:sy n="92" d="100"/>
        </p:scale>
        <p:origin x="25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F1147A8-E60E-4BED-9320-C330B015AF4B}" type="datetimeFigureOut">
              <a:rPr lang="en-US" smtClean="0"/>
              <a:t>7/6/2015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9FEA6E5-D9D9-462B-9875-160DAC465234}" type="slidenum">
              <a:rPr lang="en-US" smtClean="0"/>
              <a:t>‹#›</a:t>
            </a:fld>
            <a:endParaRPr lang="en-US"/>
          </a:p>
        </p:txBody>
      </p:sp>
    </p:spTree>
    <p:extLst>
      <p:ext uri="{BB962C8B-B14F-4D97-AF65-F5344CB8AC3E}">
        <p14:creationId xmlns:p14="http://schemas.microsoft.com/office/powerpoint/2010/main" val="7626207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D848BDD-DEDC-46E1-A767-9C5EC04273A5}" type="datetimeFigureOut">
              <a:rPr lang="en-US" smtClean="0"/>
              <a:t>7/6/2015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19730159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848BDD-DEDC-46E1-A767-9C5EC04273A5}" type="datetimeFigureOut">
              <a:rPr lang="en-US" smtClean="0"/>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1326111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848BDD-DEDC-46E1-A767-9C5EC04273A5}" type="datetimeFigureOut">
              <a:rPr lang="en-US" smtClean="0"/>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384627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848BDD-DEDC-46E1-A767-9C5EC04273A5}" type="datetimeFigureOut">
              <a:rPr lang="en-US" smtClean="0"/>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86544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848BDD-DEDC-46E1-A767-9C5EC04273A5}" type="datetimeFigureOut">
              <a:rPr lang="en-US" smtClean="0"/>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7861505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848BDD-DEDC-46E1-A767-9C5EC04273A5}" type="datetimeFigureOut">
              <a:rPr lang="en-US" smtClean="0"/>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3686868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848BDD-DEDC-46E1-A767-9C5EC04273A5}" type="datetimeFigureOut">
              <a:rPr lang="en-US" smtClean="0"/>
              <a:t>7/6/2015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339216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848BDD-DEDC-46E1-A767-9C5EC04273A5}" type="datetimeFigureOut">
              <a:rPr lang="en-US" smtClean="0"/>
              <a:t>7/6/2015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34491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48BDD-DEDC-46E1-A767-9C5EC04273A5}" type="datetimeFigureOut">
              <a:rPr lang="en-US" smtClean="0"/>
              <a:t>7/6/2015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1535604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848BDD-DEDC-46E1-A767-9C5EC04273A5}" type="datetimeFigureOut">
              <a:rPr lang="en-US" smtClean="0"/>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92072-BD72-45BD-8248-735F5E85EA8E}" type="slidenum">
              <a:rPr lang="en-US" smtClean="0"/>
              <a:t>‹#›</a:t>
            </a:fld>
            <a:endParaRPr lang="en-US"/>
          </a:p>
        </p:txBody>
      </p:sp>
    </p:spTree>
    <p:extLst>
      <p:ext uri="{BB962C8B-B14F-4D97-AF65-F5344CB8AC3E}">
        <p14:creationId xmlns:p14="http://schemas.microsoft.com/office/powerpoint/2010/main" val="278274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848BDD-DEDC-46E1-A767-9C5EC04273A5}" type="datetimeFigureOut">
              <a:rPr lang="en-US" smtClean="0"/>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EA792072-BD72-45BD-8248-735F5E85EA8E}"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598092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D848BDD-DEDC-46E1-A767-9C5EC04273A5}" type="datetimeFigureOut">
              <a:rPr lang="en-US" smtClean="0"/>
              <a:t>7/6/2015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792072-BD72-45BD-8248-735F5E85EA8E}"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8777151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insureuonline.org/insureu_getready_index.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investopedia.com/terms/l/liability.as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nvestopedia.com/terms/l/liability_insurance.asp" TargetMode="External"/><Relationship Id="rId2" Type="http://schemas.openxmlformats.org/officeDocument/2006/relationships/hyperlink" Target="http://www.farmers.com/umbrella/" TargetMode="External"/><Relationship Id="rId1" Type="http://schemas.openxmlformats.org/officeDocument/2006/relationships/slideLayout" Target="../slideLayouts/slideLayout2.xml"/><Relationship Id="rId4" Type="http://schemas.openxmlformats.org/officeDocument/2006/relationships/hyperlink" Target="http://www.investopedia.com/terms/u/umbrella-insurance-policy.asp"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vestopedia.com/terms/i/insurance-premium.asp" TargetMode="External"/><Relationship Id="rId2" Type="http://schemas.openxmlformats.org/officeDocument/2006/relationships/hyperlink" Target="http://www.investopedia.com/terms/i/insurance-coverage.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900" dirty="0" smtClean="0"/>
              <a:t>Module 16 </a:t>
            </a:r>
            <a:br>
              <a:rPr lang="en-US" sz="5900" dirty="0" smtClean="0"/>
            </a:br>
            <a:r>
              <a:rPr lang="en-US" sz="5900" dirty="0" smtClean="0"/>
              <a:t>Introduction to Insurance</a:t>
            </a:r>
            <a:endParaRPr lang="en-US" sz="5900" dirty="0"/>
          </a:p>
        </p:txBody>
      </p:sp>
      <p:sp>
        <p:nvSpPr>
          <p:cNvPr id="3" name="Subtitle 2"/>
          <p:cNvSpPr>
            <a:spLocks noGrp="1"/>
          </p:cNvSpPr>
          <p:nvPr>
            <p:ph type="subTitle" idx="1"/>
          </p:nvPr>
        </p:nvSpPr>
        <p:spPr/>
        <p:txBody>
          <a:bodyPr/>
          <a:lstStyle/>
          <a:p>
            <a:r>
              <a:rPr lang="en-US" dirty="0"/>
              <a:t>"Fun is like life insurance; the older you get, the more it costs." </a:t>
            </a:r>
          </a:p>
          <a:p>
            <a:r>
              <a:rPr lang="en-US" dirty="0" smtClean="0"/>
              <a:t>-Frank </a:t>
            </a:r>
            <a:r>
              <a:rPr lang="en-US" dirty="0"/>
              <a:t>McKinney (</a:t>
            </a:r>
            <a:r>
              <a:rPr lang="en-US" dirty="0" smtClean="0"/>
              <a:t>humorist </a:t>
            </a:r>
            <a:r>
              <a:rPr lang="en-US" dirty="0"/>
              <a:t>and </a:t>
            </a:r>
            <a:r>
              <a:rPr lang="en-US" dirty="0" smtClean="0"/>
              <a:t>journalist)</a:t>
            </a:r>
            <a:endParaRPr lang="en-US" dirty="0"/>
          </a:p>
          <a:p>
            <a:endParaRPr lang="en-US" dirty="0"/>
          </a:p>
        </p:txBody>
      </p:sp>
    </p:spTree>
    <p:extLst>
      <p:ext uri="{BB962C8B-B14F-4D97-AF65-F5344CB8AC3E}">
        <p14:creationId xmlns:p14="http://schemas.microsoft.com/office/powerpoint/2010/main" val="434050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4088"/>
            <a:ext cx="11201400" cy="1143000"/>
          </a:xfrm>
        </p:spPr>
        <p:txBody>
          <a:bodyPr/>
          <a:lstStyle/>
          <a:p>
            <a:r>
              <a:rPr lang="en-US" sz="5400" b="1" dirty="0">
                <a:solidFill>
                  <a:srgbClr val="04617B"/>
                </a:solidFill>
              </a:rPr>
              <a:t>Insurance terms to know: </a:t>
            </a:r>
            <a:endParaRPr lang="en-US" dirty="0"/>
          </a:p>
        </p:txBody>
      </p:sp>
      <p:sp>
        <p:nvSpPr>
          <p:cNvPr id="3" name="Content Placeholder 2"/>
          <p:cNvSpPr>
            <a:spLocks noGrp="1"/>
          </p:cNvSpPr>
          <p:nvPr>
            <p:ph idx="1"/>
          </p:nvPr>
        </p:nvSpPr>
        <p:spPr>
          <a:xfrm>
            <a:off x="381000" y="1935480"/>
            <a:ext cx="11658600" cy="4922520"/>
          </a:xfrm>
        </p:spPr>
        <p:txBody>
          <a:bodyPr>
            <a:normAutofit lnSpcReduction="10000"/>
          </a:bodyPr>
          <a:lstStyle/>
          <a:p>
            <a:pPr marL="0" indent="0">
              <a:buNone/>
            </a:pPr>
            <a:r>
              <a:rPr lang="en-US" sz="3200" dirty="0" smtClean="0"/>
              <a:t>Deductible - </a:t>
            </a:r>
            <a:endParaRPr lang="en-US" sz="3200" dirty="0"/>
          </a:p>
          <a:p>
            <a:pPr lvl="1"/>
            <a:r>
              <a:rPr lang="en-US" dirty="0"/>
              <a:t>The amount of money the policyholder must pay out of pocket before an insurer will pay any expense. </a:t>
            </a:r>
          </a:p>
          <a:p>
            <a:pPr lvl="1"/>
            <a:r>
              <a:rPr lang="en-US" dirty="0"/>
              <a:t>Generally, the higher your deductible, the lower your premiums.</a:t>
            </a:r>
          </a:p>
          <a:p>
            <a:pPr lvl="2"/>
            <a:r>
              <a:rPr lang="en-US" dirty="0"/>
              <a:t>Example: If you are in a car accident you may have to pay $400 towards the repairs, but the insurance company will pay the remainder. </a:t>
            </a:r>
            <a:endParaRPr lang="en-US" dirty="0" smtClean="0"/>
          </a:p>
          <a:p>
            <a:pPr marL="0" indent="0">
              <a:buNone/>
            </a:pPr>
            <a:r>
              <a:rPr lang="en-US" sz="3200" dirty="0" smtClean="0"/>
              <a:t>Peril - </a:t>
            </a:r>
            <a:endParaRPr lang="en-US" sz="3200" dirty="0"/>
          </a:p>
          <a:p>
            <a:pPr lvl="1"/>
            <a:r>
              <a:rPr lang="en-US" dirty="0" smtClean="0"/>
              <a:t>The </a:t>
            </a:r>
            <a:r>
              <a:rPr lang="en-US" dirty="0"/>
              <a:t>cause of a loss.</a:t>
            </a:r>
          </a:p>
          <a:p>
            <a:pPr lvl="2"/>
            <a:r>
              <a:rPr lang="en-US" dirty="0" smtClean="0"/>
              <a:t>Example</a:t>
            </a:r>
            <a:r>
              <a:rPr lang="en-US" dirty="0"/>
              <a:t>: theft, fire, car crash, etc. </a:t>
            </a:r>
          </a:p>
          <a:p>
            <a:pPr marL="0" indent="0">
              <a:buNone/>
            </a:pPr>
            <a:r>
              <a:rPr lang="en-US" sz="3200" dirty="0" smtClean="0"/>
              <a:t>Hazard -</a:t>
            </a:r>
            <a:endParaRPr lang="en-US" sz="3200" dirty="0"/>
          </a:p>
          <a:p>
            <a:pPr lvl="1"/>
            <a:r>
              <a:rPr lang="en-US" dirty="0" smtClean="0"/>
              <a:t>Something </a:t>
            </a:r>
            <a:r>
              <a:rPr lang="en-US" dirty="0"/>
              <a:t>that increases the probability of a loss. </a:t>
            </a:r>
          </a:p>
          <a:p>
            <a:pPr lvl="2"/>
            <a:r>
              <a:rPr lang="en-US" dirty="0" smtClean="0"/>
              <a:t>Example</a:t>
            </a:r>
            <a:r>
              <a:rPr lang="en-US" dirty="0"/>
              <a:t>: defective wiring in a house will increase the likelihood of a fire </a:t>
            </a:r>
          </a:p>
          <a:p>
            <a:endParaRPr lang="en-US" dirty="0"/>
          </a:p>
        </p:txBody>
      </p:sp>
    </p:spTree>
    <p:extLst>
      <p:ext uri="{BB962C8B-B14F-4D97-AF65-F5344CB8AC3E}">
        <p14:creationId xmlns:p14="http://schemas.microsoft.com/office/powerpoint/2010/main" val="803874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704088"/>
            <a:ext cx="11150600" cy="1143000"/>
          </a:xfrm>
        </p:spPr>
        <p:txBody>
          <a:bodyPr>
            <a:normAutofit/>
          </a:bodyPr>
          <a:lstStyle/>
          <a:p>
            <a:r>
              <a:rPr lang="en-US" sz="5400" b="1" dirty="0"/>
              <a:t>Ways to reduce risk:</a:t>
            </a:r>
          </a:p>
        </p:txBody>
      </p:sp>
      <p:sp>
        <p:nvSpPr>
          <p:cNvPr id="3" name="Content Placeholder 2"/>
          <p:cNvSpPr>
            <a:spLocks noGrp="1"/>
          </p:cNvSpPr>
          <p:nvPr>
            <p:ph idx="1"/>
          </p:nvPr>
        </p:nvSpPr>
        <p:spPr>
          <a:xfrm>
            <a:off x="431800" y="1935480"/>
            <a:ext cx="11150600" cy="4744720"/>
          </a:xfrm>
        </p:spPr>
        <p:txBody>
          <a:bodyPr>
            <a:normAutofit/>
          </a:bodyPr>
          <a:lstStyle/>
          <a:p>
            <a:pPr marL="0" marR="0" lvl="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Risk </a:t>
            </a:r>
            <a:r>
              <a:rPr lang="en-US" sz="3600" dirty="0" smtClean="0">
                <a:ea typeface="Calibri" panose="020F0502020204030204" pitchFamily="34" charset="0"/>
                <a:cs typeface="Times New Roman" panose="02020603050405020304" pitchFamily="18" charset="0"/>
              </a:rPr>
              <a:t>reduction -</a:t>
            </a:r>
            <a:endParaRPr lang="en-US" sz="36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3000" dirty="0">
                <a:ea typeface="Calibri" panose="020F0502020204030204" pitchFamily="34" charset="0"/>
                <a:cs typeface="Times New Roman" panose="02020603050405020304" pitchFamily="18" charset="0"/>
              </a:rPr>
              <a:t>Reducing the probability that a risk will cause harm. </a:t>
            </a:r>
          </a:p>
          <a:p>
            <a:pPr marL="1143000" marR="0" lvl="2" indent="-228600">
              <a:lnSpc>
                <a:spcPct val="107000"/>
              </a:lnSpc>
              <a:spcBef>
                <a:spcPts val="0"/>
              </a:spcBef>
              <a:spcAft>
                <a:spcPts val="0"/>
              </a:spcAft>
              <a:buFont typeface="Wingdings" panose="05000000000000000000" pitchFamily="2" charset="2"/>
              <a:buChar char=""/>
            </a:pPr>
            <a:r>
              <a:rPr lang="en-US" sz="3000" dirty="0">
                <a:ea typeface="Calibri" panose="020F0502020204030204" pitchFamily="34" charset="0"/>
                <a:cs typeface="Times New Roman" panose="02020603050405020304" pitchFamily="18" charset="0"/>
              </a:rPr>
              <a:t>Example: Installing sprinklers in your house decreases the possible destruction that a fire could cause. </a:t>
            </a:r>
          </a:p>
          <a:p>
            <a:pPr marL="0" marR="0" lvl="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Risk </a:t>
            </a:r>
            <a:r>
              <a:rPr lang="en-US" sz="3600" dirty="0" smtClean="0">
                <a:ea typeface="Calibri" panose="020F0502020204030204" pitchFamily="34" charset="0"/>
                <a:cs typeface="Times New Roman" panose="02020603050405020304" pitchFamily="18" charset="0"/>
              </a:rPr>
              <a:t>avoidance - </a:t>
            </a:r>
            <a:endParaRPr lang="en-US" sz="36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The practice of avoiding risks.</a:t>
            </a:r>
          </a:p>
          <a:p>
            <a:pPr marL="1143000" marR="0" lvl="2" indent="-228600">
              <a:lnSpc>
                <a:spcPct val="107000"/>
              </a:lnSpc>
              <a:spcBef>
                <a:spcPts val="0"/>
              </a:spcBef>
              <a:spcAft>
                <a:spcPts val="80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Example: Not driving in order to avoid the risk of a car accident. </a:t>
            </a:r>
          </a:p>
          <a:p>
            <a:endParaRPr lang="en-US" dirty="0"/>
          </a:p>
        </p:txBody>
      </p:sp>
    </p:spTree>
    <p:extLst>
      <p:ext uri="{BB962C8B-B14F-4D97-AF65-F5344CB8AC3E}">
        <p14:creationId xmlns:p14="http://schemas.microsoft.com/office/powerpoint/2010/main" val="1577314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704088"/>
            <a:ext cx="11188700" cy="1143000"/>
          </a:xfrm>
        </p:spPr>
        <p:txBody>
          <a:bodyPr/>
          <a:lstStyle/>
          <a:p>
            <a:r>
              <a:rPr lang="en-US" sz="5400" b="1" dirty="0">
                <a:solidFill>
                  <a:srgbClr val="04617B"/>
                </a:solidFill>
              </a:rPr>
              <a:t>Ways to reduce risk:</a:t>
            </a:r>
            <a:endParaRPr lang="en-US" dirty="0"/>
          </a:p>
        </p:txBody>
      </p:sp>
      <p:sp>
        <p:nvSpPr>
          <p:cNvPr id="3" name="Content Placeholder 2"/>
          <p:cNvSpPr>
            <a:spLocks noGrp="1"/>
          </p:cNvSpPr>
          <p:nvPr>
            <p:ph idx="1"/>
          </p:nvPr>
        </p:nvSpPr>
        <p:spPr>
          <a:xfrm>
            <a:off x="393700" y="1935480"/>
            <a:ext cx="11696700" cy="4732020"/>
          </a:xfrm>
        </p:spPr>
        <p:txBody>
          <a:bodyPr>
            <a:normAutofit/>
          </a:bodyPr>
          <a:lstStyle/>
          <a:p>
            <a:pPr marL="0" marR="0" lvl="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Risk </a:t>
            </a:r>
            <a:r>
              <a:rPr lang="en-US" sz="3600" dirty="0" smtClean="0">
                <a:ea typeface="Calibri" panose="020F0502020204030204" pitchFamily="34" charset="0"/>
                <a:cs typeface="Times New Roman" panose="02020603050405020304" pitchFamily="18" charset="0"/>
              </a:rPr>
              <a:t>shifting - </a:t>
            </a:r>
            <a:endParaRPr lang="en-US" sz="36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Shifting the risk to another party.</a:t>
            </a:r>
          </a:p>
          <a:p>
            <a:pPr marL="1143000" marR="0" lvl="2" indent="-2286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Example: Purchasing insurance. When you purchase insurance you are transferring your risk to the insurance company in exchange for the payments you give them. </a:t>
            </a:r>
          </a:p>
          <a:p>
            <a:pPr marL="0" marR="0" lvl="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Risk </a:t>
            </a:r>
            <a:r>
              <a:rPr lang="en-US" sz="3600" dirty="0" smtClean="0">
                <a:ea typeface="Calibri" panose="020F0502020204030204" pitchFamily="34" charset="0"/>
                <a:cs typeface="Times New Roman" panose="02020603050405020304" pitchFamily="18" charset="0"/>
              </a:rPr>
              <a:t>assumption - </a:t>
            </a:r>
            <a:endParaRPr lang="en-US" sz="36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Taking responsibility for all risk.</a:t>
            </a:r>
          </a:p>
          <a:p>
            <a:pPr marL="1143000" marR="0" lvl="2" indent="-228600">
              <a:lnSpc>
                <a:spcPct val="107000"/>
              </a:lnSpc>
              <a:spcBef>
                <a:spcPts val="0"/>
              </a:spcBef>
              <a:spcAft>
                <a:spcPts val="80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Example: Not purchasing insurance. Usually done on items that will not lead to a substantial loss.</a:t>
            </a:r>
          </a:p>
          <a:p>
            <a:endParaRPr lang="en-US" dirty="0"/>
          </a:p>
        </p:txBody>
      </p:sp>
    </p:spTree>
    <p:extLst>
      <p:ext uri="{BB962C8B-B14F-4D97-AF65-F5344CB8AC3E}">
        <p14:creationId xmlns:p14="http://schemas.microsoft.com/office/powerpoint/2010/main" val="3276240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Types of insurance: </a:t>
            </a:r>
          </a:p>
        </p:txBody>
      </p:sp>
      <p:sp>
        <p:nvSpPr>
          <p:cNvPr id="3" name="Content Placeholder 2"/>
          <p:cNvSpPr>
            <a:spLocks noGrp="1"/>
          </p:cNvSpPr>
          <p:nvPr>
            <p:ph idx="1"/>
          </p:nvPr>
        </p:nvSpPr>
        <p:spPr>
          <a:xfrm>
            <a:off x="609600" y="1935480"/>
            <a:ext cx="11468100" cy="4820920"/>
          </a:xfrm>
        </p:spPr>
        <p:txBody>
          <a:bodyPr>
            <a:normAutofit/>
          </a:bodyPr>
          <a:lstStyle/>
          <a:p>
            <a:pPr marL="342900" marR="0" lvl="0" indent="-342900">
              <a:lnSpc>
                <a:spcPct val="107000"/>
              </a:lnSpc>
              <a:spcBef>
                <a:spcPts val="0"/>
              </a:spcBef>
              <a:spcAft>
                <a:spcPts val="0"/>
              </a:spcAft>
              <a:buFont typeface="Wingdings" panose="05000000000000000000" pitchFamily="2" charset="2"/>
              <a:buChar char=""/>
            </a:pPr>
            <a:r>
              <a:rPr lang="en-US" sz="3200" dirty="0" smtClean="0">
                <a:ea typeface="Calibri" panose="020F0502020204030204" pitchFamily="34" charset="0"/>
                <a:cs typeface="Times New Roman" panose="02020603050405020304" pitchFamily="18" charset="0"/>
              </a:rPr>
              <a:t>Liability </a:t>
            </a:r>
            <a:r>
              <a:rPr lang="en-US" sz="3200" dirty="0">
                <a:ea typeface="Calibri" panose="020F0502020204030204" pitchFamily="34" charset="0"/>
                <a:cs typeface="Times New Roman" panose="02020603050405020304" pitchFamily="18" charset="0"/>
              </a:rPr>
              <a:t>insurance</a:t>
            </a:r>
          </a:p>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Home </a:t>
            </a:r>
            <a:r>
              <a:rPr lang="en-US" sz="3200" dirty="0" smtClean="0">
                <a:ea typeface="Calibri" panose="020F0502020204030204" pitchFamily="34" charset="0"/>
                <a:cs typeface="Times New Roman" panose="02020603050405020304" pitchFamily="18" charset="0"/>
              </a:rPr>
              <a:t>insurance (can also be known as property and casualty insurance)</a:t>
            </a:r>
            <a:endParaRPr lang="en-US" sz="32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Auto </a:t>
            </a:r>
            <a:r>
              <a:rPr lang="en-US" sz="3200" dirty="0">
                <a:ea typeface="Calibri" panose="020F0502020204030204" pitchFamily="34" charset="0"/>
                <a:cs typeface="Times New Roman" panose="02020603050405020304" pitchFamily="18" charset="0"/>
              </a:rPr>
              <a:t>insurance (can also be known as property and casualty insurance)</a:t>
            </a:r>
            <a:endParaRPr lang="en-US" sz="32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3200" dirty="0" smtClean="0">
                <a:ea typeface="Calibri" panose="020F0502020204030204" pitchFamily="34" charset="0"/>
                <a:cs typeface="Times New Roman" panose="02020603050405020304" pitchFamily="18" charset="0"/>
              </a:rPr>
              <a:t>Life </a:t>
            </a:r>
            <a:r>
              <a:rPr lang="en-US" sz="3200" dirty="0">
                <a:ea typeface="Calibri" panose="020F0502020204030204" pitchFamily="34" charset="0"/>
                <a:cs typeface="Times New Roman" panose="02020603050405020304" pitchFamily="18" charset="0"/>
              </a:rPr>
              <a:t>insurance</a:t>
            </a:r>
          </a:p>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Health or medical insurance</a:t>
            </a:r>
          </a:p>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Disability </a:t>
            </a:r>
          </a:p>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Long-term care insurance</a:t>
            </a:r>
          </a:p>
          <a:p>
            <a:endParaRPr lang="en-US" dirty="0"/>
          </a:p>
        </p:txBody>
      </p:sp>
    </p:spTree>
    <p:extLst>
      <p:ext uri="{BB962C8B-B14F-4D97-AF65-F5344CB8AC3E}">
        <p14:creationId xmlns:p14="http://schemas.microsoft.com/office/powerpoint/2010/main" val="3712788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04088"/>
            <a:ext cx="11264900" cy="1143000"/>
          </a:xfrm>
        </p:spPr>
        <p:txBody>
          <a:bodyPr>
            <a:normAutofit/>
          </a:bodyPr>
          <a:lstStyle/>
          <a:p>
            <a:r>
              <a:rPr lang="en-US" sz="5400" b="1" dirty="0"/>
              <a:t>Determining your insurance needs:</a:t>
            </a:r>
          </a:p>
        </p:txBody>
      </p:sp>
      <p:sp>
        <p:nvSpPr>
          <p:cNvPr id="3" name="Content Placeholder 2"/>
          <p:cNvSpPr>
            <a:spLocks noGrp="1"/>
          </p:cNvSpPr>
          <p:nvPr>
            <p:ph idx="1"/>
          </p:nvPr>
        </p:nvSpPr>
        <p:spPr>
          <a:xfrm>
            <a:off x="317500" y="1935480"/>
            <a:ext cx="11785600" cy="4808220"/>
          </a:xfrm>
        </p:spPr>
        <p:txBody>
          <a:bodyPr>
            <a:noAutofit/>
          </a:bodyPr>
          <a:lstStyle/>
          <a:p>
            <a:pPr marL="0" marR="0" indent="0">
              <a:lnSpc>
                <a:spcPct val="107000"/>
              </a:lnSpc>
              <a:spcBef>
                <a:spcPts val="0"/>
              </a:spcBef>
              <a:spcAft>
                <a:spcPts val="0"/>
              </a:spcAft>
              <a:buNone/>
            </a:pPr>
            <a:r>
              <a:rPr lang="en-US" sz="2900" dirty="0">
                <a:ea typeface="Calibri" panose="020F0502020204030204" pitchFamily="34" charset="0"/>
                <a:cs typeface="Times New Roman" panose="02020603050405020304" pitchFamily="18" charset="0"/>
              </a:rPr>
              <a:t>Before purchasing insurance it is important you take several steps in order to accurately determine the appropriate amount and type of insurance you </a:t>
            </a:r>
            <a:r>
              <a:rPr lang="en-US" sz="2900" dirty="0" smtClean="0">
                <a:ea typeface="Calibri" panose="020F0502020204030204" pitchFamily="34" charset="0"/>
                <a:cs typeface="Times New Roman" panose="02020603050405020304" pitchFamily="18" charset="0"/>
              </a:rPr>
              <a:t>need.</a:t>
            </a:r>
            <a:r>
              <a:rPr lang="en-US" sz="1800" dirty="0" smtClean="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900" dirty="0">
                <a:ea typeface="Calibri" panose="020F0502020204030204" pitchFamily="34" charset="0"/>
                <a:cs typeface="Times New Roman" panose="02020603050405020304" pitchFamily="18" charset="0"/>
              </a:rPr>
              <a:t>Step 1: Set insurance goals</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Factors such as age, income, lifestyle, family size, and responsibilities etc. are all factors that will affect your personal insurance goals.</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Everyone’s goals will be different depending on their own life situation, it is important for you to determine what or if you have any current insurance goals. </a:t>
            </a:r>
          </a:p>
          <a:p>
            <a:pPr marL="1143000" marR="0" lvl="2" indent="-228600">
              <a:lnSpc>
                <a:spcPct val="107000"/>
              </a:lnSpc>
              <a:spcBef>
                <a:spcPts val="0"/>
              </a:spcBef>
              <a:spcAft>
                <a:spcPts val="0"/>
              </a:spcAft>
              <a:buFont typeface="Wingdings" panose="05000000000000000000" pitchFamily="2" charset="2"/>
              <a:buChar char=""/>
            </a:pPr>
            <a:r>
              <a:rPr lang="en-US" sz="2500" dirty="0">
                <a:ea typeface="Calibri" panose="020F0502020204030204" pitchFamily="34" charset="0"/>
                <a:cs typeface="Times New Roman" panose="02020603050405020304" pitchFamily="18" charset="0"/>
              </a:rPr>
              <a:t>Examples of insurance goals: </a:t>
            </a:r>
          </a:p>
          <a:p>
            <a:pPr marL="1600200" marR="0" lvl="3" indent="-228600">
              <a:lnSpc>
                <a:spcPct val="107000"/>
              </a:lnSpc>
              <a:spcBef>
                <a:spcPts val="0"/>
              </a:spcBef>
              <a:spcAft>
                <a:spcPts val="0"/>
              </a:spcAft>
              <a:buFont typeface="Symbol" panose="05050102010706020507" pitchFamily="18" charset="2"/>
              <a:buChar char=""/>
            </a:pPr>
            <a:r>
              <a:rPr lang="en-US" sz="2100" dirty="0">
                <a:ea typeface="Calibri" panose="020F0502020204030204" pitchFamily="34" charset="0"/>
                <a:cs typeface="Times New Roman" panose="02020603050405020304" pitchFamily="18" charset="0"/>
              </a:rPr>
              <a:t>Reduce possible loss of property. (Important if you own things such as a home or car.)</a:t>
            </a:r>
          </a:p>
          <a:p>
            <a:pPr marL="1600200" marR="0" lvl="3" indent="-228600">
              <a:lnSpc>
                <a:spcPct val="107000"/>
              </a:lnSpc>
              <a:spcBef>
                <a:spcPts val="0"/>
              </a:spcBef>
              <a:spcAft>
                <a:spcPts val="0"/>
              </a:spcAft>
              <a:buFont typeface="Symbol" panose="05050102010706020507" pitchFamily="18" charset="2"/>
              <a:buChar char=""/>
            </a:pPr>
            <a:r>
              <a:rPr lang="en-US" sz="2100" dirty="0">
                <a:ea typeface="Calibri" panose="020F0502020204030204" pitchFamily="34" charset="0"/>
                <a:cs typeface="Times New Roman" panose="02020603050405020304" pitchFamily="18" charset="0"/>
              </a:rPr>
              <a:t>Reduce loss of income caused by premature death. (Important if you have a child under 18.) </a:t>
            </a:r>
          </a:p>
        </p:txBody>
      </p:sp>
    </p:spTree>
    <p:extLst>
      <p:ext uri="{BB962C8B-B14F-4D97-AF65-F5344CB8AC3E}">
        <p14:creationId xmlns:p14="http://schemas.microsoft.com/office/powerpoint/2010/main" val="1881726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704088"/>
            <a:ext cx="11239500" cy="1143000"/>
          </a:xfrm>
        </p:spPr>
        <p:txBody>
          <a:bodyPr/>
          <a:lstStyle/>
          <a:p>
            <a:r>
              <a:rPr lang="en-US" sz="5400" b="1" dirty="0">
                <a:solidFill>
                  <a:srgbClr val="04617B"/>
                </a:solidFill>
              </a:rPr>
              <a:t>Determining your insurance needs:</a:t>
            </a:r>
            <a:endParaRPr lang="en-US" dirty="0"/>
          </a:p>
        </p:txBody>
      </p:sp>
      <p:sp>
        <p:nvSpPr>
          <p:cNvPr id="3" name="Content Placeholder 2"/>
          <p:cNvSpPr>
            <a:spLocks noGrp="1"/>
          </p:cNvSpPr>
          <p:nvPr>
            <p:ph idx="1"/>
          </p:nvPr>
        </p:nvSpPr>
        <p:spPr>
          <a:xfrm>
            <a:off x="342900" y="1935480"/>
            <a:ext cx="11671300" cy="4820920"/>
          </a:xfrm>
        </p:spPr>
        <p:txBody>
          <a:bodyPr>
            <a:normAutofit fontScale="92500" lnSpcReduction="10000"/>
          </a:bodyPr>
          <a:lstStyle/>
          <a:p>
            <a:pPr marL="342900" marR="0" lvl="0" indent="-3429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Step 2: Develop a plan to reach your goals</a:t>
            </a:r>
            <a:endParaRPr lang="en-US" sz="24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First you need to determine the different types of risks you face and which of these risks you can and cannot afford to take.  </a:t>
            </a:r>
            <a:endParaRPr lang="en-US" sz="20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Then you need to determine what resources are available to you in order to reduce the damage of the risks that you cannot afford to take.</a:t>
            </a:r>
            <a:endParaRPr lang="en-US" sz="20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Next you need to determine what insurance you have available to you and their cost differences. </a:t>
            </a:r>
            <a:endParaRPr lang="en-US" sz="20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Finally you need to research the reliability of different insurance companies along with their varying costs. </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Questions to ask yourself as you create your insurance plan:</a:t>
            </a:r>
            <a:endParaRPr lang="en-US" sz="20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What do I need to get insurance on?</a:t>
            </a:r>
            <a:endParaRPr lang="en-US" sz="18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What type of insurance should I buy?</a:t>
            </a:r>
            <a:endParaRPr lang="en-US" sz="18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How much insurance should I have on these items?</a:t>
            </a:r>
            <a:endParaRPr lang="en-US" sz="18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Where should I purchase this insurance from? </a:t>
            </a:r>
            <a:endParaRPr lang="en-US" dirty="0" smtClean="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8327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lstStyle/>
          <a:p>
            <a:r>
              <a:rPr lang="en-US" sz="5400" b="1" dirty="0">
                <a:solidFill>
                  <a:srgbClr val="04617B"/>
                </a:solidFill>
              </a:rPr>
              <a:t>Determining your insurance needs:</a:t>
            </a:r>
            <a:endParaRPr lang="en-US" dirty="0"/>
          </a:p>
        </p:txBody>
      </p:sp>
      <p:sp>
        <p:nvSpPr>
          <p:cNvPr id="3" name="Content Placeholder 2"/>
          <p:cNvSpPr>
            <a:spLocks noGrp="1"/>
          </p:cNvSpPr>
          <p:nvPr>
            <p:ph idx="1"/>
          </p:nvPr>
        </p:nvSpPr>
        <p:spPr>
          <a:xfrm>
            <a:off x="241300" y="1935480"/>
            <a:ext cx="11836400" cy="4782820"/>
          </a:xfrm>
        </p:spPr>
        <p:txBody>
          <a:bodyPr>
            <a:normAutofit lnSpcReduction="10000"/>
          </a:bodyPr>
          <a:lstStyle/>
          <a:p>
            <a:pPr marL="342900" marR="0" lvl="0" indent="-342900">
              <a:lnSpc>
                <a:spcPct val="107000"/>
              </a:lnSpc>
              <a:spcBef>
                <a:spcPts val="0"/>
              </a:spcBef>
              <a:spcAft>
                <a:spcPts val="0"/>
              </a:spcAft>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Step 3: Put your plan into action</a:t>
            </a:r>
            <a:endParaRPr lang="en-US" sz="28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After developing your plan and determining what kind, how much and where to purchase the insurance from, you need to actually purchase the insurance. </a:t>
            </a:r>
            <a:endParaRPr lang="en-US"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During this time however it is possible that you might realize that you didn’t purchase enough insurance.</a:t>
            </a:r>
            <a:endParaRPr lang="en-US"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In which case you should either:</a:t>
            </a:r>
            <a:endParaRPr lang="en-US" sz="24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sz="2400" dirty="0">
                <a:ea typeface="Calibri" panose="020F0502020204030204" pitchFamily="34" charset="0"/>
                <a:cs typeface="Times New Roman" panose="02020603050405020304" pitchFamily="18" charset="0"/>
              </a:rPr>
              <a:t>Purchase additional coverage</a:t>
            </a:r>
            <a:endParaRPr lang="en-US"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sz="2400" dirty="0">
                <a:ea typeface="Calibri" panose="020F0502020204030204" pitchFamily="34" charset="0"/>
                <a:cs typeface="Times New Roman" panose="02020603050405020304" pitchFamily="18" charset="0"/>
              </a:rPr>
              <a:t>Adjust the coverage you have, or </a:t>
            </a:r>
            <a:endParaRPr lang="en-US"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sz="2400" dirty="0">
                <a:ea typeface="Calibri" panose="020F0502020204030204" pitchFamily="34" charset="0"/>
                <a:cs typeface="Times New Roman" panose="02020603050405020304" pitchFamily="18" charset="0"/>
              </a:rPr>
              <a:t>Increase your savings and investments so that you have the available to use those funds in case of an emergency</a:t>
            </a:r>
            <a:endParaRPr lang="en-US"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08856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704088"/>
            <a:ext cx="11214100" cy="1143000"/>
          </a:xfrm>
        </p:spPr>
        <p:txBody>
          <a:bodyPr/>
          <a:lstStyle/>
          <a:p>
            <a:r>
              <a:rPr lang="en-US" sz="5400" b="1" dirty="0">
                <a:solidFill>
                  <a:srgbClr val="04617B"/>
                </a:solidFill>
              </a:rPr>
              <a:t>Determining your insurance needs:</a:t>
            </a:r>
            <a:endParaRPr lang="en-US" dirty="0"/>
          </a:p>
        </p:txBody>
      </p:sp>
      <p:sp>
        <p:nvSpPr>
          <p:cNvPr id="3" name="Content Placeholder 2"/>
          <p:cNvSpPr>
            <a:spLocks noGrp="1"/>
          </p:cNvSpPr>
          <p:nvPr>
            <p:ph idx="1"/>
          </p:nvPr>
        </p:nvSpPr>
        <p:spPr>
          <a:xfrm>
            <a:off x="482600" y="1935480"/>
            <a:ext cx="11099800" cy="4389120"/>
          </a:xfrm>
        </p:spPr>
        <p:txBody>
          <a:bodyPr>
            <a:normAutofit lnSpcReduction="10000"/>
          </a:bodyPr>
          <a:lstStyle/>
          <a:p>
            <a:pPr marL="342900" marR="0" lvl="0" indent="-342900">
              <a:lnSpc>
                <a:spcPct val="107000"/>
              </a:lnSpc>
              <a:spcBef>
                <a:spcPts val="0"/>
              </a:spcBef>
              <a:spcAft>
                <a:spcPts val="0"/>
              </a:spcAft>
              <a:buFont typeface="Wingdings" panose="05000000000000000000" pitchFamily="2" charset="2"/>
              <a:buChar char=""/>
            </a:pPr>
            <a:r>
              <a:rPr lang="en-US" sz="3600" dirty="0">
                <a:ea typeface="Calibri" panose="020F0502020204030204" pitchFamily="34" charset="0"/>
                <a:cs typeface="Times New Roman" panose="02020603050405020304" pitchFamily="18" charset="0"/>
              </a:rPr>
              <a:t>Step 4: Check your results</a:t>
            </a:r>
            <a:endParaRPr lang="en-US" sz="32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Your need for insurance will periodically change along with changes in your life that take place which cause shifts in your needs and goals. </a:t>
            </a:r>
          </a:p>
          <a:p>
            <a:pPr marL="1143000" marR="0" lvl="2" indent="-2286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Therefore it is important that you re-evaluate your insurance needs periodically and with big life changes, such as having a child or purchasing a new home or car</a:t>
            </a:r>
            <a:r>
              <a:rPr lang="en-US" sz="2800" dirty="0" smtClean="0">
                <a:ea typeface="Calibri" panose="020F0502020204030204" pitchFamily="34" charset="0"/>
                <a:cs typeface="Times New Roman" panose="02020603050405020304" pitchFamily="18" charset="0"/>
              </a:rPr>
              <a:t>.</a:t>
            </a:r>
          </a:p>
          <a:p>
            <a:pPr marL="1143000" lvl="2" indent="-228600">
              <a:lnSpc>
                <a:spcPct val="107000"/>
              </a:lnSpc>
              <a:spcBef>
                <a:spcPts val="0"/>
              </a:spcBef>
              <a:buFont typeface="Wingdings" panose="05000000000000000000" pitchFamily="2" charset="2"/>
              <a:buChar char=""/>
            </a:pPr>
            <a:r>
              <a:rPr lang="en-US" sz="2800" dirty="0"/>
              <a:t>The National Association of Insurance Commissioners (NAIC) has put together some </a:t>
            </a:r>
            <a:r>
              <a:rPr lang="en-US" sz="2800" dirty="0">
                <a:hlinkClick r:id="rId2"/>
              </a:rPr>
              <a:t>guidelines/questions</a:t>
            </a:r>
            <a:r>
              <a:rPr lang="en-US" sz="2800" dirty="0"/>
              <a:t> for navigating six major life changes</a:t>
            </a:r>
            <a:r>
              <a:rPr lang="en-US" sz="2800" dirty="0" smtClean="0"/>
              <a:t>.</a:t>
            </a:r>
            <a:r>
              <a:rPr lang="en-US" sz="2800" dirty="0" smtClean="0">
                <a:ea typeface="Calibri" panose="020F0502020204030204" pitchFamily="34" charset="0"/>
                <a:cs typeface="Times New Roman" panose="02020603050405020304" pitchFamily="18" charset="0"/>
              </a:rPr>
              <a:t> </a:t>
            </a: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1682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Worksheet</a:t>
            </a:r>
            <a:r>
              <a:rPr lang="en-US" sz="5400" b="1" dirty="0" smtClean="0"/>
              <a:t>:</a:t>
            </a:r>
            <a:endParaRPr lang="en-US" sz="5400" b="1" dirty="0"/>
          </a:p>
        </p:txBody>
      </p:sp>
      <p:sp>
        <p:nvSpPr>
          <p:cNvPr id="3" name="Content Placeholder 2"/>
          <p:cNvSpPr>
            <a:spLocks noGrp="1"/>
          </p:cNvSpPr>
          <p:nvPr>
            <p:ph idx="1"/>
          </p:nvPr>
        </p:nvSpPr>
        <p:spPr/>
        <p:txBody>
          <a:bodyPr/>
          <a:lstStyle/>
          <a:p>
            <a:r>
              <a:rPr lang="en-US" sz="3200" dirty="0" smtClean="0"/>
              <a:t>Go </a:t>
            </a:r>
            <a:r>
              <a:rPr lang="en-US" sz="3200" dirty="0"/>
              <a:t>through the steps just listed to create your own insurance plan and determine how much insurance you currently need. Then re-evaluate and determine what your future insurance needs might be in ten years. Consider what your goals are for this point in your life example: do you want to be a home owner, do you want to have children, etc. </a:t>
            </a:r>
          </a:p>
          <a:p>
            <a:pPr marL="0" indent="0">
              <a:buNone/>
            </a:pPr>
            <a:endParaRPr lang="en-US" dirty="0"/>
          </a:p>
        </p:txBody>
      </p:sp>
    </p:spTree>
    <p:extLst>
      <p:ext uri="{BB962C8B-B14F-4D97-AF65-F5344CB8AC3E}">
        <p14:creationId xmlns:p14="http://schemas.microsoft.com/office/powerpoint/2010/main" val="1503513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24389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 </a:t>
            </a:r>
            <a:endParaRPr lang="en-US" sz="5400" b="1" dirty="0"/>
          </a:p>
        </p:txBody>
      </p:sp>
      <p:sp>
        <p:nvSpPr>
          <p:cNvPr id="3" name="Content Placeholder 2"/>
          <p:cNvSpPr>
            <a:spLocks noGrp="1"/>
          </p:cNvSpPr>
          <p:nvPr>
            <p:ph idx="1"/>
          </p:nvPr>
        </p:nvSpPr>
        <p:spPr>
          <a:xfrm>
            <a:off x="609600" y="1968500"/>
            <a:ext cx="10972800" cy="4356100"/>
          </a:xfrm>
        </p:spPr>
        <p:txBody>
          <a:bodyPr/>
          <a:lstStyle/>
          <a:p>
            <a:r>
              <a:rPr lang="en-US" sz="3600" dirty="0" smtClean="0"/>
              <a:t>Know </a:t>
            </a:r>
            <a:r>
              <a:rPr lang="en-US" sz="3600" dirty="0"/>
              <a:t>what insurance is</a:t>
            </a:r>
          </a:p>
          <a:p>
            <a:r>
              <a:rPr lang="en-US" sz="3600" dirty="0" smtClean="0"/>
              <a:t>Understand </a:t>
            </a:r>
            <a:r>
              <a:rPr lang="en-US" sz="3600" dirty="0"/>
              <a:t>why insurance is important</a:t>
            </a:r>
          </a:p>
          <a:p>
            <a:r>
              <a:rPr lang="en-US" sz="3600" dirty="0" smtClean="0"/>
              <a:t>Learn </a:t>
            </a:r>
            <a:r>
              <a:rPr lang="en-US" sz="3600" dirty="0"/>
              <a:t>important terms</a:t>
            </a:r>
          </a:p>
          <a:p>
            <a:r>
              <a:rPr lang="en-US" sz="3600" dirty="0" smtClean="0"/>
              <a:t>Learn </a:t>
            </a:r>
            <a:r>
              <a:rPr lang="en-US" sz="3600" dirty="0"/>
              <a:t>the main type of insurance</a:t>
            </a:r>
          </a:p>
          <a:p>
            <a:endParaRPr lang="en-US" dirty="0"/>
          </a:p>
        </p:txBody>
      </p:sp>
    </p:spTree>
    <p:extLst>
      <p:ext uri="{BB962C8B-B14F-4D97-AF65-F5344CB8AC3E}">
        <p14:creationId xmlns:p14="http://schemas.microsoft.com/office/powerpoint/2010/main" val="3767555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Liability: </a:t>
            </a:r>
          </a:p>
        </p:txBody>
      </p:sp>
      <p:sp>
        <p:nvSpPr>
          <p:cNvPr id="3" name="Content Placeholder 2"/>
          <p:cNvSpPr>
            <a:spLocks noGrp="1"/>
          </p:cNvSpPr>
          <p:nvPr>
            <p:ph idx="1"/>
          </p:nvPr>
        </p:nvSpPr>
        <p:spPr>
          <a:xfrm>
            <a:off x="609600" y="1847088"/>
            <a:ext cx="10972800" cy="4795012"/>
          </a:xfrm>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3000" dirty="0" smtClean="0">
                <a:ea typeface="Calibri" panose="020F0502020204030204" pitchFamily="34" charset="0"/>
                <a:cs typeface="Times New Roman" panose="02020603050405020304" pitchFamily="18" charset="0"/>
              </a:rPr>
              <a:t>Your </a:t>
            </a:r>
            <a:r>
              <a:rPr lang="en-US" sz="3000" dirty="0">
                <a:ea typeface="Calibri" panose="020F0502020204030204" pitchFamily="34" charset="0"/>
                <a:cs typeface="Times New Roman" panose="02020603050405020304" pitchFamily="18" charset="0"/>
              </a:rPr>
              <a:t>legal responsibility for the financial cost of injuries or damages to a person or their property.  </a:t>
            </a:r>
          </a:p>
          <a:p>
            <a:pPr marL="342900" marR="0" lvl="0" indent="-342900">
              <a:lnSpc>
                <a:spcPct val="107000"/>
              </a:lnSpc>
              <a:spcBef>
                <a:spcPts val="0"/>
              </a:spcBef>
              <a:spcAft>
                <a:spcPts val="0"/>
              </a:spcAft>
              <a:buFont typeface="Symbol" panose="05050102010706020507" pitchFamily="18" charset="2"/>
              <a:buChar char=""/>
            </a:pPr>
            <a:r>
              <a:rPr lang="en-US" sz="3000" dirty="0">
                <a:ea typeface="Calibri" panose="020F0502020204030204" pitchFamily="34" charset="0"/>
                <a:cs typeface="Times New Roman" panose="02020603050405020304" pitchFamily="18" charset="0"/>
              </a:rPr>
              <a:t>You can be held legally responsible even if it was not your fault. </a:t>
            </a: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For example: Lilly is play softball in John’s backyard and gets hurt.  Lilly may be able to sue John even though John did nothing wrong. </a:t>
            </a:r>
            <a:endParaRPr lang="en-US" sz="20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000" dirty="0">
                <a:ea typeface="Calibri" panose="020F0502020204030204" pitchFamily="34" charset="0"/>
                <a:cs typeface="Times New Roman" panose="02020603050405020304" pitchFamily="18" charset="0"/>
              </a:rPr>
              <a:t>Generally if you are found liable it is because your negligence caused the mishap. </a:t>
            </a: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For example: A store not cleaning up after a spill occurred thus causing a shopper to fall and break their hip. </a:t>
            </a:r>
            <a:endParaRPr lang="en-US" dirty="0" smtClean="0">
              <a:ea typeface="Calibri" panose="020F0502020204030204" pitchFamily="34" charset="0"/>
              <a:cs typeface="Times New Roman" panose="02020603050405020304" pitchFamily="18" charset="0"/>
            </a:endParaRPr>
          </a:p>
          <a:p>
            <a:pPr marL="377190" indent="-285750">
              <a:lnSpc>
                <a:spcPct val="107000"/>
              </a:lnSpc>
              <a:spcBef>
                <a:spcPts val="0"/>
              </a:spcBef>
              <a:buFont typeface="Courier New" panose="02070309020205020404" pitchFamily="49" charset="0"/>
              <a:buChar char="o"/>
            </a:pPr>
            <a:r>
              <a:rPr lang="en-US" sz="3000" dirty="0">
                <a:ea typeface="Calibri" panose="020F0502020204030204" pitchFamily="34" charset="0"/>
                <a:cs typeface="Times New Roman" panose="02020603050405020304" pitchFamily="18" charset="0"/>
              </a:rPr>
              <a:t>Reading</a:t>
            </a:r>
            <a:r>
              <a:rPr lang="en-US" sz="3000" dirty="0" smtClean="0">
                <a:ea typeface="Calibri" panose="020F0502020204030204" pitchFamily="34" charset="0"/>
                <a:cs typeface="Times New Roman" panose="02020603050405020304" pitchFamily="18" charset="0"/>
              </a:rPr>
              <a:t> and Video Assignment:  </a:t>
            </a:r>
            <a:r>
              <a:rPr lang="en-US" sz="3000" dirty="0" smtClean="0">
                <a:ea typeface="Calibri" panose="020F0502020204030204" pitchFamily="34" charset="0"/>
                <a:cs typeface="Times New Roman" panose="02020603050405020304" pitchFamily="18" charset="0"/>
                <a:hlinkClick r:id="rId2"/>
              </a:rPr>
              <a:t>Liability</a:t>
            </a:r>
            <a:endParaRPr lang="en-US" sz="30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85993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704088"/>
            <a:ext cx="11290300" cy="1143000"/>
          </a:xfrm>
        </p:spPr>
        <p:txBody>
          <a:bodyPr>
            <a:normAutofit/>
          </a:bodyPr>
          <a:lstStyle/>
          <a:p>
            <a:r>
              <a:rPr lang="en-US" sz="5400" b="1" dirty="0" smtClean="0"/>
              <a:t>Liability Insurance: </a:t>
            </a:r>
            <a:endParaRPr lang="en-US" sz="5400" b="1" dirty="0"/>
          </a:p>
        </p:txBody>
      </p:sp>
      <p:sp>
        <p:nvSpPr>
          <p:cNvPr id="3" name="Content Placeholder 2"/>
          <p:cNvSpPr>
            <a:spLocks noGrp="1"/>
          </p:cNvSpPr>
          <p:nvPr>
            <p:ph idx="1"/>
          </p:nvPr>
        </p:nvSpPr>
        <p:spPr>
          <a:xfrm>
            <a:off x="292100" y="1935480"/>
            <a:ext cx="11684000" cy="4922520"/>
          </a:xfrm>
        </p:spPr>
        <p:txBody>
          <a:bodyPr>
            <a:normAutofit/>
          </a:bodyPr>
          <a:lstStyle/>
          <a:p>
            <a:pPr marL="0" marR="0" indent="0">
              <a:lnSpc>
                <a:spcPct val="107000"/>
              </a:lnSpc>
              <a:spcBef>
                <a:spcPts val="0"/>
              </a:spcBef>
              <a:spcAft>
                <a:spcPts val="0"/>
              </a:spcAft>
              <a:buNone/>
            </a:pPr>
            <a:r>
              <a:rPr lang="en-US" sz="3200" dirty="0" smtClean="0">
                <a:ea typeface="Calibri" panose="020F0502020204030204" pitchFamily="34" charset="0"/>
                <a:cs typeface="Times New Roman" panose="02020603050405020304" pitchFamily="18" charset="0"/>
              </a:rPr>
              <a:t>Liability </a:t>
            </a:r>
            <a:r>
              <a:rPr lang="en-US" sz="3200" dirty="0">
                <a:ea typeface="Calibri" panose="020F0502020204030204" pitchFamily="34" charset="0"/>
                <a:cs typeface="Times New Roman" panose="02020603050405020304" pitchFamily="18" charset="0"/>
              </a:rPr>
              <a:t>insurance: </a:t>
            </a:r>
          </a:p>
          <a:p>
            <a:pPr marL="708660" lvl="1" indent="-342900">
              <a:lnSpc>
                <a:spcPct val="107000"/>
              </a:lnSpc>
              <a:spcBef>
                <a:spcPts val="0"/>
              </a:spcBef>
              <a:buFont typeface="Symbol" panose="05050102010706020507" pitchFamily="18" charset="2"/>
              <a:buChar char=""/>
            </a:pPr>
            <a:r>
              <a:rPr lang="en-US" sz="2800" dirty="0">
                <a:ea typeface="Calibri" panose="020F0502020204030204" pitchFamily="34" charset="0"/>
                <a:cs typeface="Times New Roman" panose="02020603050405020304" pitchFamily="18" charset="0"/>
              </a:rPr>
              <a:t>Protects the policy holder if they are sued for claims that fall within the coverage of the policy. </a:t>
            </a:r>
            <a:endParaRPr lang="en-US" dirty="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3200" dirty="0">
                <a:ea typeface="Calibri" panose="020F0502020204030204" pitchFamily="34" charset="0"/>
                <a:cs typeface="Times New Roman" panose="02020603050405020304" pitchFamily="18" charset="0"/>
              </a:rPr>
              <a:t>Types of liability insurance: </a:t>
            </a:r>
          </a:p>
          <a:p>
            <a:pPr marL="708660" lvl="1" indent="-342900">
              <a:lnSpc>
                <a:spcPct val="107000"/>
              </a:lnSpc>
              <a:spcBef>
                <a:spcPts val="0"/>
              </a:spcBef>
              <a:buFont typeface="Symbol" panose="05050102010706020507" pitchFamily="18" charset="2"/>
              <a:buChar char=""/>
            </a:pPr>
            <a:r>
              <a:rPr lang="en-US" sz="2800" dirty="0">
                <a:ea typeface="Calibri" panose="020F0502020204030204" pitchFamily="34" charset="0"/>
                <a:cs typeface="Times New Roman" panose="02020603050405020304" pitchFamily="18" charset="0"/>
              </a:rPr>
              <a:t>Auto liability insurance: </a:t>
            </a:r>
            <a:endParaRPr lang="en-US"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2400" dirty="0">
                <a:ea typeface="Calibri" panose="020F0502020204030204" pitchFamily="34" charset="0"/>
                <a:cs typeface="Times New Roman" panose="02020603050405020304" pitchFamily="18" charset="0"/>
              </a:rPr>
              <a:t>Guarantees that drivers have the financial means to pay for damages or injuries to a person or their property as a result of an automobile accident. </a:t>
            </a:r>
            <a:endParaRPr lang="en-US" sz="1800"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2400" dirty="0">
                <a:ea typeface="Calibri" panose="020F0502020204030204" pitchFamily="34" charset="0"/>
                <a:cs typeface="Times New Roman" panose="02020603050405020304" pitchFamily="18" charset="0"/>
              </a:rPr>
              <a:t>A basic policy is required in most states.</a:t>
            </a:r>
            <a:endParaRPr lang="en-US" sz="1800" dirty="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2800" dirty="0">
                <a:ea typeface="Calibri" panose="020F0502020204030204" pitchFamily="34" charset="0"/>
                <a:cs typeface="Times New Roman" panose="02020603050405020304" pitchFamily="18" charset="0"/>
              </a:rPr>
              <a:t>Homeowner’s liability insurance:</a:t>
            </a:r>
            <a:endParaRPr lang="en-US"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2400" dirty="0">
                <a:ea typeface="Calibri" panose="020F0502020204030204" pitchFamily="34" charset="0"/>
                <a:cs typeface="Times New Roman" panose="02020603050405020304" pitchFamily="18" charset="0"/>
              </a:rPr>
              <a:t>Covers incidents that may occur on the property of the policy holder. </a:t>
            </a:r>
            <a:endParaRPr lang="en-US" sz="1800" dirty="0">
              <a:ea typeface="Calibri" panose="020F0502020204030204" pitchFamily="34" charset="0"/>
              <a:cs typeface="Times New Roman" panose="02020603050405020304" pitchFamily="18" charset="0"/>
            </a:endParaRPr>
          </a:p>
          <a:p>
            <a:pPr marL="1417320" lvl="3" indent="-228600">
              <a:lnSpc>
                <a:spcPct val="107000"/>
              </a:lnSpc>
              <a:spcBef>
                <a:spcPts val="0"/>
              </a:spcBef>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Example: A visitor getting injured on the property. </a:t>
            </a:r>
          </a:p>
        </p:txBody>
      </p:sp>
    </p:spTree>
    <p:extLst>
      <p:ext uri="{BB962C8B-B14F-4D97-AF65-F5344CB8AC3E}">
        <p14:creationId xmlns:p14="http://schemas.microsoft.com/office/powerpoint/2010/main" val="21034314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4088"/>
            <a:ext cx="11201400" cy="1023112"/>
          </a:xfrm>
        </p:spPr>
        <p:txBody>
          <a:bodyPr/>
          <a:lstStyle/>
          <a:p>
            <a:r>
              <a:rPr lang="en-US" sz="5400" b="1" dirty="0">
                <a:solidFill>
                  <a:srgbClr val="04617B"/>
                </a:solidFill>
              </a:rPr>
              <a:t>Liability Insurance: </a:t>
            </a:r>
            <a:endParaRPr lang="en-US" dirty="0"/>
          </a:p>
        </p:txBody>
      </p:sp>
      <p:sp>
        <p:nvSpPr>
          <p:cNvPr id="3" name="Content Placeholder 2"/>
          <p:cNvSpPr>
            <a:spLocks noGrp="1"/>
          </p:cNvSpPr>
          <p:nvPr>
            <p:ph idx="1"/>
          </p:nvPr>
        </p:nvSpPr>
        <p:spPr>
          <a:xfrm>
            <a:off x="381000" y="1727200"/>
            <a:ext cx="11595100" cy="5130800"/>
          </a:xfrm>
        </p:spPr>
        <p:txBody>
          <a:bodyPr>
            <a:normAutofit fontScale="92500" lnSpcReduction="20000"/>
          </a:bodyPr>
          <a:lstStyle/>
          <a:p>
            <a:pPr marL="0" lvl="0" indent="0">
              <a:lnSpc>
                <a:spcPct val="107000"/>
              </a:lnSpc>
              <a:spcBef>
                <a:spcPts val="0"/>
              </a:spcBef>
              <a:buClr>
                <a:srgbClr val="0BD0D9"/>
              </a:buClr>
              <a:buNone/>
            </a:pPr>
            <a:r>
              <a:rPr lang="en-US" sz="3600" dirty="0">
                <a:solidFill>
                  <a:prstClr val="black"/>
                </a:solidFill>
                <a:ea typeface="Calibri" panose="020F0502020204030204" pitchFamily="34" charset="0"/>
                <a:cs typeface="Times New Roman" panose="02020603050405020304" pitchFamily="18" charset="0"/>
              </a:rPr>
              <a:t>Types of liability </a:t>
            </a:r>
            <a:r>
              <a:rPr lang="en-US" sz="3600" dirty="0" smtClean="0">
                <a:solidFill>
                  <a:prstClr val="black"/>
                </a:solidFill>
                <a:ea typeface="Calibri" panose="020F0502020204030204" pitchFamily="34" charset="0"/>
                <a:cs typeface="Times New Roman" panose="02020603050405020304" pitchFamily="18" charset="0"/>
              </a:rPr>
              <a:t>insurance cont.: </a:t>
            </a:r>
            <a:endParaRPr lang="en-US" sz="3600" dirty="0">
              <a:solidFill>
                <a:prstClr val="black"/>
              </a:solidFill>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Professional liability insurance: </a:t>
            </a:r>
          </a:p>
          <a:p>
            <a:pPr marL="1017270" lvl="2" indent="-285750">
              <a:lnSpc>
                <a:spcPct val="107000"/>
              </a:lnSpc>
              <a:spcBef>
                <a:spcPts val="0"/>
              </a:spcBef>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Covers harm that may be caused by business professionals as well as the legal cost associated with the claim. </a:t>
            </a:r>
            <a:endParaRPr lang="en-US" sz="2000" dirty="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Umbrella liability insurance: </a:t>
            </a:r>
          </a:p>
          <a:p>
            <a:pPr marL="1017270" lvl="2" indent="-285750">
              <a:lnSpc>
                <a:spcPct val="107000"/>
              </a:lnSpc>
              <a:spcBef>
                <a:spcPts val="0"/>
              </a:spcBef>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An additional policy that kicks in when your other insurance policies have reached their limits. </a:t>
            </a:r>
            <a:endParaRPr lang="en-US" sz="2000"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You can add an umbrella policy to your home or auto insurance if you are worried that the liability coverage you have through your auto and property policies will not be enough.  </a:t>
            </a:r>
            <a:endParaRPr lang="en-US" sz="2000"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Fairly inexpensive to acquire. </a:t>
            </a:r>
            <a:r>
              <a:rPr lang="en-US" sz="1600" dirty="0">
                <a:ea typeface="Calibri" panose="020F0502020204030204" pitchFamily="34" charset="0"/>
                <a:cs typeface="Times New Roman" panose="02020603050405020304" pitchFamily="18" charset="0"/>
                <a:hlinkClick r:id="rId2"/>
              </a:rPr>
              <a:t>http://www.farmers.com/umbrella</a:t>
            </a:r>
            <a:r>
              <a:rPr lang="en-US" sz="1600" dirty="0" smtClean="0">
                <a:ea typeface="Calibri" panose="020F0502020204030204" pitchFamily="34" charset="0"/>
                <a:cs typeface="Times New Roman" panose="02020603050405020304" pitchFamily="18" charset="0"/>
                <a:hlinkClick r:id="rId2"/>
              </a:rPr>
              <a:t>/</a:t>
            </a:r>
            <a:endParaRPr lang="en-US" sz="1600" dirty="0" smtClean="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Reading and Video Assignment:  </a:t>
            </a:r>
            <a:r>
              <a:rPr lang="en-US" sz="3200" dirty="0">
                <a:ea typeface="Calibri" panose="020F0502020204030204" pitchFamily="34" charset="0"/>
                <a:cs typeface="Times New Roman" panose="02020603050405020304" pitchFamily="18" charset="0"/>
                <a:hlinkClick r:id="rId3"/>
              </a:rPr>
              <a:t>Liability Insurance</a:t>
            </a:r>
            <a:r>
              <a:rPr lang="en-US" sz="3200" dirty="0">
                <a:ea typeface="Calibri" panose="020F0502020204030204" pitchFamily="34" charset="0"/>
                <a:cs typeface="Times New Roman" panose="02020603050405020304" pitchFamily="18" charset="0"/>
              </a:rPr>
              <a:t> and </a:t>
            </a:r>
            <a:r>
              <a:rPr lang="en-US" sz="3200" dirty="0">
                <a:ea typeface="Calibri" panose="020F0502020204030204" pitchFamily="34" charset="0"/>
                <a:cs typeface="Times New Roman" panose="02020603050405020304" pitchFamily="18" charset="0"/>
                <a:hlinkClick r:id="rId4"/>
              </a:rPr>
              <a:t>Umbrellas policy</a:t>
            </a:r>
            <a:endParaRPr lang="en-US" sz="32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50943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65645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What is Insurance? </a:t>
            </a:r>
            <a:endParaRPr lang="en-US" sz="5400" b="1" dirty="0"/>
          </a:p>
        </p:txBody>
      </p:sp>
      <p:sp>
        <p:nvSpPr>
          <p:cNvPr id="3" name="Content Placeholder 2"/>
          <p:cNvSpPr>
            <a:spLocks noGrp="1"/>
          </p:cNvSpPr>
          <p:nvPr>
            <p:ph idx="1"/>
          </p:nvPr>
        </p:nvSpPr>
        <p:spPr>
          <a:xfrm>
            <a:off x="609600" y="1935480"/>
            <a:ext cx="10972800" cy="4820920"/>
          </a:xfrm>
        </p:spPr>
        <p:txBody>
          <a:bodyPr>
            <a:normAutofit/>
          </a:bodyPr>
          <a:lstStyle/>
          <a:p>
            <a:pPr marL="0" marR="0" indent="0">
              <a:lnSpc>
                <a:spcPct val="107000"/>
              </a:lnSpc>
              <a:spcBef>
                <a:spcPts val="0"/>
              </a:spcBef>
              <a:spcAft>
                <a:spcPts val="0"/>
              </a:spcAft>
              <a:buNone/>
            </a:pPr>
            <a:r>
              <a:rPr lang="en-US" sz="3900" dirty="0">
                <a:ea typeface="Calibri" panose="020F0502020204030204" pitchFamily="34" charset="0"/>
                <a:cs typeface="Times New Roman" panose="02020603050405020304" pitchFamily="18" charset="0"/>
              </a:rPr>
              <a:t>Insurance:</a:t>
            </a:r>
          </a:p>
          <a:p>
            <a:pPr marL="708660" lvl="1" indent="-342900">
              <a:lnSpc>
                <a:spcPct val="107000"/>
              </a:lnSpc>
              <a:spcBef>
                <a:spcPts val="0"/>
              </a:spcBef>
              <a:buFont typeface="Symbol" panose="05050102010706020507" pitchFamily="18" charset="2"/>
              <a:buChar char=""/>
            </a:pPr>
            <a:r>
              <a:rPr lang="en-US" sz="3300" dirty="0">
                <a:ea typeface="Calibri" panose="020F0502020204030204" pitchFamily="34" charset="0"/>
                <a:cs typeface="Times New Roman" panose="02020603050405020304" pitchFamily="18" charset="0"/>
              </a:rPr>
              <a:t>An agreement which forms protection against a potential financial loss.</a:t>
            </a:r>
          </a:p>
          <a:p>
            <a:pPr marL="982980" lvl="2" indent="-342900">
              <a:lnSpc>
                <a:spcPct val="107000"/>
              </a:lnSpc>
              <a:spcBef>
                <a:spcPts val="0"/>
              </a:spcBef>
              <a:buFont typeface="Symbol" panose="05050102010706020507" pitchFamily="18" charset="2"/>
              <a:buChar char=""/>
            </a:pPr>
            <a:r>
              <a:rPr lang="en-US" sz="3000" dirty="0">
                <a:ea typeface="Calibri" panose="020F0502020204030204" pitchFamily="34" charset="0"/>
                <a:cs typeface="Times New Roman" panose="02020603050405020304" pitchFamily="18" charset="0"/>
              </a:rPr>
              <a:t>Someone makes regular payments to an insurance </a:t>
            </a:r>
            <a:r>
              <a:rPr lang="en-US" sz="3000" dirty="0" smtClean="0">
                <a:ea typeface="Calibri" panose="020F0502020204030204" pitchFamily="34" charset="0"/>
                <a:cs typeface="Times New Roman" panose="02020603050405020304" pitchFamily="18" charset="0"/>
              </a:rPr>
              <a:t>company.</a:t>
            </a:r>
          </a:p>
          <a:p>
            <a:pPr marL="982980" lvl="2" indent="-342900">
              <a:lnSpc>
                <a:spcPct val="107000"/>
              </a:lnSpc>
              <a:spcBef>
                <a:spcPts val="0"/>
              </a:spcBef>
              <a:buFont typeface="Symbol" panose="05050102010706020507" pitchFamily="18" charset="2"/>
              <a:buChar char=""/>
            </a:pPr>
            <a:r>
              <a:rPr lang="en-US" sz="3000" dirty="0" smtClean="0">
                <a:ea typeface="Calibri" panose="020F0502020204030204" pitchFamily="34" charset="0"/>
                <a:cs typeface="Times New Roman" panose="02020603050405020304" pitchFamily="18" charset="0"/>
              </a:rPr>
              <a:t>The </a:t>
            </a:r>
            <a:r>
              <a:rPr lang="en-US" sz="3000" dirty="0">
                <a:ea typeface="Calibri" panose="020F0502020204030204" pitchFamily="34" charset="0"/>
                <a:cs typeface="Times New Roman" panose="02020603050405020304" pitchFamily="18" charset="0"/>
              </a:rPr>
              <a:t>company in exchange for these payments promises to pay money in the case that something of value is damaged, lost, or stolen or if a person is injured or dies (depending on what the insurance is covering). </a:t>
            </a:r>
          </a:p>
          <a:p>
            <a:endParaRPr lang="en-US" dirty="0"/>
          </a:p>
        </p:txBody>
      </p:sp>
    </p:spTree>
    <p:extLst>
      <p:ext uri="{BB962C8B-B14F-4D97-AF65-F5344CB8AC3E}">
        <p14:creationId xmlns:p14="http://schemas.microsoft.com/office/powerpoint/2010/main" val="3004161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How it works:</a:t>
            </a:r>
            <a:endParaRPr lang="en-US" sz="5400" b="1" dirty="0"/>
          </a:p>
        </p:txBody>
      </p:sp>
      <p:sp>
        <p:nvSpPr>
          <p:cNvPr id="3" name="Content Placeholder 2"/>
          <p:cNvSpPr>
            <a:spLocks noGrp="1"/>
          </p:cNvSpPr>
          <p:nvPr>
            <p:ph idx="1"/>
          </p:nvPr>
        </p:nvSpPr>
        <p:spPr>
          <a:xfrm>
            <a:off x="609600" y="1935480"/>
            <a:ext cx="10972800" cy="4706620"/>
          </a:xfrm>
        </p:spPr>
        <p:txBody>
          <a:bodyPr/>
          <a:lstStyle/>
          <a:p>
            <a:r>
              <a:rPr lang="en-US" sz="3100" dirty="0" smtClean="0"/>
              <a:t>Insurance </a:t>
            </a:r>
            <a:r>
              <a:rPr lang="en-US" sz="3100" dirty="0"/>
              <a:t>works by pooling risk (that is combining individual investors into one large group or pool).</a:t>
            </a:r>
          </a:p>
          <a:p>
            <a:r>
              <a:rPr lang="en-US" sz="3100" dirty="0" smtClean="0"/>
              <a:t>Insurance </a:t>
            </a:r>
            <a:r>
              <a:rPr lang="en-US" sz="3100" dirty="0"/>
              <a:t>companies use statistics to project the amount of claims and the costs of the claims that will occur in each pool.</a:t>
            </a:r>
          </a:p>
          <a:p>
            <a:r>
              <a:rPr lang="en-US" sz="3100" dirty="0" smtClean="0"/>
              <a:t>They </a:t>
            </a:r>
            <a:r>
              <a:rPr lang="en-US" sz="3100" dirty="0"/>
              <a:t>then determine what rates or premiums to charge individuals based on what their projected losses are. </a:t>
            </a:r>
          </a:p>
          <a:p>
            <a:r>
              <a:rPr lang="en-US" sz="3100" dirty="0" smtClean="0"/>
              <a:t>This </a:t>
            </a:r>
            <a:r>
              <a:rPr lang="en-US" sz="3100" dirty="0"/>
              <a:t>is what allows insurance companies to be profitable, and still be able to pay for claims that may occur. </a:t>
            </a:r>
          </a:p>
          <a:p>
            <a:endParaRPr lang="en-US" dirty="0"/>
          </a:p>
        </p:txBody>
      </p:sp>
    </p:spTree>
    <p:extLst>
      <p:ext uri="{BB962C8B-B14F-4D97-AF65-F5344CB8AC3E}">
        <p14:creationId xmlns:p14="http://schemas.microsoft.com/office/powerpoint/2010/main" val="1785717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Its Importance:</a:t>
            </a:r>
            <a:endParaRPr lang="en-US" sz="5400" b="1" dirty="0"/>
          </a:p>
        </p:txBody>
      </p:sp>
      <p:sp>
        <p:nvSpPr>
          <p:cNvPr id="3" name="Content Placeholder 2"/>
          <p:cNvSpPr>
            <a:spLocks noGrp="1"/>
          </p:cNvSpPr>
          <p:nvPr>
            <p:ph idx="1"/>
          </p:nvPr>
        </p:nvSpPr>
        <p:spPr>
          <a:xfrm>
            <a:off x="355600" y="1935480"/>
            <a:ext cx="11226800" cy="4389120"/>
          </a:xfrm>
        </p:spPr>
        <p:txBody>
          <a:bodyPr/>
          <a:lstStyle/>
          <a:p>
            <a:pPr marL="0" marR="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Why we need insurance:</a:t>
            </a: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Insurance helps you to manage the risks in your life</a:t>
            </a:r>
            <a:r>
              <a:rPr lang="en-US" sz="3200" dirty="0" smtClean="0">
                <a:ea typeface="Calibri" panose="020F0502020204030204" pitchFamily="34" charset="0"/>
                <a:cs typeface="Times New Roman" panose="02020603050405020304" pitchFamily="18" charset="0"/>
              </a:rPr>
              <a:t>.</a:t>
            </a: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Provides you with peace of mind.</a:t>
            </a:r>
            <a:endParaRPr lang="en-US" sz="3200" dirty="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3200" dirty="0">
                <a:ea typeface="Calibri" panose="020F0502020204030204" pitchFamily="34" charset="0"/>
                <a:cs typeface="Times New Roman" panose="02020603050405020304" pitchFamily="18" charset="0"/>
              </a:rPr>
              <a:t>Having proper insurance for your specific situation is of grave importance in order for you to have a solid financial plan. </a:t>
            </a:r>
          </a:p>
          <a:p>
            <a:pPr marL="708660" lvl="1" indent="-342900">
              <a:lnSpc>
                <a:spcPct val="107000"/>
              </a:lnSpc>
              <a:spcBef>
                <a:spcPts val="0"/>
              </a:spcBef>
              <a:buFont typeface="Symbol" panose="05050102010706020507" pitchFamily="18" charset="2"/>
              <a:buChar char=""/>
            </a:pPr>
            <a:endParaRPr lang="en-US" sz="32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2974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023112"/>
          </a:xfrm>
        </p:spPr>
        <p:txBody>
          <a:bodyPr>
            <a:normAutofit/>
          </a:bodyPr>
          <a:lstStyle/>
          <a:p>
            <a:r>
              <a:rPr lang="en-US" sz="5400" b="1" dirty="0"/>
              <a:t>About risk:</a:t>
            </a:r>
          </a:p>
        </p:txBody>
      </p:sp>
      <p:sp>
        <p:nvSpPr>
          <p:cNvPr id="3" name="Content Placeholder 2"/>
          <p:cNvSpPr>
            <a:spLocks noGrp="1"/>
          </p:cNvSpPr>
          <p:nvPr>
            <p:ph idx="1"/>
          </p:nvPr>
        </p:nvSpPr>
        <p:spPr>
          <a:xfrm>
            <a:off x="406400" y="1727200"/>
            <a:ext cx="11582400" cy="4978400"/>
          </a:xfrm>
        </p:spPr>
        <p:txBody>
          <a:bodyPr>
            <a:normAutofit lnSpcReduction="10000"/>
          </a:bodyPr>
          <a:lstStyle/>
          <a:p>
            <a:pPr marL="0" indent="0">
              <a:buNone/>
            </a:pPr>
            <a:r>
              <a:rPr lang="en-US" sz="3600" dirty="0" smtClean="0"/>
              <a:t>Risk -</a:t>
            </a:r>
            <a:endParaRPr lang="en-US" sz="3600" dirty="0"/>
          </a:p>
          <a:p>
            <a:pPr lvl="1"/>
            <a:r>
              <a:rPr lang="en-US" sz="2800" dirty="0" smtClean="0"/>
              <a:t>Chance </a:t>
            </a:r>
            <a:r>
              <a:rPr lang="en-US" sz="2800" dirty="0"/>
              <a:t>of losing something of value. </a:t>
            </a:r>
          </a:p>
          <a:p>
            <a:pPr marL="0" indent="0">
              <a:buNone/>
            </a:pPr>
            <a:r>
              <a:rPr lang="en-US" sz="3600" dirty="0" smtClean="0"/>
              <a:t>Types </a:t>
            </a:r>
            <a:r>
              <a:rPr lang="en-US" sz="3600" dirty="0"/>
              <a:t>of risks: </a:t>
            </a:r>
          </a:p>
          <a:p>
            <a:pPr lvl="1"/>
            <a:r>
              <a:rPr lang="en-US" sz="2800" dirty="0" smtClean="0"/>
              <a:t>Personal </a:t>
            </a:r>
            <a:r>
              <a:rPr lang="en-US" sz="2800" dirty="0"/>
              <a:t>risk- loss of life or income as a result of age, illness, or the loss of a job. </a:t>
            </a:r>
          </a:p>
          <a:p>
            <a:pPr lvl="1"/>
            <a:r>
              <a:rPr lang="en-US" sz="2800" dirty="0" smtClean="0"/>
              <a:t>Property </a:t>
            </a:r>
            <a:r>
              <a:rPr lang="en-US" sz="2800" dirty="0"/>
              <a:t>risk- loss occurring to personal property such as your house or car. </a:t>
            </a:r>
          </a:p>
          <a:p>
            <a:pPr lvl="1"/>
            <a:r>
              <a:rPr lang="en-US" sz="2800" dirty="0" smtClean="0"/>
              <a:t>Liability </a:t>
            </a:r>
            <a:r>
              <a:rPr lang="en-US" sz="2800" dirty="0"/>
              <a:t>risk- Loss caused by negligence (the failure to take reasonable care to help prevent an accident from occurring).</a:t>
            </a:r>
          </a:p>
          <a:p>
            <a:pPr lvl="3"/>
            <a:r>
              <a:rPr lang="en-US" sz="2800" dirty="0" smtClean="0"/>
              <a:t>Example</a:t>
            </a:r>
            <a:r>
              <a:rPr lang="en-US" sz="2800" dirty="0"/>
              <a:t>: failing to stop at a stop sign causing an accident. </a:t>
            </a:r>
          </a:p>
          <a:p>
            <a:pPr marL="0" indent="0">
              <a:buNone/>
            </a:pPr>
            <a:endParaRPr lang="en-US" dirty="0"/>
          </a:p>
        </p:txBody>
      </p:sp>
    </p:spTree>
    <p:extLst>
      <p:ext uri="{BB962C8B-B14F-4D97-AF65-F5344CB8AC3E}">
        <p14:creationId xmlns:p14="http://schemas.microsoft.com/office/powerpoint/2010/main" val="3319408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704088"/>
            <a:ext cx="11239500" cy="1143000"/>
          </a:xfrm>
        </p:spPr>
        <p:txBody>
          <a:bodyPr>
            <a:normAutofit/>
          </a:bodyPr>
          <a:lstStyle/>
          <a:p>
            <a:r>
              <a:rPr lang="en-US" sz="5400" b="1" dirty="0" smtClean="0"/>
              <a:t>Pure vs. Speculative risk:</a:t>
            </a:r>
            <a:endParaRPr lang="en-US" sz="5400" b="1" dirty="0"/>
          </a:p>
        </p:txBody>
      </p:sp>
      <p:sp>
        <p:nvSpPr>
          <p:cNvPr id="3" name="Content Placeholder 2"/>
          <p:cNvSpPr>
            <a:spLocks noGrp="1"/>
          </p:cNvSpPr>
          <p:nvPr>
            <p:ph idx="1"/>
          </p:nvPr>
        </p:nvSpPr>
        <p:spPr>
          <a:xfrm>
            <a:off x="609600" y="1935480"/>
            <a:ext cx="11468100" cy="4922520"/>
          </a:xfrm>
        </p:spPr>
        <p:txBody>
          <a:bodyPr>
            <a:normAutofit/>
          </a:bodyPr>
          <a:lstStyle/>
          <a:p>
            <a:pPr marL="0" marR="0" indent="0">
              <a:lnSpc>
                <a:spcPct val="107000"/>
              </a:lnSpc>
              <a:spcBef>
                <a:spcPts val="0"/>
              </a:spcBef>
              <a:spcAft>
                <a:spcPts val="0"/>
              </a:spcAft>
              <a:buNone/>
            </a:pPr>
            <a:r>
              <a:rPr lang="en-US" sz="2800" dirty="0">
                <a:ea typeface="Calibri" panose="020F0502020204030204" pitchFamily="34" charset="0"/>
                <a:cs typeface="Times New Roman" panose="02020603050405020304" pitchFamily="18" charset="0"/>
              </a:rPr>
              <a:t>Risk can either be pure or speculative:</a:t>
            </a:r>
            <a:endParaRPr lang="en-US" sz="24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900" dirty="0">
                <a:ea typeface="Calibri" panose="020F0502020204030204" pitchFamily="34" charset="0"/>
                <a:cs typeface="Times New Roman" panose="02020603050405020304" pitchFamily="18" charset="0"/>
              </a:rPr>
              <a:t>Pure risk (insurable risk</a:t>
            </a:r>
            <a:r>
              <a:rPr lang="en-US" sz="2900" dirty="0" smtClean="0">
                <a:ea typeface="Calibri" panose="020F0502020204030204" pitchFamily="34" charset="0"/>
                <a:cs typeface="Times New Roman" panose="02020603050405020304" pitchFamily="18" charset="0"/>
              </a:rPr>
              <a:t>) -</a:t>
            </a:r>
            <a:endParaRPr lang="en-US" sz="29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Can be insured</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Risk in which there is only a chance of loss not gain</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Result of uncontrollable circumstances</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Example: chance that someone’s home will be destroyed by a hurricane</a:t>
            </a:r>
          </a:p>
          <a:p>
            <a:pPr marL="342900" marR="0" lvl="0" indent="-342900">
              <a:lnSpc>
                <a:spcPct val="107000"/>
              </a:lnSpc>
              <a:spcBef>
                <a:spcPts val="0"/>
              </a:spcBef>
              <a:spcAft>
                <a:spcPts val="0"/>
              </a:spcAft>
              <a:buFont typeface="Symbol" panose="05050102010706020507" pitchFamily="18" charset="2"/>
              <a:buChar char=""/>
            </a:pPr>
            <a:r>
              <a:rPr lang="en-US" sz="2900" dirty="0">
                <a:ea typeface="Calibri" panose="020F0502020204030204" pitchFamily="34" charset="0"/>
                <a:cs typeface="Times New Roman" panose="02020603050405020304" pitchFamily="18" charset="0"/>
              </a:rPr>
              <a:t>Speculative </a:t>
            </a:r>
            <a:r>
              <a:rPr lang="en-US" sz="2900" dirty="0" smtClean="0">
                <a:ea typeface="Calibri" panose="020F0502020204030204" pitchFamily="34" charset="0"/>
                <a:cs typeface="Times New Roman" panose="02020603050405020304" pitchFamily="18" charset="0"/>
              </a:rPr>
              <a:t>risk -</a:t>
            </a:r>
            <a:endParaRPr lang="en-US" sz="29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Cannot be insured</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Risk in which there is a chance or loss or gain</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Result of choices which can be controlled</a:t>
            </a:r>
          </a:p>
          <a:p>
            <a:pPr marL="742950" marR="0" lvl="1" indent="-285750">
              <a:lnSpc>
                <a:spcPct val="107000"/>
              </a:lnSpc>
              <a:spcBef>
                <a:spcPts val="0"/>
              </a:spcBef>
              <a:spcAft>
                <a:spcPts val="0"/>
              </a:spcAft>
              <a:buFont typeface="Courier New" panose="02070309020205020404" pitchFamily="49" charset="0"/>
              <a:buChar char="o"/>
            </a:pPr>
            <a:r>
              <a:rPr lang="en-US" sz="2500" dirty="0">
                <a:ea typeface="Calibri" panose="020F0502020204030204" pitchFamily="34" charset="0"/>
                <a:cs typeface="Times New Roman" panose="02020603050405020304" pitchFamily="18" charset="0"/>
              </a:rPr>
              <a:t>Example: chance that a small business will not </a:t>
            </a:r>
            <a:r>
              <a:rPr lang="en-US" sz="2500" dirty="0" smtClean="0">
                <a:ea typeface="Calibri" panose="020F0502020204030204" pitchFamily="34" charset="0"/>
                <a:cs typeface="Times New Roman" panose="02020603050405020304" pitchFamily="18" charset="0"/>
              </a:rPr>
              <a:t>succeed</a:t>
            </a:r>
            <a:endParaRPr lang="en-US" sz="25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97986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04088"/>
            <a:ext cx="11277600" cy="1143000"/>
          </a:xfrm>
        </p:spPr>
        <p:txBody>
          <a:bodyPr>
            <a:normAutofit/>
          </a:bodyPr>
          <a:lstStyle/>
          <a:p>
            <a:r>
              <a:rPr lang="en-US" sz="5400" b="1" dirty="0" smtClean="0"/>
              <a:t>Insurance terms to know: </a:t>
            </a:r>
            <a:endParaRPr lang="en-US" sz="5400" b="1" dirty="0"/>
          </a:p>
        </p:txBody>
      </p:sp>
      <p:sp>
        <p:nvSpPr>
          <p:cNvPr id="3" name="Content Placeholder 2"/>
          <p:cNvSpPr>
            <a:spLocks noGrp="1"/>
          </p:cNvSpPr>
          <p:nvPr>
            <p:ph idx="1"/>
          </p:nvPr>
        </p:nvSpPr>
        <p:spPr>
          <a:xfrm>
            <a:off x="304800" y="1847088"/>
            <a:ext cx="11772900" cy="4808220"/>
          </a:xfrm>
        </p:spPr>
        <p:txBody>
          <a:bodyPr>
            <a:normAutofit/>
          </a:bodyPr>
          <a:lstStyle/>
          <a:p>
            <a:pPr marL="0" indent="0">
              <a:buNone/>
            </a:pPr>
            <a:r>
              <a:rPr lang="en-US" sz="3600" dirty="0" smtClean="0"/>
              <a:t>Policy </a:t>
            </a:r>
            <a:r>
              <a:rPr lang="en-US" sz="3600" dirty="0"/>
              <a:t>holder (the insured</a:t>
            </a:r>
            <a:r>
              <a:rPr lang="en-US" sz="3600" dirty="0" smtClean="0"/>
              <a:t>) -</a:t>
            </a:r>
            <a:endParaRPr lang="en-US" sz="3600" dirty="0"/>
          </a:p>
          <a:p>
            <a:pPr lvl="1"/>
            <a:r>
              <a:rPr lang="en-US" sz="2800" dirty="0" smtClean="0"/>
              <a:t>The </a:t>
            </a:r>
            <a:r>
              <a:rPr lang="en-US" sz="2800" dirty="0"/>
              <a:t>business or individual who transfers their risk of loss to another party through an insurance policy. </a:t>
            </a:r>
          </a:p>
          <a:p>
            <a:pPr lvl="1"/>
            <a:r>
              <a:rPr lang="en-US" sz="2800" dirty="0" smtClean="0"/>
              <a:t>This </a:t>
            </a:r>
            <a:r>
              <a:rPr lang="en-US" sz="2800" dirty="0"/>
              <a:t>is who will receive compensation in the event that a loss that is covered under the agreement occurs. </a:t>
            </a:r>
          </a:p>
          <a:p>
            <a:pPr marL="0" indent="0">
              <a:buNone/>
            </a:pPr>
            <a:r>
              <a:rPr lang="en-US" sz="3600" dirty="0" smtClean="0"/>
              <a:t>Insurer </a:t>
            </a:r>
            <a:r>
              <a:rPr lang="en-US" sz="3600" dirty="0"/>
              <a:t>(insurance company</a:t>
            </a:r>
            <a:r>
              <a:rPr lang="en-US" sz="3600" dirty="0" smtClean="0"/>
              <a:t>) -</a:t>
            </a:r>
            <a:endParaRPr lang="en-US" sz="3600" dirty="0"/>
          </a:p>
          <a:p>
            <a:pPr lvl="1"/>
            <a:r>
              <a:rPr lang="en-US" sz="2800" dirty="0" smtClean="0"/>
              <a:t>The </a:t>
            </a:r>
            <a:r>
              <a:rPr lang="en-US" sz="2800" dirty="0"/>
              <a:t>company who accepts the risk of loss through an insurance policy in exchange for payments. </a:t>
            </a:r>
          </a:p>
          <a:p>
            <a:pPr lvl="1"/>
            <a:r>
              <a:rPr lang="en-US" sz="2800" dirty="0" smtClean="0"/>
              <a:t>Compensates </a:t>
            </a:r>
            <a:r>
              <a:rPr lang="en-US" sz="2800" dirty="0"/>
              <a:t>the insured in the event that a loss occurs</a:t>
            </a:r>
            <a:r>
              <a:rPr lang="en-US" sz="2800" dirty="0" smtClean="0"/>
              <a:t>.</a:t>
            </a:r>
            <a:endParaRPr lang="en-US" sz="2800" dirty="0"/>
          </a:p>
        </p:txBody>
      </p:sp>
    </p:spTree>
    <p:extLst>
      <p:ext uri="{BB962C8B-B14F-4D97-AF65-F5344CB8AC3E}">
        <p14:creationId xmlns:p14="http://schemas.microsoft.com/office/powerpoint/2010/main" val="199527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704088"/>
            <a:ext cx="11163300" cy="1143000"/>
          </a:xfrm>
        </p:spPr>
        <p:txBody>
          <a:bodyPr>
            <a:normAutofit/>
          </a:bodyPr>
          <a:lstStyle/>
          <a:p>
            <a:r>
              <a:rPr lang="en-US" sz="5400" b="1" dirty="0"/>
              <a:t>Insurance terms to know: </a:t>
            </a:r>
          </a:p>
        </p:txBody>
      </p:sp>
      <p:sp>
        <p:nvSpPr>
          <p:cNvPr id="3" name="Content Placeholder 2"/>
          <p:cNvSpPr>
            <a:spLocks noGrp="1"/>
          </p:cNvSpPr>
          <p:nvPr>
            <p:ph idx="1"/>
          </p:nvPr>
        </p:nvSpPr>
        <p:spPr>
          <a:xfrm>
            <a:off x="419100" y="1847088"/>
            <a:ext cx="11607800" cy="4909312"/>
          </a:xfrm>
        </p:spPr>
        <p:txBody>
          <a:bodyPr>
            <a:normAutofit/>
          </a:bodyPr>
          <a:lstStyle/>
          <a:p>
            <a:pPr marL="0" marR="0" lvl="0" indent="0">
              <a:lnSpc>
                <a:spcPct val="107000"/>
              </a:lnSpc>
              <a:spcBef>
                <a:spcPts val="0"/>
              </a:spcBef>
              <a:spcAft>
                <a:spcPts val="0"/>
              </a:spcAft>
              <a:buNone/>
            </a:pPr>
            <a:r>
              <a:rPr lang="en-US" sz="3600" dirty="0" smtClean="0">
                <a:ea typeface="Calibri" panose="020F0502020204030204" pitchFamily="34" charset="0"/>
                <a:cs typeface="Times New Roman" panose="02020603050405020304" pitchFamily="18" charset="0"/>
                <a:hlinkClick r:id="rId2"/>
              </a:rPr>
              <a:t>Coverage</a:t>
            </a:r>
            <a:r>
              <a:rPr lang="en-US" sz="3600" dirty="0" smtClean="0">
                <a:ea typeface="Calibri" panose="020F0502020204030204" pitchFamily="34" charset="0"/>
                <a:cs typeface="Times New Roman" panose="02020603050405020304" pitchFamily="18" charset="0"/>
              </a:rPr>
              <a:t> -</a:t>
            </a:r>
            <a:endParaRPr lang="en-US" sz="3600" dirty="0">
              <a:ea typeface="Calibri" panose="020F0502020204030204" pitchFamily="34" charset="0"/>
              <a:cs typeface="Times New Roman" panose="02020603050405020304" pitchFamily="18" charset="0"/>
            </a:endParaRPr>
          </a:p>
          <a:p>
            <a:pPr lvl="1">
              <a:lnSpc>
                <a:spcPct val="107000"/>
              </a:lnSpc>
              <a:spcBef>
                <a:spcPts val="0"/>
              </a:spcBef>
            </a:pPr>
            <a:r>
              <a:rPr lang="en-US" sz="2800" dirty="0">
                <a:ea typeface="Calibri" panose="020F0502020204030204" pitchFamily="34" charset="0"/>
                <a:cs typeface="Times New Roman" panose="02020603050405020304" pitchFamily="18" charset="0"/>
              </a:rPr>
              <a:t>The amount of protection provided against risk by your insurance. </a:t>
            </a:r>
            <a:endParaRPr lang="en-US" sz="2800" dirty="0" smtClean="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3600" dirty="0" smtClean="0">
                <a:ea typeface="Calibri" panose="020F0502020204030204" pitchFamily="34" charset="0"/>
                <a:cs typeface="Times New Roman" panose="02020603050405020304" pitchFamily="18" charset="0"/>
                <a:hlinkClick r:id="rId3"/>
              </a:rPr>
              <a:t>Premium</a:t>
            </a:r>
            <a:r>
              <a:rPr lang="en-US" sz="3600" dirty="0" smtClean="0">
                <a:ea typeface="Calibri" panose="020F0502020204030204" pitchFamily="34" charset="0"/>
                <a:cs typeface="Times New Roman" panose="02020603050405020304" pitchFamily="18" charset="0"/>
              </a:rPr>
              <a:t> -</a:t>
            </a:r>
            <a:endParaRPr lang="en-US" sz="3600" dirty="0" smtClean="0">
              <a:ea typeface="Calibri" panose="020F0502020204030204" pitchFamily="34" charset="0"/>
              <a:cs typeface="Times New Roman" panose="02020603050405020304" pitchFamily="18" charset="0"/>
            </a:endParaRPr>
          </a:p>
          <a:p>
            <a:pPr lvl="1">
              <a:lnSpc>
                <a:spcPct val="107000"/>
              </a:lnSpc>
              <a:spcBef>
                <a:spcPts val="0"/>
              </a:spcBef>
              <a:buFont typeface="Arial" panose="020B0604020202020204" pitchFamily="34" charset="0"/>
              <a:buChar char="•"/>
            </a:pPr>
            <a:r>
              <a:rPr lang="en-US" sz="2800" dirty="0" smtClean="0">
                <a:ea typeface="Calibri" panose="020F0502020204030204" pitchFamily="34" charset="0"/>
                <a:cs typeface="Times New Roman" panose="02020603050405020304" pitchFamily="18" charset="0"/>
              </a:rPr>
              <a:t>The </a:t>
            </a:r>
            <a:r>
              <a:rPr lang="en-US" sz="2800" dirty="0">
                <a:ea typeface="Calibri" panose="020F0502020204030204" pitchFamily="34" charset="0"/>
                <a:cs typeface="Times New Roman" panose="02020603050405020304" pitchFamily="18" charset="0"/>
              </a:rPr>
              <a:t>amount of money you pay to receive the coverage.</a:t>
            </a:r>
          </a:p>
          <a:p>
            <a:pPr marL="1143000" marR="0" lvl="2" indent="-2286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Example: Your monthly or semi-annual payments made to the insurance company</a:t>
            </a:r>
          </a:p>
          <a:p>
            <a:pPr marL="0" marR="0" lvl="0" indent="0">
              <a:lnSpc>
                <a:spcPct val="107000"/>
              </a:lnSpc>
              <a:spcBef>
                <a:spcPts val="0"/>
              </a:spcBef>
              <a:spcAft>
                <a:spcPts val="0"/>
              </a:spcAft>
              <a:buNone/>
            </a:pPr>
            <a:r>
              <a:rPr lang="en-US" sz="3600" dirty="0" smtClean="0">
                <a:ea typeface="Calibri" panose="020F0502020204030204" pitchFamily="34" charset="0"/>
                <a:cs typeface="Times New Roman" panose="02020603050405020304" pitchFamily="18" charset="0"/>
              </a:rPr>
              <a:t>Claim - </a:t>
            </a:r>
            <a:endParaRPr lang="en-US" sz="3600" dirty="0" smtClean="0">
              <a:ea typeface="Calibri" panose="020F0502020204030204" pitchFamily="34" charset="0"/>
              <a:cs typeface="Times New Roman" panose="02020603050405020304" pitchFamily="18" charset="0"/>
            </a:endParaRPr>
          </a:p>
          <a:p>
            <a:pPr lvl="1">
              <a:lnSpc>
                <a:spcPct val="107000"/>
              </a:lnSpc>
              <a:spcBef>
                <a:spcPts val="0"/>
              </a:spcBef>
              <a:buFont typeface="Arial" panose="020B0604020202020204" pitchFamily="34" charset="0"/>
              <a:buChar char="•"/>
            </a:pPr>
            <a:r>
              <a:rPr lang="en-US" sz="2800" dirty="0" smtClean="0">
                <a:ea typeface="Calibri" panose="020F0502020204030204" pitchFamily="34" charset="0"/>
                <a:cs typeface="Times New Roman" panose="02020603050405020304" pitchFamily="18" charset="0"/>
              </a:rPr>
              <a:t>A </a:t>
            </a:r>
            <a:r>
              <a:rPr lang="en-US" sz="2800" dirty="0">
                <a:ea typeface="Calibri" panose="020F0502020204030204" pitchFamily="34" charset="0"/>
                <a:cs typeface="Times New Roman" panose="02020603050405020304" pitchFamily="18" charset="0"/>
              </a:rPr>
              <a:t>request to the insurance company for payment to cover a financial loss that is cover by insurance.</a:t>
            </a:r>
          </a:p>
          <a:p>
            <a:pPr marL="0" indent="0">
              <a:buNone/>
            </a:pPr>
            <a:endParaRPr lang="en-US" dirty="0"/>
          </a:p>
        </p:txBody>
      </p:sp>
    </p:spTree>
    <p:extLst>
      <p:ext uri="{BB962C8B-B14F-4D97-AF65-F5344CB8AC3E}">
        <p14:creationId xmlns:p14="http://schemas.microsoft.com/office/powerpoint/2010/main" val="38282434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D58BECD2-B89C-41AF-9538-F57C757E6DE8}" vid="{6D0FAFB7-FA8B-4129-82B7-B17F09D11C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312</TotalTime>
  <Words>1696</Words>
  <Application>Microsoft Office PowerPoint</Application>
  <PresentationFormat>Widescreen</PresentationFormat>
  <Paragraphs>153</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Constantia</vt:lpstr>
      <vt:lpstr>Courier New</vt:lpstr>
      <vt:lpstr>Symbol</vt:lpstr>
      <vt:lpstr>Times New Roman</vt:lpstr>
      <vt:lpstr>Wingdings</vt:lpstr>
      <vt:lpstr>Wingdings 2</vt:lpstr>
      <vt:lpstr>PPTheme</vt:lpstr>
      <vt:lpstr>Module 16  Introduction to Insurance</vt:lpstr>
      <vt:lpstr>Learning Objectives: </vt:lpstr>
      <vt:lpstr>What is Insurance? </vt:lpstr>
      <vt:lpstr>How it works:</vt:lpstr>
      <vt:lpstr>Its Importance:</vt:lpstr>
      <vt:lpstr>About risk:</vt:lpstr>
      <vt:lpstr>Pure vs. Speculative risk:</vt:lpstr>
      <vt:lpstr>Insurance terms to know: </vt:lpstr>
      <vt:lpstr>Insurance terms to know: </vt:lpstr>
      <vt:lpstr>Insurance terms to know: </vt:lpstr>
      <vt:lpstr>Ways to reduce risk:</vt:lpstr>
      <vt:lpstr>Ways to reduce risk:</vt:lpstr>
      <vt:lpstr>Types of insurance: </vt:lpstr>
      <vt:lpstr>Determining your insurance needs:</vt:lpstr>
      <vt:lpstr>Determining your insurance needs:</vt:lpstr>
      <vt:lpstr>Determining your insurance needs:</vt:lpstr>
      <vt:lpstr>Determining your insurance needs:</vt:lpstr>
      <vt:lpstr>Worksheet:</vt:lpstr>
      <vt:lpstr>Question Cluster</vt:lpstr>
      <vt:lpstr>Liability: </vt:lpstr>
      <vt:lpstr>Liability Insurance: </vt:lpstr>
      <vt:lpstr>Liability Insurance: </vt:lpstr>
      <vt:lpstr>Question Cluster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16  Introduction to Insurance</dc:title>
  <dc:creator>kowalik, crystal</dc:creator>
  <cp:lastModifiedBy>Ginger DeLatte</cp:lastModifiedBy>
  <cp:revision>13</cp:revision>
  <cp:lastPrinted>2015-01-05T21:50:21Z</cp:lastPrinted>
  <dcterms:created xsi:type="dcterms:W3CDTF">2015-01-05T19:45:45Z</dcterms:created>
  <dcterms:modified xsi:type="dcterms:W3CDTF">2015-07-07T04:27:56Z</dcterms:modified>
</cp:coreProperties>
</file>