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handoutMasterIdLst>
    <p:handoutMasterId r:id="rId27"/>
  </p:handoutMasterIdLst>
  <p:sldIdLst>
    <p:sldId id="256" r:id="rId2"/>
    <p:sldId id="257" r:id="rId3"/>
    <p:sldId id="259" r:id="rId4"/>
    <p:sldId id="258" r:id="rId5"/>
    <p:sldId id="281" r:id="rId6"/>
    <p:sldId id="266" r:id="rId7"/>
    <p:sldId id="271" r:id="rId8"/>
    <p:sldId id="286" r:id="rId9"/>
    <p:sldId id="287" r:id="rId10"/>
    <p:sldId id="288" r:id="rId11"/>
    <p:sldId id="289" r:id="rId12"/>
    <p:sldId id="290" r:id="rId13"/>
    <p:sldId id="291" r:id="rId14"/>
    <p:sldId id="273" r:id="rId15"/>
    <p:sldId id="263" r:id="rId16"/>
    <p:sldId id="264" r:id="rId17"/>
    <p:sldId id="265" r:id="rId18"/>
    <p:sldId id="283" r:id="rId19"/>
    <p:sldId id="274" r:id="rId20"/>
    <p:sldId id="275" r:id="rId21"/>
    <p:sldId id="292" r:id="rId22"/>
    <p:sldId id="268" r:id="rId23"/>
    <p:sldId id="284" r:id="rId24"/>
    <p:sldId id="285" r:id="rId2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544" autoAdjust="0"/>
    <p:restoredTop sz="94660"/>
  </p:normalViewPr>
  <p:slideViewPr>
    <p:cSldViewPr snapToGrid="0">
      <p:cViewPr varScale="1">
        <p:scale>
          <a:sx n="69" d="100"/>
          <a:sy n="69" d="100"/>
        </p:scale>
        <p:origin x="-510" y="-96"/>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A6A7002E-EE24-4373-8069-AFF968285413}" type="datetimeFigureOut">
              <a:rPr lang="en-US" smtClean="0"/>
              <a:pPr/>
              <a:t>8/2/2015</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FDD7EF0F-C90B-4054-8A49-B4F7C3DF31B6}" type="slidenum">
              <a:rPr lang="en-US" smtClean="0"/>
              <a:pPr/>
              <a:t>‹#›</a:t>
            </a:fld>
            <a:endParaRPr lang="en-US"/>
          </a:p>
        </p:txBody>
      </p:sp>
    </p:spTree>
    <p:extLst>
      <p:ext uri="{BB962C8B-B14F-4D97-AF65-F5344CB8AC3E}">
        <p14:creationId xmlns:p14="http://schemas.microsoft.com/office/powerpoint/2010/main" val="27105216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1B7CC912-5560-4AB1-A02E-B129318756FF}" type="datetimeFigureOut">
              <a:rPr lang="en-US" smtClean="0"/>
              <a:pPr/>
              <a:t>8/2/2015</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839027BF-4410-4D12-817F-B13C1EC39D76}" type="slidenum">
              <a:rPr lang="en-US" smtClean="0"/>
              <a:pPr/>
              <a:t>‹#›</a:t>
            </a:fld>
            <a:endParaRPr lang="en-US"/>
          </a:p>
        </p:txBody>
      </p:sp>
    </p:spTree>
    <p:extLst>
      <p:ext uri="{BB962C8B-B14F-4D97-AF65-F5344CB8AC3E}">
        <p14:creationId xmlns:p14="http://schemas.microsoft.com/office/powerpoint/2010/main" val="11063820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39027BF-4410-4D12-817F-B13C1EC39D76}" type="slidenum">
              <a:rPr lang="en-US" smtClean="0"/>
              <a:pPr/>
              <a:t>1</a:t>
            </a:fld>
            <a:endParaRPr lang="en-US"/>
          </a:p>
        </p:txBody>
      </p:sp>
    </p:spTree>
    <p:extLst>
      <p:ext uri="{BB962C8B-B14F-4D97-AF65-F5344CB8AC3E}">
        <p14:creationId xmlns:p14="http://schemas.microsoft.com/office/powerpoint/2010/main" val="30284823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39027BF-4410-4D12-817F-B13C1EC39D76}" type="slidenum">
              <a:rPr lang="en-US" smtClean="0"/>
              <a:pPr/>
              <a:t>15</a:t>
            </a:fld>
            <a:endParaRPr lang="en-US"/>
          </a:p>
        </p:txBody>
      </p:sp>
    </p:spTree>
    <p:extLst>
      <p:ext uri="{BB962C8B-B14F-4D97-AF65-F5344CB8AC3E}">
        <p14:creationId xmlns:p14="http://schemas.microsoft.com/office/powerpoint/2010/main" val="39255662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39027BF-4410-4D12-817F-B13C1EC39D76}" type="slidenum">
              <a:rPr lang="en-US" smtClean="0"/>
              <a:pPr/>
              <a:t>16</a:t>
            </a:fld>
            <a:endParaRPr lang="en-US"/>
          </a:p>
        </p:txBody>
      </p:sp>
    </p:spTree>
    <p:extLst>
      <p:ext uri="{BB962C8B-B14F-4D97-AF65-F5344CB8AC3E}">
        <p14:creationId xmlns:p14="http://schemas.microsoft.com/office/powerpoint/2010/main" val="4816631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39027BF-4410-4D12-817F-B13C1EC39D76}" type="slidenum">
              <a:rPr lang="en-US" smtClean="0"/>
              <a:pPr/>
              <a:t>17</a:t>
            </a:fld>
            <a:endParaRPr lang="en-US"/>
          </a:p>
        </p:txBody>
      </p:sp>
    </p:spTree>
    <p:extLst>
      <p:ext uri="{BB962C8B-B14F-4D97-AF65-F5344CB8AC3E}">
        <p14:creationId xmlns:p14="http://schemas.microsoft.com/office/powerpoint/2010/main" val="3721035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39027BF-4410-4D12-817F-B13C1EC39D76}" type="slidenum">
              <a:rPr lang="en-US" smtClean="0"/>
              <a:pPr/>
              <a:t>18</a:t>
            </a:fld>
            <a:endParaRPr lang="en-US"/>
          </a:p>
        </p:txBody>
      </p:sp>
    </p:spTree>
    <p:extLst>
      <p:ext uri="{BB962C8B-B14F-4D97-AF65-F5344CB8AC3E}">
        <p14:creationId xmlns:p14="http://schemas.microsoft.com/office/powerpoint/2010/main" val="497282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39027BF-4410-4D12-817F-B13C1EC39D76}" type="slidenum">
              <a:rPr lang="en-US" smtClean="0"/>
              <a:pPr/>
              <a:t>19</a:t>
            </a:fld>
            <a:endParaRPr lang="en-US"/>
          </a:p>
        </p:txBody>
      </p:sp>
    </p:spTree>
    <p:extLst>
      <p:ext uri="{BB962C8B-B14F-4D97-AF65-F5344CB8AC3E}">
        <p14:creationId xmlns:p14="http://schemas.microsoft.com/office/powerpoint/2010/main" val="28192168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39027BF-4410-4D12-817F-B13C1EC39D76}" type="slidenum">
              <a:rPr lang="en-US" smtClean="0"/>
              <a:pPr/>
              <a:t>20</a:t>
            </a:fld>
            <a:endParaRPr lang="en-US"/>
          </a:p>
        </p:txBody>
      </p:sp>
    </p:spTree>
    <p:extLst>
      <p:ext uri="{BB962C8B-B14F-4D97-AF65-F5344CB8AC3E}">
        <p14:creationId xmlns:p14="http://schemas.microsoft.com/office/powerpoint/2010/main" val="4798209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39027BF-4410-4D12-817F-B13C1EC39D76}" type="slidenum">
              <a:rPr lang="en-US" smtClean="0"/>
              <a:pPr/>
              <a:t>22</a:t>
            </a:fld>
            <a:endParaRPr lang="en-US"/>
          </a:p>
        </p:txBody>
      </p:sp>
    </p:spTree>
    <p:extLst>
      <p:ext uri="{BB962C8B-B14F-4D97-AF65-F5344CB8AC3E}">
        <p14:creationId xmlns:p14="http://schemas.microsoft.com/office/powerpoint/2010/main" val="1827352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39027BF-4410-4D12-817F-B13C1EC39D76}" type="slidenum">
              <a:rPr lang="en-US" smtClean="0"/>
              <a:pPr/>
              <a:t>23</a:t>
            </a:fld>
            <a:endParaRPr lang="en-US"/>
          </a:p>
        </p:txBody>
      </p:sp>
    </p:spTree>
    <p:extLst>
      <p:ext uri="{BB962C8B-B14F-4D97-AF65-F5344CB8AC3E}">
        <p14:creationId xmlns:p14="http://schemas.microsoft.com/office/powerpoint/2010/main" val="37320325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39027BF-4410-4D12-817F-B13C1EC39D76}" type="slidenum">
              <a:rPr lang="en-US" smtClean="0"/>
              <a:pPr/>
              <a:t>24</a:t>
            </a:fld>
            <a:endParaRPr lang="en-US"/>
          </a:p>
        </p:txBody>
      </p:sp>
    </p:spTree>
    <p:extLst>
      <p:ext uri="{BB962C8B-B14F-4D97-AF65-F5344CB8AC3E}">
        <p14:creationId xmlns:p14="http://schemas.microsoft.com/office/powerpoint/2010/main" val="42316802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39027BF-4410-4D12-817F-B13C1EC39D76}" type="slidenum">
              <a:rPr lang="en-US" smtClean="0"/>
              <a:pPr/>
              <a:t>2</a:t>
            </a:fld>
            <a:endParaRPr lang="en-US"/>
          </a:p>
        </p:txBody>
      </p:sp>
    </p:spTree>
    <p:extLst>
      <p:ext uri="{BB962C8B-B14F-4D97-AF65-F5344CB8AC3E}">
        <p14:creationId xmlns:p14="http://schemas.microsoft.com/office/powerpoint/2010/main" val="6002675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http://www.investopedia.com/articles/investing/091714/what-opportunity-cost-and-why-does-it-matter.asp</a:t>
            </a:r>
            <a:endParaRPr lang="en-US" dirty="0"/>
          </a:p>
        </p:txBody>
      </p:sp>
      <p:sp>
        <p:nvSpPr>
          <p:cNvPr id="4" name="Slide Number Placeholder 3"/>
          <p:cNvSpPr>
            <a:spLocks noGrp="1"/>
          </p:cNvSpPr>
          <p:nvPr>
            <p:ph type="sldNum" sz="quarter" idx="10"/>
          </p:nvPr>
        </p:nvSpPr>
        <p:spPr/>
        <p:txBody>
          <a:bodyPr/>
          <a:lstStyle/>
          <a:p>
            <a:fld id="{839027BF-4410-4D12-817F-B13C1EC39D76}" type="slidenum">
              <a:rPr lang="en-US" smtClean="0"/>
              <a:pPr/>
              <a:t>3</a:t>
            </a:fld>
            <a:endParaRPr lang="en-US"/>
          </a:p>
        </p:txBody>
      </p:sp>
    </p:spTree>
    <p:extLst>
      <p:ext uri="{BB962C8B-B14F-4D97-AF65-F5344CB8AC3E}">
        <p14:creationId xmlns:p14="http://schemas.microsoft.com/office/powerpoint/2010/main" val="27867497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39027BF-4410-4D12-817F-B13C1EC39D76}" type="slidenum">
              <a:rPr lang="en-US" smtClean="0"/>
              <a:pPr/>
              <a:t>4</a:t>
            </a:fld>
            <a:endParaRPr lang="en-US"/>
          </a:p>
        </p:txBody>
      </p:sp>
    </p:spTree>
    <p:extLst>
      <p:ext uri="{BB962C8B-B14F-4D97-AF65-F5344CB8AC3E}">
        <p14:creationId xmlns:p14="http://schemas.microsoft.com/office/powerpoint/2010/main" val="18774553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39027BF-4410-4D12-817F-B13C1EC39D76}" type="slidenum">
              <a:rPr lang="en-US" smtClean="0"/>
              <a:pPr/>
              <a:t>5</a:t>
            </a:fld>
            <a:endParaRPr lang="en-US"/>
          </a:p>
        </p:txBody>
      </p:sp>
    </p:spTree>
    <p:extLst>
      <p:ext uri="{BB962C8B-B14F-4D97-AF65-F5344CB8AC3E}">
        <p14:creationId xmlns:p14="http://schemas.microsoft.com/office/powerpoint/2010/main" val="13323529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39027BF-4410-4D12-817F-B13C1EC39D76}" type="slidenum">
              <a:rPr lang="en-US" smtClean="0"/>
              <a:pPr/>
              <a:t>6</a:t>
            </a:fld>
            <a:endParaRPr lang="en-US"/>
          </a:p>
        </p:txBody>
      </p:sp>
    </p:spTree>
    <p:extLst>
      <p:ext uri="{BB962C8B-B14F-4D97-AF65-F5344CB8AC3E}">
        <p14:creationId xmlns:p14="http://schemas.microsoft.com/office/powerpoint/2010/main" val="4868245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http://www.livestrong.com/slideshow/1008002-10-biases-can-negatively-impact-health-fitness/#slide=3</a:t>
            </a:r>
            <a:endParaRPr lang="en-US"/>
          </a:p>
        </p:txBody>
      </p:sp>
      <p:sp>
        <p:nvSpPr>
          <p:cNvPr id="4" name="Slide Number Placeholder 3"/>
          <p:cNvSpPr>
            <a:spLocks noGrp="1"/>
          </p:cNvSpPr>
          <p:nvPr>
            <p:ph type="sldNum" sz="quarter" idx="10"/>
          </p:nvPr>
        </p:nvSpPr>
        <p:spPr/>
        <p:txBody>
          <a:bodyPr/>
          <a:lstStyle/>
          <a:p>
            <a:fld id="{839027BF-4410-4D12-817F-B13C1EC39D76}" type="slidenum">
              <a:rPr lang="en-US" smtClean="0"/>
              <a:pPr/>
              <a:t>7</a:t>
            </a:fld>
            <a:endParaRPr lang="en-US"/>
          </a:p>
        </p:txBody>
      </p:sp>
    </p:spTree>
    <p:extLst>
      <p:ext uri="{BB962C8B-B14F-4D97-AF65-F5344CB8AC3E}">
        <p14:creationId xmlns:p14="http://schemas.microsoft.com/office/powerpoint/2010/main" val="17164038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39027BF-4410-4D12-817F-B13C1EC39D76}" type="slidenum">
              <a:rPr lang="en-US" smtClean="0"/>
              <a:pPr/>
              <a:t>13</a:t>
            </a:fld>
            <a:endParaRPr lang="en-US"/>
          </a:p>
        </p:txBody>
      </p:sp>
    </p:spTree>
    <p:extLst>
      <p:ext uri="{BB962C8B-B14F-4D97-AF65-F5344CB8AC3E}">
        <p14:creationId xmlns:p14="http://schemas.microsoft.com/office/powerpoint/2010/main" val="40774119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39027BF-4410-4D12-817F-B13C1EC39D76}" type="slidenum">
              <a:rPr lang="en-US" smtClean="0"/>
              <a:pPr/>
              <a:t>14</a:t>
            </a:fld>
            <a:endParaRPr lang="en-US"/>
          </a:p>
        </p:txBody>
      </p:sp>
    </p:spTree>
    <p:extLst>
      <p:ext uri="{BB962C8B-B14F-4D97-AF65-F5344CB8AC3E}">
        <p14:creationId xmlns:p14="http://schemas.microsoft.com/office/powerpoint/2010/main" val="6001292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6BCB8B4C-C277-4262-BCC4-2149D5C28AED}" type="datetimeFigureOut">
              <a:rPr lang="en-US" smtClean="0"/>
              <a:pPr/>
              <a:t>8/2/2015</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9A110841-553F-4993-B77E-A8126C039D2D}" type="slidenum">
              <a:rPr lang="en-US" smtClean="0"/>
              <a:pPr/>
              <a:t>‹#›</a:t>
            </a:fld>
            <a:endParaRPr lang="en-US"/>
          </a:p>
        </p:txBody>
      </p:sp>
    </p:spTree>
    <p:extLst>
      <p:ext uri="{BB962C8B-B14F-4D97-AF65-F5344CB8AC3E}">
        <p14:creationId xmlns:p14="http://schemas.microsoft.com/office/powerpoint/2010/main" val="1212679800"/>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CB8B4C-C277-4262-BCC4-2149D5C28AED}" type="datetimeFigureOut">
              <a:rPr lang="en-US" smtClean="0"/>
              <a:pPr/>
              <a:t>8/2/2015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110841-553F-4993-B77E-A8126C039D2D}" type="slidenum">
              <a:rPr lang="en-US" smtClean="0"/>
              <a:pPr/>
              <a:t>‹#›</a:t>
            </a:fld>
            <a:endParaRPr lang="en-US"/>
          </a:p>
        </p:txBody>
      </p:sp>
    </p:spTree>
    <p:extLst>
      <p:ext uri="{BB962C8B-B14F-4D97-AF65-F5344CB8AC3E}">
        <p14:creationId xmlns:p14="http://schemas.microsoft.com/office/powerpoint/2010/main" val="582666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CB8B4C-C277-4262-BCC4-2149D5C28AED}" type="datetimeFigureOut">
              <a:rPr lang="en-US" smtClean="0"/>
              <a:pPr/>
              <a:t>8/2/2015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110841-553F-4993-B77E-A8126C039D2D}" type="slidenum">
              <a:rPr lang="en-US" smtClean="0"/>
              <a:pPr/>
              <a:t>‹#›</a:t>
            </a:fld>
            <a:endParaRPr lang="en-US"/>
          </a:p>
        </p:txBody>
      </p:sp>
    </p:spTree>
    <p:extLst>
      <p:ext uri="{BB962C8B-B14F-4D97-AF65-F5344CB8AC3E}">
        <p14:creationId xmlns:p14="http://schemas.microsoft.com/office/powerpoint/2010/main" val="3510280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CB8B4C-C277-4262-BCC4-2149D5C28AED}" type="datetimeFigureOut">
              <a:rPr lang="en-US" smtClean="0"/>
              <a:pPr/>
              <a:t>8/2/2015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110841-553F-4993-B77E-A8126C039D2D}" type="slidenum">
              <a:rPr lang="en-US" smtClean="0"/>
              <a:pPr/>
              <a:t>‹#›</a:t>
            </a:fld>
            <a:endParaRPr lang="en-US"/>
          </a:p>
        </p:txBody>
      </p:sp>
    </p:spTree>
    <p:extLst>
      <p:ext uri="{BB962C8B-B14F-4D97-AF65-F5344CB8AC3E}">
        <p14:creationId xmlns:p14="http://schemas.microsoft.com/office/powerpoint/2010/main" val="353957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BCB8B4C-C277-4262-BCC4-2149D5C28AED}" type="datetimeFigureOut">
              <a:rPr lang="en-US" smtClean="0"/>
              <a:pPr/>
              <a:t>8/2/2015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110841-553F-4993-B77E-A8126C039D2D}" type="slidenum">
              <a:rPr lang="en-US" smtClean="0"/>
              <a:pPr/>
              <a:t>‹#›</a:t>
            </a:fld>
            <a:endParaRPr lang="en-US"/>
          </a:p>
        </p:txBody>
      </p:sp>
    </p:spTree>
    <p:extLst>
      <p:ext uri="{BB962C8B-B14F-4D97-AF65-F5344CB8AC3E}">
        <p14:creationId xmlns:p14="http://schemas.microsoft.com/office/powerpoint/2010/main" val="319215100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BCB8B4C-C277-4262-BCC4-2149D5C28AED}" type="datetimeFigureOut">
              <a:rPr lang="en-US" smtClean="0"/>
              <a:pPr/>
              <a:t>8/2/2015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110841-553F-4993-B77E-A8126C039D2D}" type="slidenum">
              <a:rPr lang="en-US" smtClean="0"/>
              <a:pPr/>
              <a:t>‹#›</a:t>
            </a:fld>
            <a:endParaRPr lang="en-US"/>
          </a:p>
        </p:txBody>
      </p:sp>
    </p:spTree>
    <p:extLst>
      <p:ext uri="{BB962C8B-B14F-4D97-AF65-F5344CB8AC3E}">
        <p14:creationId xmlns:p14="http://schemas.microsoft.com/office/powerpoint/2010/main" val="28874911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6BCB8B4C-C277-4262-BCC4-2149D5C28AED}" type="datetimeFigureOut">
              <a:rPr lang="en-US" smtClean="0"/>
              <a:pPr/>
              <a:t>8/2/2015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110841-553F-4993-B77E-A8126C039D2D}" type="slidenum">
              <a:rPr lang="en-US" smtClean="0"/>
              <a:pPr/>
              <a:t>‹#›</a:t>
            </a:fld>
            <a:endParaRPr lang="en-US"/>
          </a:p>
        </p:txBody>
      </p:sp>
    </p:spTree>
    <p:extLst>
      <p:ext uri="{BB962C8B-B14F-4D97-AF65-F5344CB8AC3E}">
        <p14:creationId xmlns:p14="http://schemas.microsoft.com/office/powerpoint/2010/main" val="667989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BCB8B4C-C277-4262-BCC4-2149D5C28AED}" type="datetimeFigureOut">
              <a:rPr lang="en-US" smtClean="0"/>
              <a:pPr/>
              <a:t>8/2/2015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110841-553F-4993-B77E-A8126C039D2D}" type="slidenum">
              <a:rPr lang="en-US" smtClean="0"/>
              <a:pPr/>
              <a:t>‹#›</a:t>
            </a:fld>
            <a:endParaRPr lang="en-US"/>
          </a:p>
        </p:txBody>
      </p:sp>
    </p:spTree>
    <p:extLst>
      <p:ext uri="{BB962C8B-B14F-4D97-AF65-F5344CB8AC3E}">
        <p14:creationId xmlns:p14="http://schemas.microsoft.com/office/powerpoint/2010/main" val="19585166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CB8B4C-C277-4262-BCC4-2149D5C28AED}" type="datetimeFigureOut">
              <a:rPr lang="en-US" smtClean="0"/>
              <a:pPr/>
              <a:t>8/2/2015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110841-553F-4993-B77E-A8126C039D2D}" type="slidenum">
              <a:rPr lang="en-US" smtClean="0"/>
              <a:pPr/>
              <a:t>‹#›</a:t>
            </a:fld>
            <a:endParaRPr lang="en-US"/>
          </a:p>
        </p:txBody>
      </p:sp>
    </p:spTree>
    <p:extLst>
      <p:ext uri="{BB962C8B-B14F-4D97-AF65-F5344CB8AC3E}">
        <p14:creationId xmlns:p14="http://schemas.microsoft.com/office/powerpoint/2010/main" val="776010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BCB8B4C-C277-4262-BCC4-2149D5C28AED}" type="datetimeFigureOut">
              <a:rPr lang="en-US" smtClean="0"/>
              <a:pPr/>
              <a:t>8/2/2015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110841-553F-4993-B77E-A8126C039D2D}" type="slidenum">
              <a:rPr lang="en-US" smtClean="0"/>
              <a:pPr/>
              <a:t>‹#›</a:t>
            </a:fld>
            <a:endParaRPr lang="en-US"/>
          </a:p>
        </p:txBody>
      </p:sp>
    </p:spTree>
    <p:extLst>
      <p:ext uri="{BB962C8B-B14F-4D97-AF65-F5344CB8AC3E}">
        <p14:creationId xmlns:p14="http://schemas.microsoft.com/office/powerpoint/2010/main" val="7848661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BCB8B4C-C277-4262-BCC4-2149D5C28AED}" type="datetimeFigureOut">
              <a:rPr lang="en-US" smtClean="0"/>
              <a:pPr/>
              <a:t>8/2/2015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69600" y="6356351"/>
            <a:ext cx="812800" cy="365125"/>
          </a:xfrm>
        </p:spPr>
        <p:txBody>
          <a:bodyPr/>
          <a:lstStyle/>
          <a:p>
            <a:fld id="{9A110841-553F-4993-B77E-A8126C039D2D}" type="slidenum">
              <a:rPr lang="en-US" smtClean="0"/>
              <a:pPr/>
              <a:t>‹#›</a:t>
            </a:fld>
            <a:endParaRPr lang="en-US"/>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extLst>
      <p:ext uri="{BB962C8B-B14F-4D97-AF65-F5344CB8AC3E}">
        <p14:creationId xmlns:p14="http://schemas.microsoft.com/office/powerpoint/2010/main" val="1588857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6BCB8B4C-C277-4262-BCC4-2149D5C28AED}" type="datetimeFigureOut">
              <a:rPr lang="en-US" smtClean="0"/>
              <a:pPr/>
              <a:t>8/2/2015</a:t>
            </a:fld>
            <a:endParaRPr lang="en-US"/>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A110841-553F-4993-B77E-A8126C039D2D}" type="slidenum">
              <a:rPr lang="en-US" smtClean="0"/>
              <a:pPr/>
              <a:t>‹#›</a:t>
            </a:fld>
            <a:endParaRPr lang="en-US"/>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extLst>
      <p:ext uri="{BB962C8B-B14F-4D97-AF65-F5344CB8AC3E}">
        <p14:creationId xmlns:p14="http://schemas.microsoft.com/office/powerpoint/2010/main" val="8318596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www.bls.gov/ooh/occupation-finder.htm"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money.cnn.com/tools/collegecost/collegecost.html" TargetMode="External"/><Relationship Id="rId2" Type="http://schemas.openxmlformats.org/officeDocument/2006/relationships/hyperlink" Target="http://www.forbes.com/sites/emsi/2013/03/07/americas-skilled-trades-dilemma-shortages-loom-as-most-in-demand-group-of-workers-ages/"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docid=ws4uSqa2nlXVZM&amp;tbnid=3f8TCefw7xXHEM:&amp;ved=0CAUQjRw&amp;url=http://blog.4tests.com/6-good-study-habits-for-working-smarter-not-harder/&amp;ei=ThWrU9e4DMebqAbT-YGQCg&amp;bvm=bv.69620078,d.b2k&amp;psig=AFQjCNEYaXFTl_L7cDRc_7mtND1GTp_SDw&amp;ust=1403807408481616"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0.emf"/><Relationship Id="rId5" Type="http://schemas.openxmlformats.org/officeDocument/2006/relationships/package" Target="../embeddings/Microsoft_Excel_Worksheet1.xlsx"/><Relationship Id="rId4" Type="http://schemas.openxmlformats.org/officeDocument/2006/relationships/oleObject" Target="../embeddings/oleObject1.bin"/></Relationships>
</file>

<file path=ppt/slides/_rels/slide18.xml.rels><?xml version="1.0" encoding="UTF-8" standalone="yes"?>
<Relationships xmlns="http://schemas.openxmlformats.org/package/2006/relationships"><Relationship Id="rId3" Type="http://schemas.openxmlformats.org/officeDocument/2006/relationships/hyperlink" Target="file:///F:\Question%20Cluster%203-Module%202.docx"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psychologyofwellbeing.com/201203/opportunity-cost-of-television.html" TargetMode="External"/><Relationship Id="rId7"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hyperlink" Target="http://www.google.com/url?sa=i&amp;rct=j&amp;q=&amp;esrc=s&amp;source=images&amp;cd=&amp;cad=rja&amp;uact=8&amp;docid=5OZ1YsvLRMQfiM&amp;tbnid=BqxYk9oW5ytiAM:&amp;ved=0CAUQjRw&amp;url=http://bigbrowngirlworld.blogspot.com/2012/08/the-honey-boo-boo-ing-of-nation.html&amp;ei=SmioU7zCGIaSqAbQqIGoDw&amp;bvm=bv.69411363,d.b2k&amp;psig=AFQjCNHwjArdvs6fVHmbC7QDzas8ub1ZFg&amp;ust=1403632068769880" TargetMode="External"/><Relationship Id="rId5" Type="http://schemas.openxmlformats.org/officeDocument/2006/relationships/image" Target="../media/image11.png"/><Relationship Id="rId4" Type="http://schemas.openxmlformats.org/officeDocument/2006/relationships/hyperlink" Target="https://www.google.com/search?q=junk+tv&amp;source=lnms&amp;tbm=isch&amp;sa=x&amp;ei=qwiou6cakm-nqgay1ohiba&amp;ved=0cayq_auoaq&amp;biw=1219&amp;bih=885"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statisticbrain.com/television-watching-statistics/"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file:///F:\Question%20Cluster%204-Module%202.docx"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file:///F:\Module%202%20Test%20Questions.docx"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youtube.com/watch?v=1Z9rZXtW4ZY"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youtu.be/voF8B-Jr0mA"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4.jpeg"/><Relationship Id="rId5" Type="http://schemas.openxmlformats.org/officeDocument/2006/relationships/hyperlink" Target="http://www.google.com/url?sa=i&amp;rct=j&amp;q=&amp;esrc=s&amp;source=images&amp;cd=&amp;cad=rja&amp;uact=8&amp;docid=NGKMH-bmgpLdCM&amp;tbnid=xlWi8SO979WpzM:&amp;ved=0CAUQjRw&amp;url=http://www.buzzle.com/articles/opportunity-cost-examples.html&amp;ei=nu2qU-6-Ko2YqAa2tIBo&amp;bvm=bv.69620078,d.b2k&amp;psig=AFQjCNFP7A_I58HdUM7uA5TGhuLWW1P8Eg&amp;ust=1403797268863302" TargetMode="External"/><Relationship Id="rId4" Type="http://schemas.openxmlformats.org/officeDocument/2006/relationships/hyperlink" Target="https://www.youtube.com/watch?v=Yo4WF3cSd9Q"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6600" dirty="0" smtClean="0"/>
              <a:t>Module 2</a:t>
            </a:r>
            <a:br>
              <a:rPr lang="en-US" sz="6600" dirty="0" smtClean="0"/>
            </a:br>
            <a:r>
              <a:rPr lang="en-US" sz="6600" dirty="0" smtClean="0"/>
              <a:t>Opportunity Cost</a:t>
            </a:r>
            <a:endParaRPr lang="en-US" sz="6600" dirty="0"/>
          </a:p>
        </p:txBody>
      </p:sp>
      <p:sp>
        <p:nvSpPr>
          <p:cNvPr id="3" name="Subtitle 2"/>
          <p:cNvSpPr>
            <a:spLocks noGrp="1"/>
          </p:cNvSpPr>
          <p:nvPr>
            <p:ph type="subTitle" idx="1"/>
          </p:nvPr>
        </p:nvSpPr>
        <p:spPr/>
        <p:txBody>
          <a:bodyPr/>
          <a:lstStyle/>
          <a:p>
            <a:r>
              <a:rPr lang="en-US" i="1" dirty="0" smtClean="0"/>
              <a:t>“Every </a:t>
            </a:r>
            <a:r>
              <a:rPr lang="en-US" i="1" dirty="0"/>
              <a:t>move creates a weakness</a:t>
            </a:r>
            <a:r>
              <a:rPr lang="en-US" i="1" dirty="0" smtClean="0"/>
              <a:t>.” </a:t>
            </a:r>
          </a:p>
          <a:p>
            <a:r>
              <a:rPr lang="en-US" i="1" dirty="0"/>
              <a:t> </a:t>
            </a:r>
            <a:r>
              <a:rPr lang="en-US" i="1" dirty="0" smtClean="0"/>
              <a:t>-</a:t>
            </a:r>
            <a:r>
              <a:rPr lang="en-US" i="1" dirty="0" err="1" smtClean="0"/>
              <a:t>Siegbert</a:t>
            </a:r>
            <a:r>
              <a:rPr lang="en-US" i="1" dirty="0" smtClean="0"/>
              <a:t> </a:t>
            </a:r>
            <a:r>
              <a:rPr lang="en-US" i="1" dirty="0" err="1"/>
              <a:t>Tarrasch</a:t>
            </a:r>
            <a:r>
              <a:rPr lang="en-US" i="1" dirty="0"/>
              <a:t> (Chess Player)</a:t>
            </a:r>
          </a:p>
          <a:p>
            <a:endParaRPr lang="en-US" dirty="0"/>
          </a:p>
        </p:txBody>
      </p:sp>
    </p:spTree>
    <p:extLst>
      <p:ext uri="{BB962C8B-B14F-4D97-AF65-F5344CB8AC3E}">
        <p14:creationId xmlns:p14="http://schemas.microsoft.com/office/powerpoint/2010/main" val="36509180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Education is an investment- What kind of return does your major yield?</a:t>
            </a:r>
            <a:endParaRPr lang="en-US" dirty="0"/>
          </a:p>
        </p:txBody>
      </p:sp>
      <p:sp>
        <p:nvSpPr>
          <p:cNvPr id="6" name="Content Placeholder 5"/>
          <p:cNvSpPr>
            <a:spLocks noGrp="1"/>
          </p:cNvSpPr>
          <p:nvPr>
            <p:ph idx="1"/>
          </p:nvPr>
        </p:nvSpPr>
        <p:spPr/>
        <p:txBody>
          <a:bodyPr>
            <a:normAutofit fontScale="92500" lnSpcReduction="20000"/>
          </a:bodyPr>
          <a:lstStyle/>
          <a:p>
            <a:r>
              <a:rPr lang="en-US" dirty="0"/>
              <a:t>Not all degrees are created equal.  The average starting salaries for certain majors are</a:t>
            </a:r>
            <a:r>
              <a:rPr lang="en-US" dirty="0" smtClean="0"/>
              <a:t>:</a:t>
            </a:r>
          </a:p>
          <a:p>
            <a:pPr lvl="1"/>
            <a:r>
              <a:rPr lang="en-US" dirty="0"/>
              <a:t>Child and Family Studies- $30,300.00</a:t>
            </a:r>
            <a:r>
              <a:rPr lang="en-US" dirty="0" smtClean="0"/>
              <a:t></a:t>
            </a:r>
          </a:p>
          <a:p>
            <a:pPr lvl="1"/>
            <a:r>
              <a:rPr lang="en-US" dirty="0"/>
              <a:t>Finance- $</a:t>
            </a:r>
            <a:r>
              <a:rPr lang="en-US" dirty="0" smtClean="0"/>
              <a:t>50,000.00</a:t>
            </a:r>
          </a:p>
          <a:p>
            <a:pPr lvl="1"/>
            <a:r>
              <a:rPr lang="en-US" dirty="0"/>
              <a:t>Petroleum Engineering- $</a:t>
            </a:r>
            <a:r>
              <a:rPr lang="en-US" dirty="0" smtClean="0"/>
              <a:t>103,000.00</a:t>
            </a:r>
          </a:p>
          <a:p>
            <a:r>
              <a:rPr lang="en-US" dirty="0"/>
              <a:t>An education provides many different kinds of benefits.  Speaking purely from a financial point of view, some degrees aren’t worth taking student loans out to attain</a:t>
            </a:r>
            <a:r>
              <a:rPr lang="en-US" dirty="0" smtClean="0"/>
              <a:t>.</a:t>
            </a:r>
          </a:p>
          <a:p>
            <a:endParaRPr lang="en-US" i="1" dirty="0" smtClean="0"/>
          </a:p>
          <a:p>
            <a:pPr marL="0" indent="0">
              <a:buNone/>
            </a:pPr>
            <a:r>
              <a:rPr lang="en-US" i="1" dirty="0" smtClean="0"/>
              <a:t>“</a:t>
            </a:r>
            <a:r>
              <a:rPr lang="en-US" i="1" dirty="0"/>
              <a:t>Some people would be far better off learning a skill at a community college, a trade school or on the job than going directly from high school to college.”</a:t>
            </a:r>
            <a:endParaRPr lang="en-US" dirty="0"/>
          </a:p>
          <a:p>
            <a:pPr marL="0" indent="0" algn="r">
              <a:buNone/>
            </a:pPr>
            <a:r>
              <a:rPr lang="en-US" i="1" dirty="0"/>
              <a:t>- Harold L. </a:t>
            </a:r>
            <a:r>
              <a:rPr lang="en-US" i="1" dirty="0" err="1"/>
              <a:t>Sirkin</a:t>
            </a:r>
            <a:r>
              <a:rPr lang="en-US" i="1" dirty="0"/>
              <a:t> (Business consultant and author</a:t>
            </a:r>
            <a:r>
              <a:rPr lang="en-US" i="1" dirty="0" smtClean="0"/>
              <a:t>)</a:t>
            </a:r>
            <a:endParaRPr lang="en-US" dirty="0"/>
          </a:p>
        </p:txBody>
      </p:sp>
    </p:spTree>
    <p:extLst>
      <p:ext uri="{BB962C8B-B14F-4D97-AF65-F5344CB8AC3E}">
        <p14:creationId xmlns:p14="http://schemas.microsoft.com/office/powerpoint/2010/main" val="36424634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Career Research Worksheet</a:t>
            </a:r>
            <a:endParaRPr lang="en-US" dirty="0"/>
          </a:p>
        </p:txBody>
      </p:sp>
      <p:sp>
        <p:nvSpPr>
          <p:cNvPr id="3" name="Content Placeholder 2"/>
          <p:cNvSpPr>
            <a:spLocks noGrp="1"/>
          </p:cNvSpPr>
          <p:nvPr>
            <p:ph idx="1"/>
          </p:nvPr>
        </p:nvSpPr>
        <p:spPr/>
        <p:txBody>
          <a:bodyPr/>
          <a:lstStyle/>
          <a:p>
            <a:pPr marL="0" indent="0" algn="ctr">
              <a:buNone/>
            </a:pPr>
            <a:endParaRPr lang="en-US" dirty="0" smtClean="0"/>
          </a:p>
          <a:p>
            <a:pPr marL="0" indent="0" algn="ctr">
              <a:buNone/>
            </a:pPr>
            <a:endParaRPr lang="en-US" dirty="0"/>
          </a:p>
          <a:p>
            <a:pPr marL="0" indent="0" algn="ctr">
              <a:buNone/>
            </a:pPr>
            <a:r>
              <a:rPr lang="en-US" dirty="0" smtClean="0"/>
              <a:t>Think </a:t>
            </a:r>
            <a:r>
              <a:rPr lang="en-US" dirty="0"/>
              <a:t>about the three careers you would most like to work in.  Or think about the kind of money you would like to earn and the level of education you would like to obtain. Using </a:t>
            </a:r>
            <a:r>
              <a:rPr lang="en-US" dirty="0">
                <a:hlinkClick r:id="rId2"/>
              </a:rPr>
              <a:t>this resource</a:t>
            </a:r>
            <a:r>
              <a:rPr lang="en-US" dirty="0"/>
              <a:t> lets see how your choices measure up.</a:t>
            </a:r>
          </a:p>
        </p:txBody>
      </p:sp>
    </p:spTree>
    <p:extLst>
      <p:ext uri="{BB962C8B-B14F-4D97-AF65-F5344CB8AC3E}">
        <p14:creationId xmlns:p14="http://schemas.microsoft.com/office/powerpoint/2010/main" val="4629946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College isn’t for Everyone</a:t>
            </a:r>
            <a:endParaRPr lang="en-US" dirty="0"/>
          </a:p>
        </p:txBody>
      </p:sp>
      <p:sp>
        <p:nvSpPr>
          <p:cNvPr id="3" name="Content Placeholder 2"/>
          <p:cNvSpPr>
            <a:spLocks noGrp="1"/>
          </p:cNvSpPr>
          <p:nvPr>
            <p:ph idx="1"/>
          </p:nvPr>
        </p:nvSpPr>
        <p:spPr/>
        <p:txBody>
          <a:bodyPr>
            <a:normAutofit lnSpcReduction="10000"/>
          </a:bodyPr>
          <a:lstStyle/>
          <a:p>
            <a:r>
              <a:rPr lang="en-US" dirty="0"/>
              <a:t>Be honest with yourself at this point in your life you may not have the drive, discipline, and passion to obtain a degree; less than half of all students who attend college will graduate within four years</a:t>
            </a:r>
            <a:r>
              <a:rPr lang="en-US" dirty="0" smtClean="0"/>
              <a:t>.</a:t>
            </a:r>
          </a:p>
          <a:p>
            <a:r>
              <a:rPr lang="en-US" dirty="0"/>
              <a:t>Nowadays going into a trade can be a viable and well paying alternative to higher </a:t>
            </a:r>
            <a:r>
              <a:rPr lang="en-US" dirty="0" smtClean="0"/>
              <a:t>education</a:t>
            </a:r>
          </a:p>
          <a:p>
            <a:pPr lvl="1"/>
            <a:r>
              <a:rPr lang="en-US" b="1" dirty="0"/>
              <a:t>Reading assignment:</a:t>
            </a:r>
            <a:r>
              <a:rPr lang="en-US" dirty="0"/>
              <a:t> </a:t>
            </a:r>
            <a:r>
              <a:rPr lang="en-US" dirty="0">
                <a:hlinkClick r:id="rId2"/>
              </a:rPr>
              <a:t>America's Skilled Trades Dilemma: Shortages Loom As Most-In-Demand Group Of Workers </a:t>
            </a:r>
            <a:r>
              <a:rPr lang="en-US" dirty="0" smtClean="0">
                <a:hlinkClick r:id="rId2"/>
              </a:rPr>
              <a:t>Ages</a:t>
            </a:r>
            <a:endParaRPr lang="en-US" dirty="0" smtClean="0"/>
          </a:p>
          <a:p>
            <a:r>
              <a:rPr lang="en-US" dirty="0"/>
              <a:t>The Cost of your college </a:t>
            </a:r>
            <a:r>
              <a:rPr lang="en-US" dirty="0" smtClean="0"/>
              <a:t>education</a:t>
            </a:r>
          </a:p>
          <a:p>
            <a:pPr lvl="1"/>
            <a:r>
              <a:rPr lang="en-US" b="1" dirty="0"/>
              <a:t>Reading assignment: </a:t>
            </a:r>
            <a:r>
              <a:rPr lang="en-US" dirty="0">
                <a:hlinkClick r:id="rId3"/>
              </a:rPr>
              <a:t>How much will that college really cost</a:t>
            </a:r>
            <a:r>
              <a:rPr lang="en-US" dirty="0" smtClean="0">
                <a:hlinkClick r:id="rId3"/>
              </a:rPr>
              <a:t>?</a:t>
            </a:r>
            <a:endParaRPr lang="en-US" dirty="0" smtClean="0"/>
          </a:p>
          <a:p>
            <a:r>
              <a:rPr lang="en-US" dirty="0" smtClean="0"/>
              <a:t>Please make sure you read “</a:t>
            </a:r>
            <a:r>
              <a:rPr lang="en-US" dirty="0"/>
              <a:t>Beware the Top 5 Reasons for Dropping Out of </a:t>
            </a:r>
            <a:r>
              <a:rPr lang="en-US" dirty="0" smtClean="0"/>
              <a:t>College” in the Moodle presentation</a:t>
            </a:r>
            <a:endParaRPr lang="en-US" dirty="0"/>
          </a:p>
          <a:p>
            <a:pPr marL="0" indent="0">
              <a:buNone/>
            </a:pPr>
            <a:endParaRPr lang="en-US" dirty="0"/>
          </a:p>
        </p:txBody>
      </p:sp>
    </p:spTree>
    <p:extLst>
      <p:ext uri="{BB962C8B-B14F-4D97-AF65-F5344CB8AC3E}">
        <p14:creationId xmlns:p14="http://schemas.microsoft.com/office/powerpoint/2010/main" val="31964922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t>Question Cluster 2</a:t>
            </a:r>
            <a:endParaRPr lang="en-US" sz="5400" b="1" dirty="0"/>
          </a:p>
        </p:txBody>
      </p:sp>
      <p:sp>
        <p:nvSpPr>
          <p:cNvPr id="3" name="Content Placeholder 2"/>
          <p:cNvSpPr>
            <a:spLocks noGrp="1"/>
          </p:cNvSpPr>
          <p:nvPr>
            <p:ph idx="1"/>
          </p:nvPr>
        </p:nvSpPr>
        <p:spPr/>
        <p:txBody>
          <a:bodyPr/>
          <a:lstStyle/>
          <a:p>
            <a:r>
              <a:rPr lang="en-US" dirty="0" smtClean="0"/>
              <a:t>Cluster 2</a:t>
            </a:r>
            <a:endParaRPr lang="en-US" dirty="0"/>
          </a:p>
        </p:txBody>
      </p:sp>
    </p:spTree>
    <p:extLst>
      <p:ext uri="{BB962C8B-B14F-4D97-AF65-F5344CB8AC3E}">
        <p14:creationId xmlns:p14="http://schemas.microsoft.com/office/powerpoint/2010/main" val="9877875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533" y="336673"/>
            <a:ext cx="11582400" cy="1143000"/>
          </a:xfrm>
        </p:spPr>
        <p:txBody>
          <a:bodyPr>
            <a:noAutofit/>
          </a:bodyPr>
          <a:lstStyle/>
          <a:p>
            <a:pPr algn="ctr"/>
            <a:r>
              <a:rPr lang="en-US" sz="5400" b="1" dirty="0" smtClean="0"/>
              <a:t>Studying is an Opportunity Cost Decision</a:t>
            </a:r>
            <a:endParaRPr lang="en-US" sz="5400" b="1" dirty="0"/>
          </a:p>
        </p:txBody>
      </p:sp>
      <p:pic>
        <p:nvPicPr>
          <p:cNvPr id="5" name="irc_mi" descr="http://www.mattandrews.net/images/artwork/good_study_habits.jpg">
            <a:hlinkClick r:id="rId3"/>
          </p:cNvPr>
          <p:cNvPicPr>
            <a:picLocks noGrp="1"/>
          </p:cNvPicPr>
          <p:nvPr>
            <p:ph sz="half" idx="1"/>
          </p:nvPr>
        </p:nvPicPr>
        <p:blipFill rotWithShape="1">
          <a:blip r:embed="rId4" cstate="print">
            <a:extLst>
              <a:ext uri="{28A0092B-C50C-407E-A947-70E740481C1C}">
                <a14:useLocalDpi xmlns:a14="http://schemas.microsoft.com/office/drawing/2010/main" val="0"/>
              </a:ext>
            </a:extLst>
          </a:blip>
          <a:srcRect l="5637" t="4198" r="1273" b="3951"/>
          <a:stretch/>
        </p:blipFill>
        <p:spPr bwMode="auto">
          <a:xfrm>
            <a:off x="482958" y="2224871"/>
            <a:ext cx="3976500" cy="3947302"/>
          </a:xfrm>
          <a:prstGeom prst="rect">
            <a:avLst/>
          </a:prstGeom>
          <a:noFill/>
          <a:ln>
            <a:noFill/>
          </a:ln>
          <a:extLst>
            <a:ext uri="{53640926-AAD7-44D8-BBD7-CCE9431645EC}">
              <a14:shadowObscured xmlns:a14="http://schemas.microsoft.com/office/drawing/2010/main"/>
            </a:ext>
          </a:extLst>
        </p:spPr>
      </p:pic>
      <p:sp>
        <p:nvSpPr>
          <p:cNvPr id="4" name="Content Placeholder 3"/>
          <p:cNvSpPr>
            <a:spLocks noGrp="1"/>
          </p:cNvSpPr>
          <p:nvPr>
            <p:ph sz="half" idx="2"/>
          </p:nvPr>
        </p:nvSpPr>
        <p:spPr>
          <a:xfrm>
            <a:off x="4529798" y="1519311"/>
            <a:ext cx="7267526" cy="5078437"/>
          </a:xfrm>
        </p:spPr>
        <p:txBody>
          <a:bodyPr>
            <a:normAutofit fontScale="92500" lnSpcReduction="10000"/>
          </a:bodyPr>
          <a:lstStyle/>
          <a:p>
            <a:pPr lvl="0"/>
            <a:r>
              <a:rPr lang="en-US" b="1" dirty="0" smtClean="0"/>
              <a:t>“But I did study….”</a:t>
            </a:r>
            <a:endParaRPr lang="en-US" dirty="0" smtClean="0"/>
          </a:p>
          <a:p>
            <a:pPr lvl="0"/>
            <a:r>
              <a:rPr lang="en-US" dirty="0" smtClean="0"/>
              <a:t>Studying </a:t>
            </a:r>
            <a:r>
              <a:rPr lang="en-US" dirty="0"/>
              <a:t>is </a:t>
            </a:r>
            <a:r>
              <a:rPr lang="en-US" dirty="0" smtClean="0"/>
              <a:t>hard work with no immediate rewards and pay!</a:t>
            </a:r>
            <a:endParaRPr lang="en-US" dirty="0"/>
          </a:p>
          <a:p>
            <a:pPr lvl="0"/>
            <a:r>
              <a:rPr lang="en-US" dirty="0" smtClean="0"/>
              <a:t>Opportunity costs of studying</a:t>
            </a:r>
          </a:p>
          <a:p>
            <a:pPr lvl="1"/>
            <a:r>
              <a:rPr lang="en-US" dirty="0" smtClean="0"/>
              <a:t>Watch </a:t>
            </a:r>
            <a:r>
              <a:rPr lang="en-US" dirty="0"/>
              <a:t>TV, napping, eating, talking with friends, social </a:t>
            </a:r>
            <a:r>
              <a:rPr lang="en-US" dirty="0" smtClean="0"/>
              <a:t>media…etc.  For fun and relaxation.</a:t>
            </a:r>
          </a:p>
          <a:p>
            <a:pPr lvl="1"/>
            <a:r>
              <a:rPr lang="en-US" dirty="0" smtClean="0"/>
              <a:t>Work extra hours at a part time job to make extra money.</a:t>
            </a:r>
          </a:p>
          <a:p>
            <a:pPr lvl="0"/>
            <a:r>
              <a:rPr lang="en-US" dirty="0" smtClean="0"/>
              <a:t>Opportunity costs of not studying</a:t>
            </a:r>
          </a:p>
          <a:p>
            <a:pPr lvl="1"/>
            <a:r>
              <a:rPr lang="en-US" dirty="0" smtClean="0"/>
              <a:t>Grades suffer.</a:t>
            </a:r>
          </a:p>
          <a:p>
            <a:pPr lvl="1"/>
            <a:r>
              <a:rPr lang="en-US" dirty="0"/>
              <a:t>R</a:t>
            </a:r>
            <a:r>
              <a:rPr lang="en-US" dirty="0" smtClean="0"/>
              <a:t>isk of failing out of school</a:t>
            </a:r>
            <a:r>
              <a:rPr lang="en-US" dirty="0"/>
              <a:t> </a:t>
            </a:r>
            <a:r>
              <a:rPr lang="en-US" dirty="0" smtClean="0"/>
              <a:t>increases.</a:t>
            </a:r>
          </a:p>
          <a:p>
            <a:pPr lvl="1"/>
            <a:r>
              <a:rPr lang="en-US" dirty="0" smtClean="0"/>
              <a:t>Lower Grade Point Average leads to fewer job opportunities.</a:t>
            </a:r>
            <a:endParaRPr lang="en-US" dirty="0"/>
          </a:p>
        </p:txBody>
      </p:sp>
    </p:spTree>
    <p:extLst>
      <p:ext uri="{BB962C8B-B14F-4D97-AF65-F5344CB8AC3E}">
        <p14:creationId xmlns:p14="http://schemas.microsoft.com/office/powerpoint/2010/main" val="23734612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617" y="204322"/>
            <a:ext cx="12080383" cy="1143000"/>
          </a:xfrm>
        </p:spPr>
        <p:txBody>
          <a:bodyPr>
            <a:noAutofit/>
          </a:bodyPr>
          <a:lstStyle/>
          <a:p>
            <a:r>
              <a:rPr lang="en-US" sz="5400" b="1" dirty="0"/>
              <a:t>How much does that </a:t>
            </a:r>
            <a:r>
              <a:rPr lang="en-US" sz="5400" b="1" dirty="0" smtClean="0"/>
              <a:t>Café Late really </a:t>
            </a:r>
            <a:r>
              <a:rPr lang="en-US" sz="5400" b="1" dirty="0"/>
              <a:t>cost</a:t>
            </a:r>
            <a:r>
              <a:rPr lang="en-US" sz="5400" b="1" dirty="0" smtClean="0"/>
              <a:t>?</a:t>
            </a:r>
            <a:endParaRPr lang="en-US" sz="5400" b="1" dirty="0"/>
          </a:p>
        </p:txBody>
      </p:sp>
      <p:sp>
        <p:nvSpPr>
          <p:cNvPr id="3" name="Content Placeholder 2"/>
          <p:cNvSpPr>
            <a:spLocks noGrp="1"/>
          </p:cNvSpPr>
          <p:nvPr>
            <p:ph idx="1"/>
          </p:nvPr>
        </p:nvSpPr>
        <p:spPr>
          <a:xfrm>
            <a:off x="270456" y="1406770"/>
            <a:ext cx="11518900" cy="5184530"/>
          </a:xfrm>
        </p:spPr>
        <p:txBody>
          <a:bodyPr>
            <a:noAutofit/>
          </a:bodyPr>
          <a:lstStyle/>
          <a:p>
            <a:r>
              <a:rPr lang="en-US" sz="3400" dirty="0" smtClean="0"/>
              <a:t>Think </a:t>
            </a:r>
            <a:r>
              <a:rPr lang="en-US" sz="3400" dirty="0"/>
              <a:t>about some purchases you made today.  </a:t>
            </a:r>
            <a:endParaRPr lang="en-US" sz="3400" dirty="0" smtClean="0"/>
          </a:p>
          <a:p>
            <a:pPr lvl="1"/>
            <a:r>
              <a:rPr lang="en-US" sz="3000" dirty="0" smtClean="0"/>
              <a:t>Did </a:t>
            </a:r>
            <a:r>
              <a:rPr lang="en-US" sz="3000" dirty="0"/>
              <a:t>you a grab a coffee?  </a:t>
            </a:r>
            <a:endParaRPr lang="en-US" sz="3000" dirty="0" smtClean="0"/>
          </a:p>
          <a:p>
            <a:pPr lvl="1"/>
            <a:r>
              <a:rPr lang="en-US" sz="3000" dirty="0" smtClean="0"/>
              <a:t>How </a:t>
            </a:r>
            <a:r>
              <a:rPr lang="en-US" sz="3000" dirty="0"/>
              <a:t>much did </a:t>
            </a:r>
            <a:r>
              <a:rPr lang="en-US" sz="3000" dirty="0" smtClean="0"/>
              <a:t>you pay for that </a:t>
            </a:r>
            <a:r>
              <a:rPr lang="en-US" sz="3000" dirty="0"/>
              <a:t>cup of </a:t>
            </a:r>
            <a:r>
              <a:rPr lang="en-US" sz="3000" dirty="0" smtClean="0"/>
              <a:t>coffee?  </a:t>
            </a:r>
          </a:p>
          <a:p>
            <a:pPr lvl="1"/>
            <a:r>
              <a:rPr lang="en-US" sz="3000" dirty="0" smtClean="0"/>
              <a:t>How </a:t>
            </a:r>
            <a:r>
              <a:rPr lang="en-US" sz="3000" dirty="0"/>
              <a:t>often do you </a:t>
            </a:r>
            <a:r>
              <a:rPr lang="en-US" sz="3000" dirty="0" smtClean="0"/>
              <a:t>buy a </a:t>
            </a:r>
            <a:r>
              <a:rPr lang="en-US" sz="3000" dirty="0"/>
              <a:t>cup of </a:t>
            </a:r>
            <a:r>
              <a:rPr lang="en-US" sz="3000" dirty="0" smtClean="0"/>
              <a:t>coffee each day? Week? Year?</a:t>
            </a:r>
          </a:p>
          <a:p>
            <a:r>
              <a:rPr lang="en-US" sz="3400" dirty="0" smtClean="0"/>
              <a:t>Every dollar spent today reduces dollars available to spend in the future.  </a:t>
            </a:r>
          </a:p>
          <a:p>
            <a:pPr lvl="1"/>
            <a:r>
              <a:rPr lang="en-US" sz="3000" dirty="0" smtClean="0"/>
              <a:t>Less money for more important purchases (car, house, family)</a:t>
            </a:r>
          </a:p>
          <a:p>
            <a:pPr lvl="1"/>
            <a:r>
              <a:rPr lang="en-US" sz="3000" dirty="0" smtClean="0"/>
              <a:t>Less savings for emergencies</a:t>
            </a:r>
          </a:p>
          <a:p>
            <a:pPr lvl="1"/>
            <a:r>
              <a:rPr lang="en-US" sz="3000" dirty="0" smtClean="0"/>
              <a:t>Less invested for retirement</a:t>
            </a:r>
          </a:p>
          <a:p>
            <a:pPr lvl="1">
              <a:buNone/>
            </a:pPr>
            <a:endParaRPr lang="en-US" sz="3000" dirty="0" smtClean="0"/>
          </a:p>
        </p:txBody>
      </p:sp>
    </p:spTree>
    <p:extLst>
      <p:ext uri="{BB962C8B-B14F-4D97-AF65-F5344CB8AC3E}">
        <p14:creationId xmlns:p14="http://schemas.microsoft.com/office/powerpoint/2010/main" val="3860470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949" y="0"/>
            <a:ext cx="11426959" cy="1325563"/>
          </a:xfrm>
        </p:spPr>
        <p:txBody>
          <a:bodyPr>
            <a:noAutofit/>
          </a:bodyPr>
          <a:lstStyle/>
          <a:p>
            <a:r>
              <a:rPr lang="en-US" sz="5400" b="1" dirty="0"/>
              <a:t>S</a:t>
            </a:r>
            <a:r>
              <a:rPr lang="en-US" sz="5400" b="1" dirty="0" smtClean="0"/>
              <a:t>pending </a:t>
            </a:r>
            <a:r>
              <a:rPr lang="en-US" sz="5400" b="1" dirty="0"/>
              <a:t>choices from age </a:t>
            </a:r>
            <a:r>
              <a:rPr lang="en-US" sz="5400" b="1" dirty="0" smtClean="0"/>
              <a:t>18 </a:t>
            </a:r>
            <a:r>
              <a:rPr lang="en-US" sz="5400" b="1" dirty="0"/>
              <a:t>to 65</a:t>
            </a:r>
            <a:endParaRPr lang="en-US" sz="5400" dirty="0"/>
          </a:p>
        </p:txBody>
      </p:sp>
      <p:sp>
        <p:nvSpPr>
          <p:cNvPr id="3" name="Content Placeholder 2"/>
          <p:cNvSpPr>
            <a:spLocks noGrp="1"/>
          </p:cNvSpPr>
          <p:nvPr>
            <p:ph idx="1"/>
          </p:nvPr>
        </p:nvSpPr>
        <p:spPr>
          <a:xfrm>
            <a:off x="362587" y="1368814"/>
            <a:ext cx="11125200" cy="5489186"/>
          </a:xfrm>
        </p:spPr>
        <p:txBody>
          <a:bodyPr>
            <a:normAutofit/>
          </a:bodyPr>
          <a:lstStyle/>
          <a:p>
            <a:r>
              <a:rPr lang="en-US" sz="3200" dirty="0" smtClean="0"/>
              <a:t>One soft drink/bottled water a day </a:t>
            </a:r>
          </a:p>
          <a:p>
            <a:pPr lvl="1"/>
            <a:r>
              <a:rPr lang="en-US" dirty="0" smtClean="0"/>
              <a:t>Estimated cost:  $1 a day adds up to $30 a month </a:t>
            </a:r>
          </a:p>
          <a:p>
            <a:pPr lvl="1"/>
            <a:r>
              <a:rPr lang="en-US" dirty="0" smtClean="0"/>
              <a:t>Or, invest at 6% return and have $93,956.28 by age 65</a:t>
            </a:r>
          </a:p>
          <a:p>
            <a:r>
              <a:rPr lang="en-US" sz="3200" dirty="0" smtClean="0"/>
              <a:t>Dinner for 2 once a month </a:t>
            </a:r>
          </a:p>
          <a:p>
            <a:pPr lvl="1"/>
            <a:r>
              <a:rPr lang="en-US" dirty="0" smtClean="0"/>
              <a:t>Estimated cost: $15 a meal adds up to $60 a month</a:t>
            </a:r>
          </a:p>
          <a:p>
            <a:pPr lvl="1"/>
            <a:r>
              <a:rPr lang="en-US" dirty="0" smtClean="0"/>
              <a:t>Or, invest at 6% return and </a:t>
            </a:r>
            <a:r>
              <a:rPr lang="en-US" sz="2200" dirty="0" smtClean="0"/>
              <a:t>have $187,912.55 by age of 65</a:t>
            </a:r>
          </a:p>
          <a:p>
            <a:r>
              <a:rPr lang="en-US" sz="3200" dirty="0" smtClean="0"/>
              <a:t>A </a:t>
            </a:r>
            <a:r>
              <a:rPr lang="en-US" sz="3200" dirty="0"/>
              <a:t>Café Latte a day </a:t>
            </a:r>
            <a:endParaRPr lang="en-US" sz="3200" dirty="0" smtClean="0"/>
          </a:p>
          <a:p>
            <a:pPr lvl="1"/>
            <a:r>
              <a:rPr lang="en-US" dirty="0" smtClean="0"/>
              <a:t>Estimated cost: $4 a day adds up to $120 </a:t>
            </a:r>
            <a:r>
              <a:rPr lang="en-US" dirty="0"/>
              <a:t>a </a:t>
            </a:r>
            <a:r>
              <a:rPr lang="en-US" dirty="0" smtClean="0"/>
              <a:t>month</a:t>
            </a:r>
          </a:p>
          <a:p>
            <a:pPr lvl="1"/>
            <a:r>
              <a:rPr lang="en-US" dirty="0" smtClean="0"/>
              <a:t>Or, invest at </a:t>
            </a:r>
            <a:r>
              <a:rPr lang="en-US" dirty="0"/>
              <a:t>6% return </a:t>
            </a:r>
            <a:r>
              <a:rPr lang="en-US" dirty="0" smtClean="0"/>
              <a:t>and have $</a:t>
            </a:r>
            <a:r>
              <a:rPr lang="en-US" dirty="0"/>
              <a:t>377,824.24 </a:t>
            </a:r>
            <a:r>
              <a:rPr lang="en-US" dirty="0" smtClean="0"/>
              <a:t> by age 65</a:t>
            </a:r>
          </a:p>
          <a:p>
            <a:r>
              <a:rPr lang="en-US" sz="3200" dirty="0" smtClean="0"/>
              <a:t>Give up all 3 and have $659,693.07</a:t>
            </a:r>
          </a:p>
          <a:p>
            <a:pPr marL="457200" lvl="1" indent="0">
              <a:buNone/>
            </a:pPr>
            <a:endParaRPr lang="en-US" dirty="0"/>
          </a:p>
          <a:p>
            <a:endParaRPr lang="en-US" dirty="0"/>
          </a:p>
        </p:txBody>
      </p:sp>
      <p:pic>
        <p:nvPicPr>
          <p:cNvPr id="12" name="Picture 11"/>
          <p:cNvPicPr>
            <a:picLocks noChangeAspect="1"/>
          </p:cNvPicPr>
          <p:nvPr/>
        </p:nvPicPr>
        <p:blipFill>
          <a:blip r:embed="rId3" cstate="print"/>
          <a:stretch>
            <a:fillRect/>
          </a:stretch>
        </p:blipFill>
        <p:spPr>
          <a:xfrm>
            <a:off x="9611404" y="1366084"/>
            <a:ext cx="1674058" cy="1180076"/>
          </a:xfrm>
          <a:prstGeom prst="rect">
            <a:avLst/>
          </a:prstGeom>
        </p:spPr>
      </p:pic>
      <p:pic>
        <p:nvPicPr>
          <p:cNvPr id="13" name="Picture 12"/>
          <p:cNvPicPr>
            <a:picLocks noChangeAspect="1"/>
          </p:cNvPicPr>
          <p:nvPr/>
        </p:nvPicPr>
        <p:blipFill>
          <a:blip r:embed="rId4" cstate="print"/>
          <a:stretch>
            <a:fillRect/>
          </a:stretch>
        </p:blipFill>
        <p:spPr>
          <a:xfrm>
            <a:off x="9069574" y="3261002"/>
            <a:ext cx="2401251" cy="1075885"/>
          </a:xfrm>
          <a:prstGeom prst="rect">
            <a:avLst/>
          </a:prstGeom>
        </p:spPr>
      </p:pic>
      <p:pic>
        <p:nvPicPr>
          <p:cNvPr id="14" name="Picture 13"/>
          <p:cNvPicPr>
            <a:picLocks noChangeAspect="1"/>
          </p:cNvPicPr>
          <p:nvPr/>
        </p:nvPicPr>
        <p:blipFill>
          <a:blip r:embed="rId5" cstate="print"/>
          <a:stretch>
            <a:fillRect/>
          </a:stretch>
        </p:blipFill>
        <p:spPr>
          <a:xfrm>
            <a:off x="9575813" y="4513126"/>
            <a:ext cx="1702726" cy="1702726"/>
          </a:xfrm>
          <a:prstGeom prst="rect">
            <a:avLst/>
          </a:prstGeom>
        </p:spPr>
      </p:pic>
    </p:spTree>
    <p:extLst>
      <p:ext uri="{BB962C8B-B14F-4D97-AF65-F5344CB8AC3E}">
        <p14:creationId xmlns:p14="http://schemas.microsoft.com/office/powerpoint/2010/main" val="26525640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4044" y="334410"/>
            <a:ext cx="10515600" cy="1325563"/>
          </a:xfrm>
        </p:spPr>
        <p:txBody>
          <a:bodyPr>
            <a:normAutofit/>
          </a:bodyPr>
          <a:lstStyle/>
          <a:p>
            <a:r>
              <a:rPr lang="en-US" sz="5400" b="1" dirty="0" smtClean="0"/>
              <a:t>What are YOU giving up? </a:t>
            </a:r>
            <a:endParaRPr lang="en-US" sz="5400" b="1" dirty="0"/>
          </a:p>
        </p:txBody>
      </p:sp>
      <p:sp>
        <p:nvSpPr>
          <p:cNvPr id="3" name="Content Placeholder 2"/>
          <p:cNvSpPr>
            <a:spLocks noGrp="1"/>
          </p:cNvSpPr>
          <p:nvPr>
            <p:ph idx="1"/>
          </p:nvPr>
        </p:nvSpPr>
        <p:spPr>
          <a:xfrm>
            <a:off x="482600" y="1931831"/>
            <a:ext cx="5753100" cy="4726546"/>
          </a:xfrm>
        </p:spPr>
        <p:txBody>
          <a:bodyPr>
            <a:normAutofit fontScale="92500" lnSpcReduction="20000"/>
          </a:bodyPr>
          <a:lstStyle/>
          <a:p>
            <a:r>
              <a:rPr lang="en-US" sz="3400" dirty="0"/>
              <a:t>Calculate the costs of your own bad habits.  </a:t>
            </a:r>
            <a:endParaRPr lang="en-US" sz="3400" dirty="0" smtClean="0"/>
          </a:p>
          <a:p>
            <a:r>
              <a:rPr lang="en-US" sz="3400" dirty="0" smtClean="0"/>
              <a:t>Think </a:t>
            </a:r>
            <a:r>
              <a:rPr lang="en-US" sz="3400" dirty="0"/>
              <a:t>about a non-essential item you purchase on a regular basis.  It could be a food or drink item, a pack of </a:t>
            </a:r>
            <a:r>
              <a:rPr lang="en-US" sz="3400" dirty="0" smtClean="0"/>
              <a:t>cigarettes, </a:t>
            </a:r>
            <a:r>
              <a:rPr lang="en-US" sz="3400" dirty="0"/>
              <a:t>or even a case of beer.  </a:t>
            </a:r>
            <a:endParaRPr lang="en-US" sz="3400" dirty="0" smtClean="0"/>
          </a:p>
          <a:p>
            <a:r>
              <a:rPr lang="en-US" sz="3400" dirty="0" smtClean="0"/>
              <a:t>Figure </a:t>
            </a:r>
            <a:r>
              <a:rPr lang="en-US" sz="3400" dirty="0"/>
              <a:t>out about how much you spend a month for that item</a:t>
            </a:r>
            <a:r>
              <a:rPr lang="en-US" sz="3400" dirty="0" smtClean="0"/>
              <a:t>.</a:t>
            </a:r>
          </a:p>
          <a:p>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503101353"/>
              </p:ext>
            </p:extLst>
          </p:nvPr>
        </p:nvGraphicFramePr>
        <p:xfrm>
          <a:off x="6587155" y="2364621"/>
          <a:ext cx="5294324" cy="3312848"/>
        </p:xfrm>
        <a:graphic>
          <a:graphicData uri="http://schemas.openxmlformats.org/presentationml/2006/ole">
            <mc:AlternateContent xmlns:mc="http://schemas.openxmlformats.org/markup-compatibility/2006">
              <mc:Choice xmlns:v="urn:schemas-microsoft-com:vml" Requires="v">
                <p:oleObj spid="_x0000_s1071" name="Worksheet" r:id="rId5" imgW="3057620" imgH="1914395" progId="Excel.Sheet.12">
                  <p:embed/>
                </p:oleObj>
              </mc:Choice>
              <mc:Fallback>
                <p:oleObj name="Worksheet" r:id="rId5" imgW="3057620" imgH="1914395" progId="Excel.Sheet.12">
                  <p:embed/>
                  <p:pic>
                    <p:nvPicPr>
                      <p:cNvPr id="0" name="Picture 4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87155" y="2364621"/>
                        <a:ext cx="5294324" cy="331284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a:off x="7137780" y="1590189"/>
            <a:ext cx="3941864" cy="646331"/>
          </a:xfrm>
          <a:prstGeom prst="rect">
            <a:avLst/>
          </a:prstGeom>
          <a:noFill/>
        </p:spPr>
        <p:txBody>
          <a:bodyPr wrap="square" rtlCol="0">
            <a:spAutoFit/>
          </a:bodyPr>
          <a:lstStyle/>
          <a:p>
            <a:pPr algn="ctr"/>
            <a:r>
              <a:rPr lang="en-US" dirty="0" smtClean="0"/>
              <a:t>What if that money were invested from 18-65 at 6%?</a:t>
            </a:r>
            <a:endParaRPr lang="en-US" dirty="0"/>
          </a:p>
        </p:txBody>
      </p:sp>
    </p:spTree>
    <p:extLst>
      <p:ext uri="{BB962C8B-B14F-4D97-AF65-F5344CB8AC3E}">
        <p14:creationId xmlns:p14="http://schemas.microsoft.com/office/powerpoint/2010/main" val="16954933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t>Question Cluster 3</a:t>
            </a:r>
            <a:endParaRPr lang="en-US" sz="5400" b="1" dirty="0"/>
          </a:p>
        </p:txBody>
      </p:sp>
      <p:sp>
        <p:nvSpPr>
          <p:cNvPr id="3" name="Content Placeholder 2"/>
          <p:cNvSpPr>
            <a:spLocks noGrp="1"/>
          </p:cNvSpPr>
          <p:nvPr>
            <p:ph idx="1"/>
          </p:nvPr>
        </p:nvSpPr>
        <p:spPr/>
        <p:txBody>
          <a:bodyPr/>
          <a:lstStyle/>
          <a:p>
            <a:r>
              <a:rPr lang="en-US" dirty="0" smtClean="0">
                <a:hlinkClick r:id="rId3" action="ppaction://hlinkfile"/>
              </a:rPr>
              <a:t>Cluster 3</a:t>
            </a:r>
            <a:endParaRPr lang="en-US" dirty="0"/>
          </a:p>
        </p:txBody>
      </p:sp>
    </p:spTree>
    <p:extLst>
      <p:ext uri="{BB962C8B-B14F-4D97-AF65-F5344CB8AC3E}">
        <p14:creationId xmlns:p14="http://schemas.microsoft.com/office/powerpoint/2010/main" val="5694779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156" y="0"/>
            <a:ext cx="11138594" cy="1325563"/>
          </a:xfrm>
        </p:spPr>
        <p:txBody>
          <a:bodyPr>
            <a:noAutofit/>
          </a:bodyPr>
          <a:lstStyle/>
          <a:p>
            <a:r>
              <a:rPr lang="en-US" sz="5400" b="1" dirty="0"/>
              <a:t>The Opportunity Cost of Watching TV </a:t>
            </a:r>
          </a:p>
        </p:txBody>
      </p:sp>
      <p:sp>
        <p:nvSpPr>
          <p:cNvPr id="3" name="Content Placeholder 2"/>
          <p:cNvSpPr>
            <a:spLocks noGrp="1"/>
          </p:cNvSpPr>
          <p:nvPr>
            <p:ph sz="half" idx="1"/>
          </p:nvPr>
        </p:nvSpPr>
        <p:spPr>
          <a:xfrm>
            <a:off x="0" y="1465688"/>
            <a:ext cx="8088923" cy="5181600"/>
          </a:xfrm>
        </p:spPr>
        <p:txBody>
          <a:bodyPr>
            <a:noAutofit/>
          </a:bodyPr>
          <a:lstStyle/>
          <a:p>
            <a:r>
              <a:rPr lang="en-US" sz="2800" dirty="0" smtClean="0"/>
              <a:t>After a long day, TV </a:t>
            </a:r>
            <a:r>
              <a:rPr lang="en-US" sz="2800" dirty="0"/>
              <a:t>is the perfect way to “veg </a:t>
            </a:r>
            <a:r>
              <a:rPr lang="en-US" sz="2800" dirty="0" smtClean="0"/>
              <a:t>out” </a:t>
            </a:r>
          </a:p>
          <a:p>
            <a:r>
              <a:rPr lang="en-US" sz="2800" dirty="0"/>
              <a:t>TV producers have figured out the recipe behind creating addictive TV programs.</a:t>
            </a:r>
            <a:endParaRPr lang="en-US" sz="2800" dirty="0" smtClean="0"/>
          </a:p>
          <a:p>
            <a:r>
              <a:rPr lang="en-US" sz="2800" dirty="0"/>
              <a:t>The average American spends roughly 34 hours a week watching TV amounting to a national total of 250 billion hours of TV watched per year by Americans.</a:t>
            </a:r>
            <a:r>
              <a:rPr lang="en-US" sz="2800" dirty="0" smtClean="0"/>
              <a:t> </a:t>
            </a:r>
          </a:p>
          <a:p>
            <a:r>
              <a:rPr lang="en-US" sz="2800" b="1" dirty="0" smtClean="0"/>
              <a:t>Food for thought:  What </a:t>
            </a:r>
            <a:r>
              <a:rPr lang="en-US" sz="2800" b="1" dirty="0"/>
              <a:t>could YOU do with an extra </a:t>
            </a:r>
            <a:r>
              <a:rPr lang="en-US" sz="2800" b="1" dirty="0" smtClean="0"/>
              <a:t>3-4 </a:t>
            </a:r>
            <a:r>
              <a:rPr lang="en-US" sz="2800" b="1" dirty="0"/>
              <a:t>hours a night</a:t>
            </a:r>
            <a:r>
              <a:rPr lang="en-US" sz="2800" b="1" dirty="0" smtClean="0"/>
              <a:t>?</a:t>
            </a:r>
            <a:r>
              <a:rPr lang="en-US" sz="2800" dirty="0" smtClean="0"/>
              <a:t> Read a </a:t>
            </a:r>
            <a:r>
              <a:rPr lang="en-US" sz="2800" dirty="0"/>
              <a:t>book, </a:t>
            </a:r>
            <a:r>
              <a:rPr lang="en-US" sz="2800" dirty="0" smtClean="0"/>
              <a:t>have </a:t>
            </a:r>
            <a:r>
              <a:rPr lang="en-US" sz="2800" dirty="0"/>
              <a:t>friends over, </a:t>
            </a:r>
            <a:r>
              <a:rPr lang="en-US" sz="2800" dirty="0" smtClean="0"/>
              <a:t>relax, get a part time job...</a:t>
            </a:r>
          </a:p>
          <a:p>
            <a:r>
              <a:rPr lang="en-US" sz="2800" dirty="0" smtClean="0"/>
              <a:t>XXX Exercises – using the following link</a:t>
            </a:r>
            <a:endParaRPr lang="en-US" sz="2800" dirty="0"/>
          </a:p>
          <a:p>
            <a:pPr marL="0" indent="0">
              <a:buNone/>
            </a:pPr>
            <a:endParaRPr lang="en-US" sz="1600" dirty="0" smtClean="0"/>
          </a:p>
        </p:txBody>
      </p:sp>
      <p:sp>
        <p:nvSpPr>
          <p:cNvPr id="5" name="Rectangle 4"/>
          <p:cNvSpPr/>
          <p:nvPr/>
        </p:nvSpPr>
        <p:spPr>
          <a:xfrm>
            <a:off x="342427" y="5894544"/>
            <a:ext cx="6096000" cy="646331"/>
          </a:xfrm>
          <a:prstGeom prst="rect">
            <a:avLst/>
          </a:prstGeom>
        </p:spPr>
        <p:txBody>
          <a:bodyPr>
            <a:spAutoFit/>
          </a:bodyPr>
          <a:lstStyle/>
          <a:p>
            <a:r>
              <a:rPr lang="en-US" dirty="0">
                <a:hlinkClick r:id="rId3"/>
              </a:rPr>
              <a:t>http://psychologyofwellbeing.com/201203/opportunity-cost-of-television.html</a:t>
            </a:r>
            <a:endParaRPr lang="en-US" dirty="0"/>
          </a:p>
        </p:txBody>
      </p:sp>
      <p:pic>
        <p:nvPicPr>
          <p:cNvPr id="7" name="Picture 6">
            <a:hlinkClick r:id="rId4"/>
          </p:cNvPr>
          <p:cNvPicPr/>
          <p:nvPr/>
        </p:nvPicPr>
        <p:blipFill rotWithShape="1">
          <a:blip r:embed="rId5" cstate="print">
            <a:extLst>
              <a:ext uri="{28A0092B-C50C-407E-A947-70E740481C1C}">
                <a14:useLocalDpi xmlns:a14="http://schemas.microsoft.com/office/drawing/2010/main" val="0"/>
              </a:ext>
            </a:extLst>
          </a:blip>
          <a:srcRect l="13305" t="26082" r="50994" b="32013"/>
          <a:stretch/>
        </p:blipFill>
        <p:spPr bwMode="auto">
          <a:xfrm>
            <a:off x="8353622" y="3668931"/>
            <a:ext cx="3624262" cy="3189069"/>
          </a:xfrm>
          <a:prstGeom prst="rect">
            <a:avLst/>
          </a:prstGeom>
          <a:ln>
            <a:noFill/>
          </a:ln>
          <a:extLst>
            <a:ext uri="{53640926-AAD7-44D8-BBD7-CCE9431645EC}">
              <a14:shadowObscured xmlns:a14="http://schemas.microsoft.com/office/drawing/2010/main"/>
            </a:ext>
          </a:extLst>
        </p:spPr>
      </p:pic>
      <p:pic>
        <p:nvPicPr>
          <p:cNvPr id="6" name="irc_mi" descr="http://1.bp.blogspot.com/-zBa2tDzDYhs/UCLwOGg3vII/AAAAAAAAB0c/rqoQHb-PXBw/s1600/Junk+TV.jpg">
            <a:hlinkClick r:id="rId6"/>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992033" y="1589881"/>
            <a:ext cx="3073758" cy="1893373"/>
          </a:xfrm>
          <a:prstGeom prst="rect">
            <a:avLst/>
          </a:prstGeom>
          <a:noFill/>
          <a:ln>
            <a:noFill/>
          </a:ln>
        </p:spPr>
      </p:pic>
    </p:spTree>
    <p:extLst>
      <p:ext uri="{BB962C8B-B14F-4D97-AF65-F5344CB8AC3E}">
        <p14:creationId xmlns:p14="http://schemas.microsoft.com/office/powerpoint/2010/main" val="6280026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t>Learning Objectives</a:t>
            </a:r>
            <a:endParaRPr lang="en-US" sz="5400" b="1" dirty="0"/>
          </a:p>
        </p:txBody>
      </p:sp>
      <p:sp>
        <p:nvSpPr>
          <p:cNvPr id="3" name="Content Placeholder 2"/>
          <p:cNvSpPr>
            <a:spLocks noGrp="1"/>
          </p:cNvSpPr>
          <p:nvPr>
            <p:ph idx="1"/>
          </p:nvPr>
        </p:nvSpPr>
        <p:spPr>
          <a:xfrm>
            <a:off x="838200" y="2057399"/>
            <a:ext cx="10515600" cy="4119563"/>
          </a:xfrm>
        </p:spPr>
        <p:txBody>
          <a:bodyPr/>
          <a:lstStyle/>
          <a:p>
            <a:r>
              <a:rPr lang="en-US" sz="3600" dirty="0" smtClean="0"/>
              <a:t>What </a:t>
            </a:r>
            <a:r>
              <a:rPr lang="en-US" sz="3600" dirty="0"/>
              <a:t>is </a:t>
            </a:r>
            <a:r>
              <a:rPr lang="en-US" sz="3600" dirty="0" smtClean="0"/>
              <a:t>an opportunity </a:t>
            </a:r>
            <a:r>
              <a:rPr lang="en-US" sz="3600" dirty="0"/>
              <a:t>cost?</a:t>
            </a:r>
          </a:p>
          <a:p>
            <a:r>
              <a:rPr lang="en-US" sz="3600" dirty="0" smtClean="0"/>
              <a:t>What </a:t>
            </a:r>
            <a:r>
              <a:rPr lang="en-US" sz="3600" dirty="0"/>
              <a:t>are the financial </a:t>
            </a:r>
            <a:r>
              <a:rPr lang="en-US" sz="3600" dirty="0" smtClean="0"/>
              <a:t>benefits versus costs </a:t>
            </a:r>
            <a:r>
              <a:rPr lang="en-US" sz="3600" dirty="0"/>
              <a:t>of decisions you make?</a:t>
            </a:r>
          </a:p>
          <a:p>
            <a:r>
              <a:rPr lang="en-US" sz="3600" dirty="0" smtClean="0"/>
              <a:t>What </a:t>
            </a:r>
            <a:r>
              <a:rPr lang="en-US" sz="3600" dirty="0"/>
              <a:t>are the personal </a:t>
            </a:r>
            <a:r>
              <a:rPr lang="en-US" sz="3600" dirty="0" smtClean="0"/>
              <a:t>benefits versus costs </a:t>
            </a:r>
            <a:r>
              <a:rPr lang="en-US" sz="3600" dirty="0"/>
              <a:t>of decisions you make</a:t>
            </a:r>
            <a:r>
              <a:rPr lang="en-US" sz="3600" dirty="0" smtClean="0"/>
              <a:t>?</a:t>
            </a:r>
          </a:p>
          <a:p>
            <a:pPr lvl="1"/>
            <a:endParaRPr lang="en-US" dirty="0"/>
          </a:p>
          <a:p>
            <a:endParaRPr lang="en-US" dirty="0"/>
          </a:p>
        </p:txBody>
      </p:sp>
    </p:spTree>
    <p:extLst>
      <p:ext uri="{BB962C8B-B14F-4D97-AF65-F5344CB8AC3E}">
        <p14:creationId xmlns:p14="http://schemas.microsoft.com/office/powerpoint/2010/main" val="40590266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8058367" y="6458903"/>
            <a:ext cx="3822265" cy="369332"/>
          </a:xfrm>
          <a:prstGeom prst="rect">
            <a:avLst/>
          </a:prstGeom>
        </p:spPr>
        <p:txBody>
          <a:bodyPr wrap="none">
            <a:spAutoFit/>
          </a:bodyPr>
          <a:lstStyle/>
          <a:p>
            <a:r>
              <a:rPr lang="en-US" u="sng" dirty="0">
                <a:solidFill>
                  <a:srgbClr val="0563C1"/>
                </a:solidFill>
                <a:latin typeface="Times New Roman" panose="02020603050405020304" pitchFamily="18" charset="0"/>
                <a:ea typeface="Calibri" panose="020F0502020204030204" pitchFamily="34" charset="0"/>
                <a:cs typeface="Times New Roman" panose="02020603050405020304" pitchFamily="18" charset="0"/>
                <a:hlinkClick r:id="rId3"/>
              </a:rPr>
              <a:t>Figure: Television Watching Statistics</a:t>
            </a:r>
            <a:r>
              <a:rPr lang="en-US" dirty="0">
                <a:solidFill>
                  <a:srgbClr val="0563C1"/>
                </a:solidFill>
                <a:latin typeface="Times New Roman" panose="02020603050405020304" pitchFamily="18" charset="0"/>
                <a:ea typeface="Calibri" panose="020F0502020204030204" pitchFamily="34" charset="0"/>
              </a:rPr>
              <a:t> )</a:t>
            </a:r>
            <a:endParaRPr lang="en-US" dirty="0"/>
          </a:p>
        </p:txBody>
      </p:sp>
      <p:pic>
        <p:nvPicPr>
          <p:cNvPr id="9" name="Picture 8"/>
          <p:cNvPicPr/>
          <p:nvPr/>
        </p:nvPicPr>
        <p:blipFill rotWithShape="1">
          <a:blip r:embed="rId4" cstate="print">
            <a:extLst>
              <a:ext uri="{28A0092B-C50C-407E-A947-70E740481C1C}">
                <a14:useLocalDpi xmlns:a14="http://schemas.microsoft.com/office/drawing/2010/main" val="0"/>
              </a:ext>
            </a:extLst>
          </a:blip>
          <a:srcRect l="25787" t="14664" r="46731" b="77180"/>
          <a:stretch/>
        </p:blipFill>
        <p:spPr bwMode="auto">
          <a:xfrm>
            <a:off x="444500" y="5492234"/>
            <a:ext cx="3530599" cy="966669"/>
          </a:xfrm>
          <a:prstGeom prst="rect">
            <a:avLst/>
          </a:prstGeom>
          <a:ln>
            <a:noFill/>
          </a:ln>
          <a:extLst>
            <a:ext uri="{53640926-AAD7-44D8-BBD7-CCE9431645EC}">
              <a14:shadowObscured xmlns:a14="http://schemas.microsoft.com/office/drawing/2010/main"/>
            </a:ext>
          </a:extLst>
        </p:spPr>
      </p:pic>
      <p:pic>
        <p:nvPicPr>
          <p:cNvPr id="10" name="Picture 9"/>
          <p:cNvPicPr/>
          <p:nvPr/>
        </p:nvPicPr>
        <p:blipFill rotWithShape="1">
          <a:blip r:embed="rId4" cstate="print">
            <a:extLst>
              <a:ext uri="{28A0092B-C50C-407E-A947-70E740481C1C}">
                <a14:useLocalDpi xmlns:a14="http://schemas.microsoft.com/office/drawing/2010/main" val="0"/>
              </a:ext>
            </a:extLst>
          </a:blip>
          <a:srcRect l="7853" t="6864" r="65694" b="90477"/>
          <a:stretch/>
        </p:blipFill>
        <p:spPr bwMode="auto">
          <a:xfrm>
            <a:off x="3802062" y="199509"/>
            <a:ext cx="4084638" cy="564118"/>
          </a:xfrm>
          <a:prstGeom prst="rect">
            <a:avLst/>
          </a:prstGeom>
          <a:ln>
            <a:noFill/>
          </a:ln>
          <a:extLst>
            <a:ext uri="{53640926-AAD7-44D8-BBD7-CCE9431645EC}">
              <a14:shadowObscured xmlns:a14="http://schemas.microsoft.com/office/drawing/2010/main"/>
            </a:ext>
          </a:extLst>
        </p:spPr>
      </p:pic>
      <p:pic>
        <p:nvPicPr>
          <p:cNvPr id="11" name="Picture 10"/>
          <p:cNvPicPr>
            <a:picLocks noChangeAspect="1"/>
          </p:cNvPicPr>
          <p:nvPr/>
        </p:nvPicPr>
        <p:blipFill rotWithShape="1">
          <a:blip r:embed="rId5" cstate="print">
            <a:extLst>
              <a:ext uri="{28A0092B-C50C-407E-A947-70E740481C1C}">
                <a14:useLocalDpi xmlns:a14="http://schemas.microsoft.com/office/drawing/2010/main" val="0"/>
              </a:ext>
            </a:extLst>
          </a:blip>
          <a:srcRect l="6146"/>
          <a:stretch/>
        </p:blipFill>
        <p:spPr>
          <a:xfrm>
            <a:off x="101600" y="850900"/>
            <a:ext cx="5455126" cy="4359275"/>
          </a:xfrm>
          <a:prstGeom prst="rect">
            <a:avLst/>
          </a:prstGeom>
        </p:spPr>
      </p:pic>
      <p:pic>
        <p:nvPicPr>
          <p:cNvPr id="7" name="Picture 6"/>
          <p:cNvPicPr/>
          <p:nvPr/>
        </p:nvPicPr>
        <p:blipFill rotWithShape="1">
          <a:blip r:embed="rId4" cstate="print">
            <a:extLst>
              <a:ext uri="{28A0092B-C50C-407E-A947-70E740481C1C}">
                <a14:useLocalDpi xmlns:a14="http://schemas.microsoft.com/office/drawing/2010/main" val="0"/>
              </a:ext>
            </a:extLst>
          </a:blip>
          <a:srcRect l="7853" t="38272" r="34922" b="2797"/>
          <a:stretch/>
        </p:blipFill>
        <p:spPr bwMode="auto">
          <a:xfrm>
            <a:off x="5173662" y="850900"/>
            <a:ext cx="6904038" cy="560800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505811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034594"/>
            <a:ext cx="10972800" cy="1143000"/>
          </a:xfrm>
        </p:spPr>
        <p:txBody>
          <a:bodyPr>
            <a:normAutofit fontScale="90000"/>
          </a:bodyPr>
          <a:lstStyle/>
          <a:p>
            <a:r>
              <a:rPr lang="en-US" dirty="0" smtClean="0"/>
              <a:t>Personal Opportunity Cost</a:t>
            </a:r>
            <a:br>
              <a:rPr lang="en-US" dirty="0" smtClean="0"/>
            </a:br>
            <a:r>
              <a:rPr lang="en-US" sz="2700" i="1" dirty="0"/>
              <a:t>"Time is more valuable than money. You can get more money, but you cannot get more time."- Jim </a:t>
            </a:r>
            <a:r>
              <a:rPr lang="en-US" sz="2700" i="1" dirty="0" err="1"/>
              <a:t>Rohn</a:t>
            </a:r>
            <a:r>
              <a:rPr lang="en-US" sz="2700" i="1" dirty="0"/>
              <a:t> (entrepreneur, author and motivational speaker)</a:t>
            </a:r>
            <a:r>
              <a:rPr lang="en-US" sz="2700" dirty="0"/>
              <a:t/>
            </a:r>
            <a:br>
              <a:rPr lang="en-US" sz="2700" dirty="0"/>
            </a:br>
            <a:endParaRPr lang="en-US" sz="2700"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a:t>Time which is used for one activity cannot be used for alternative activities. </a:t>
            </a:r>
            <a:endParaRPr lang="en-US" dirty="0" smtClean="0"/>
          </a:p>
          <a:p>
            <a:r>
              <a:rPr lang="en-US" dirty="0"/>
              <a:t>When spending time participating in studying, shopping, working, partying etc. you can’t also use this time for any other activities. </a:t>
            </a:r>
            <a:endParaRPr lang="en-US" dirty="0" smtClean="0"/>
          </a:p>
          <a:p>
            <a:pPr lvl="1"/>
            <a:r>
              <a:rPr lang="en-US" dirty="0"/>
              <a:t>You must take careful consideration when determining how you will use your available personal resources. Your personal resources must be managed and planned just as your finances</a:t>
            </a:r>
            <a:r>
              <a:rPr lang="en-US" dirty="0" smtClean="0"/>
              <a:t>.</a:t>
            </a:r>
          </a:p>
          <a:p>
            <a:pPr lvl="1"/>
            <a:r>
              <a:rPr lang="en-US" dirty="0"/>
              <a:t>If you allocate your resources in a manner which leads to a lack sleep, exercise, or poor eating habits it can a cause illness which may result in greater health care expenditures as well as diminished financial security</a:t>
            </a:r>
            <a:r>
              <a:rPr lang="en-US" dirty="0" smtClean="0"/>
              <a:t>.</a:t>
            </a:r>
          </a:p>
          <a:p>
            <a:pPr marL="0" indent="0">
              <a:buNone/>
            </a:pPr>
            <a:r>
              <a:rPr lang="en-US" b="1" dirty="0"/>
              <a:t>Your personal resources must be managed and planned just as you would plan your finances.  We must look at the complete picture rather than just one part.</a:t>
            </a:r>
            <a:endParaRPr lang="en-US" dirty="0"/>
          </a:p>
        </p:txBody>
      </p:sp>
    </p:spTree>
    <p:extLst>
      <p:ext uri="{BB962C8B-B14F-4D97-AF65-F5344CB8AC3E}">
        <p14:creationId xmlns:p14="http://schemas.microsoft.com/office/powerpoint/2010/main" val="30146268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284" y="336934"/>
            <a:ext cx="10515600" cy="1325563"/>
          </a:xfrm>
        </p:spPr>
        <p:txBody>
          <a:bodyPr>
            <a:normAutofit/>
          </a:bodyPr>
          <a:lstStyle/>
          <a:p>
            <a:r>
              <a:rPr lang="en-US" sz="5400" b="1" dirty="0" smtClean="0"/>
              <a:t>Is it worth it?  </a:t>
            </a:r>
            <a:endParaRPr lang="en-US" sz="5000" dirty="0"/>
          </a:p>
        </p:txBody>
      </p:sp>
      <p:sp>
        <p:nvSpPr>
          <p:cNvPr id="3" name="Content Placeholder 2"/>
          <p:cNvSpPr>
            <a:spLocks noGrp="1"/>
          </p:cNvSpPr>
          <p:nvPr>
            <p:ph idx="1"/>
          </p:nvPr>
        </p:nvSpPr>
        <p:spPr>
          <a:xfrm>
            <a:off x="154546" y="1674254"/>
            <a:ext cx="8985221" cy="5031346"/>
          </a:xfrm>
        </p:spPr>
        <p:txBody>
          <a:bodyPr>
            <a:normAutofit fontScale="77500" lnSpcReduction="20000"/>
          </a:bodyPr>
          <a:lstStyle/>
          <a:p>
            <a:r>
              <a:rPr lang="en-US" sz="3200" dirty="0"/>
              <a:t>Eric is a recent college graduate and newlywed.  He recently got a high paying job in the middle of a large city.  He leases a very expensive apartment in the middle of downtown so he can be close to work.</a:t>
            </a:r>
            <a:r>
              <a:rPr lang="en-US" sz="3500" dirty="0" smtClean="0"/>
              <a:t>  </a:t>
            </a:r>
          </a:p>
          <a:p>
            <a:r>
              <a:rPr lang="en-US" sz="3200" dirty="0"/>
              <a:t>Eric and his new wife have started thinking about purchasing their first home.  They have found a nice home in their price range in the suburbs surrounding the city.  Moving to this new home would increase Eric’s commute time by 2 HOURS.</a:t>
            </a:r>
            <a:r>
              <a:rPr lang="en-US" sz="3500" dirty="0" smtClean="0"/>
              <a:t>   </a:t>
            </a:r>
          </a:p>
          <a:p>
            <a:r>
              <a:rPr lang="en-US" sz="3200" dirty="0"/>
              <a:t>The question is, is moving to this new home worth taking up such a large portion of Eric’s day stuck in rush hour traffic?</a:t>
            </a:r>
            <a:r>
              <a:rPr lang="en-US" sz="3500" b="1" dirty="0" smtClean="0"/>
              <a:t>  </a:t>
            </a:r>
          </a:p>
          <a:p>
            <a:pPr lvl="1"/>
            <a:r>
              <a:rPr lang="en-US" sz="3200" b="1" dirty="0"/>
              <a:t>Is that the most efficient and satisfying use of his time?</a:t>
            </a:r>
            <a:endParaRPr lang="en-US" sz="3300" b="1" dirty="0"/>
          </a:p>
          <a:p>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39767" y="2976303"/>
            <a:ext cx="2917824" cy="1945216"/>
          </a:xfrm>
          <a:prstGeom prst="rect">
            <a:avLst/>
          </a:prstGeom>
        </p:spPr>
      </p:pic>
    </p:spTree>
    <p:extLst>
      <p:ext uri="{BB962C8B-B14F-4D97-AF65-F5344CB8AC3E}">
        <p14:creationId xmlns:p14="http://schemas.microsoft.com/office/powerpoint/2010/main" val="345912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t>Question Cluster 4</a:t>
            </a:r>
            <a:endParaRPr lang="en-US" sz="5400" b="1" dirty="0"/>
          </a:p>
        </p:txBody>
      </p:sp>
      <p:sp>
        <p:nvSpPr>
          <p:cNvPr id="3" name="Content Placeholder 2"/>
          <p:cNvSpPr>
            <a:spLocks noGrp="1"/>
          </p:cNvSpPr>
          <p:nvPr>
            <p:ph idx="1"/>
          </p:nvPr>
        </p:nvSpPr>
        <p:spPr/>
        <p:txBody>
          <a:bodyPr/>
          <a:lstStyle/>
          <a:p>
            <a:r>
              <a:rPr lang="en-US" dirty="0" smtClean="0">
                <a:hlinkClick r:id="rId3" action="ppaction://hlinkfile"/>
              </a:rPr>
              <a:t>Cluster 3</a:t>
            </a:r>
            <a:endParaRPr lang="en-US" dirty="0"/>
          </a:p>
        </p:txBody>
      </p:sp>
    </p:spTree>
    <p:extLst>
      <p:ext uri="{BB962C8B-B14F-4D97-AF65-F5344CB8AC3E}">
        <p14:creationId xmlns:p14="http://schemas.microsoft.com/office/powerpoint/2010/main" val="21674585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t>Test Questions</a:t>
            </a:r>
            <a:endParaRPr lang="en-US" sz="5400" b="1" dirty="0"/>
          </a:p>
        </p:txBody>
      </p:sp>
      <p:sp>
        <p:nvSpPr>
          <p:cNvPr id="3" name="Content Placeholder 2"/>
          <p:cNvSpPr>
            <a:spLocks noGrp="1"/>
          </p:cNvSpPr>
          <p:nvPr>
            <p:ph idx="1"/>
          </p:nvPr>
        </p:nvSpPr>
        <p:spPr/>
        <p:txBody>
          <a:bodyPr/>
          <a:lstStyle/>
          <a:p>
            <a:r>
              <a:rPr lang="en-US" dirty="0" smtClean="0">
                <a:hlinkClick r:id="rId3" action="ppaction://hlinkfile"/>
              </a:rPr>
              <a:t>Test</a:t>
            </a:r>
            <a:endParaRPr lang="en-US" dirty="0"/>
          </a:p>
        </p:txBody>
      </p:sp>
    </p:spTree>
    <p:extLst>
      <p:ext uri="{BB962C8B-B14F-4D97-AF65-F5344CB8AC3E}">
        <p14:creationId xmlns:p14="http://schemas.microsoft.com/office/powerpoint/2010/main" val="38901497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1"/>
            <a:ext cx="11087100" cy="1511299"/>
          </a:xfrm>
        </p:spPr>
        <p:txBody>
          <a:bodyPr>
            <a:normAutofit/>
          </a:bodyPr>
          <a:lstStyle/>
          <a:p>
            <a:r>
              <a:rPr lang="en-US" sz="5400" b="1" dirty="0"/>
              <a:t>Opportunity Cost </a:t>
            </a:r>
          </a:p>
        </p:txBody>
      </p:sp>
      <p:sp>
        <p:nvSpPr>
          <p:cNvPr id="3" name="Content Placeholder 2"/>
          <p:cNvSpPr>
            <a:spLocks noGrp="1"/>
          </p:cNvSpPr>
          <p:nvPr>
            <p:ph idx="1"/>
          </p:nvPr>
        </p:nvSpPr>
        <p:spPr>
          <a:xfrm>
            <a:off x="203228" y="1511300"/>
            <a:ext cx="8724900" cy="5235575"/>
          </a:xfrm>
        </p:spPr>
        <p:txBody>
          <a:bodyPr>
            <a:normAutofit fontScale="92500" lnSpcReduction="10000"/>
          </a:bodyPr>
          <a:lstStyle/>
          <a:p>
            <a:pPr marL="228600" lvl="1">
              <a:spcBef>
                <a:spcPts val="1000"/>
              </a:spcBef>
            </a:pPr>
            <a:r>
              <a:rPr lang="en-US" sz="4000" dirty="0" smtClean="0"/>
              <a:t>The thing </a:t>
            </a:r>
            <a:r>
              <a:rPr lang="en-US" sz="3600" dirty="0" smtClean="0"/>
              <a:t>given up/lost in any decision.  </a:t>
            </a:r>
          </a:p>
          <a:p>
            <a:pPr marL="228600" lvl="1">
              <a:spcBef>
                <a:spcPts val="1000"/>
              </a:spcBef>
            </a:pPr>
            <a:r>
              <a:rPr lang="en-US" sz="3600" dirty="0" smtClean="0"/>
              <a:t>All decisions involve trade-offs between different options. </a:t>
            </a:r>
          </a:p>
          <a:p>
            <a:pPr marL="228600" lvl="1">
              <a:spcBef>
                <a:spcPts val="1000"/>
              </a:spcBef>
            </a:pPr>
            <a:r>
              <a:rPr lang="en-US" sz="3600" dirty="0" smtClean="0"/>
              <a:t>Opportunities can be monetary or personal</a:t>
            </a:r>
          </a:p>
          <a:p>
            <a:pPr marL="685800" lvl="2">
              <a:spcBef>
                <a:spcPts val="1000"/>
              </a:spcBef>
            </a:pPr>
            <a:r>
              <a:rPr lang="en-US" sz="3200" dirty="0" smtClean="0"/>
              <a:t>One job offer over another (or even no job)</a:t>
            </a:r>
          </a:p>
          <a:p>
            <a:pPr marL="685800" lvl="2">
              <a:spcBef>
                <a:spcPts val="1000"/>
              </a:spcBef>
            </a:pPr>
            <a:r>
              <a:rPr lang="en-US" sz="3200" dirty="0" smtClean="0"/>
              <a:t>The university to attend</a:t>
            </a:r>
          </a:p>
          <a:p>
            <a:pPr marL="685800" lvl="2">
              <a:spcBef>
                <a:spcPts val="1000"/>
              </a:spcBef>
            </a:pPr>
            <a:r>
              <a:rPr lang="en-US" sz="3200" dirty="0" smtClean="0"/>
              <a:t>The person to marry</a:t>
            </a:r>
          </a:p>
          <a:p>
            <a:pPr marL="685800" lvl="2">
              <a:spcBef>
                <a:spcPts val="1000"/>
              </a:spcBef>
            </a:pPr>
            <a:r>
              <a:rPr lang="en-US" sz="3200" dirty="0" smtClean="0"/>
              <a:t>Pizza or burgers for dinner</a:t>
            </a:r>
          </a:p>
          <a:p>
            <a:pPr marL="457200" lvl="1" indent="0">
              <a:buNone/>
            </a:pPr>
            <a:r>
              <a:rPr lang="en-US" sz="3600" u="sng" dirty="0" smtClean="0">
                <a:hlinkClick r:id="rId3"/>
              </a:rPr>
              <a:t>Video</a:t>
            </a:r>
            <a:endParaRPr lang="en-US" sz="1300" dirty="0"/>
          </a:p>
          <a:p>
            <a:endParaRPr lang="en-US"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7216" y="3022599"/>
            <a:ext cx="3263872" cy="3441700"/>
          </a:xfrm>
          <a:prstGeom prst="rect">
            <a:avLst/>
          </a:prstGeom>
        </p:spPr>
      </p:pic>
    </p:spTree>
    <p:extLst>
      <p:ext uri="{BB962C8B-B14F-4D97-AF65-F5344CB8AC3E}">
        <p14:creationId xmlns:p14="http://schemas.microsoft.com/office/powerpoint/2010/main" val="35303478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333" y="114301"/>
            <a:ext cx="11391900" cy="1611468"/>
          </a:xfrm>
        </p:spPr>
        <p:txBody>
          <a:bodyPr>
            <a:noAutofit/>
          </a:bodyPr>
          <a:lstStyle/>
          <a:p>
            <a:r>
              <a:rPr lang="en-US" sz="5400" b="1" dirty="0" smtClean="0"/>
              <a:t>Don’t be pennywise and pound foolish:</a:t>
            </a:r>
            <a:endParaRPr lang="en-US" sz="5400" b="1" dirty="0"/>
          </a:p>
        </p:txBody>
      </p:sp>
      <p:pic>
        <p:nvPicPr>
          <p:cNvPr id="4" name="Content Placeholder 3" descr="http://344apz3bh6di1m0sag1etg3fxyz.wpengine.netdna-cdn.com/wp-content/uploads/2011/10/comic-257x300.jpg"/>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8301567" y="1962944"/>
            <a:ext cx="3585633" cy="3967956"/>
          </a:xfrm>
          <a:prstGeom prst="rect">
            <a:avLst/>
          </a:prstGeom>
          <a:noFill/>
          <a:ln>
            <a:noFill/>
          </a:ln>
        </p:spPr>
      </p:pic>
      <p:sp>
        <p:nvSpPr>
          <p:cNvPr id="5" name="TextBox 4"/>
          <p:cNvSpPr txBox="1"/>
          <p:nvPr/>
        </p:nvSpPr>
        <p:spPr>
          <a:xfrm>
            <a:off x="176982" y="1961810"/>
            <a:ext cx="7846141" cy="3385542"/>
          </a:xfrm>
          <a:prstGeom prst="rect">
            <a:avLst/>
          </a:prstGeom>
          <a:noFill/>
        </p:spPr>
        <p:txBody>
          <a:bodyPr wrap="square" rtlCol="0">
            <a:spAutoFit/>
          </a:bodyPr>
          <a:lstStyle/>
          <a:p>
            <a:pPr lvl="1"/>
            <a:r>
              <a:rPr lang="en-US" sz="2800" dirty="0"/>
              <a:t>Where is your </a:t>
            </a:r>
            <a:r>
              <a:rPr lang="en-US" sz="2800" b="1" dirty="0"/>
              <a:t>MENTAL ENERGY</a:t>
            </a:r>
            <a:r>
              <a:rPr lang="en-US" sz="2800" dirty="0"/>
              <a:t>, </a:t>
            </a:r>
            <a:r>
              <a:rPr lang="en-US" sz="2800" b="1" dirty="0"/>
              <a:t>TIME </a:t>
            </a:r>
            <a:r>
              <a:rPr lang="en-US" sz="2800" dirty="0"/>
              <a:t>and </a:t>
            </a:r>
            <a:r>
              <a:rPr lang="en-US" sz="2800" b="1" dirty="0"/>
              <a:t>MONEY </a:t>
            </a:r>
            <a:r>
              <a:rPr lang="en-US" sz="2800" dirty="0"/>
              <a:t>best spent</a:t>
            </a:r>
            <a:r>
              <a:rPr lang="en-US" sz="2800" dirty="0" smtClean="0"/>
              <a:t>?</a:t>
            </a:r>
          </a:p>
          <a:p>
            <a:pPr lvl="1"/>
            <a:endParaRPr lang="en-US" sz="2800" dirty="0" smtClean="0"/>
          </a:p>
          <a:p>
            <a:pPr lvl="1"/>
            <a:r>
              <a:rPr lang="en-US" sz="2800" dirty="0" smtClean="0"/>
              <a:t>Focus your time and effort first to bring the most value to your life both today and in the future and second to your pocketbook </a:t>
            </a:r>
          </a:p>
          <a:p>
            <a:pPr lvl="1"/>
            <a:endParaRPr lang="en-US" sz="2800" dirty="0" smtClean="0"/>
          </a:p>
          <a:p>
            <a:endParaRPr lang="en-US" dirty="0"/>
          </a:p>
        </p:txBody>
      </p:sp>
    </p:spTree>
    <p:extLst>
      <p:ext uri="{BB962C8B-B14F-4D97-AF65-F5344CB8AC3E}">
        <p14:creationId xmlns:p14="http://schemas.microsoft.com/office/powerpoint/2010/main" val="21588724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t>Question Cluster 1</a:t>
            </a:r>
            <a:endParaRPr lang="en-US" sz="5400" b="1" dirty="0"/>
          </a:p>
        </p:txBody>
      </p:sp>
      <p:sp>
        <p:nvSpPr>
          <p:cNvPr id="3" name="Content Placeholder 2"/>
          <p:cNvSpPr>
            <a:spLocks noGrp="1"/>
          </p:cNvSpPr>
          <p:nvPr>
            <p:ph idx="1"/>
          </p:nvPr>
        </p:nvSpPr>
        <p:spPr/>
        <p:txBody>
          <a:bodyPr/>
          <a:lstStyle/>
          <a:p>
            <a:r>
              <a:rPr lang="en-US" dirty="0" smtClean="0"/>
              <a:t>Cluster 1</a:t>
            </a:r>
            <a:endParaRPr lang="en-US" dirty="0"/>
          </a:p>
        </p:txBody>
      </p:sp>
    </p:spTree>
    <p:extLst>
      <p:ext uri="{BB962C8B-B14F-4D97-AF65-F5344CB8AC3E}">
        <p14:creationId xmlns:p14="http://schemas.microsoft.com/office/powerpoint/2010/main" val="28224964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37000"/>
            <a:ext cx="10972800" cy="1473600"/>
          </a:xfrm>
        </p:spPr>
        <p:txBody>
          <a:bodyPr>
            <a:normAutofit fontScale="90000"/>
          </a:bodyPr>
          <a:lstStyle/>
          <a:p>
            <a:r>
              <a:rPr lang="en-US" b="1" dirty="0"/>
              <a:t> </a:t>
            </a:r>
            <a:r>
              <a:rPr lang="en-US" dirty="0"/>
              <a:t/>
            </a:r>
            <a:br>
              <a:rPr lang="en-US" dirty="0"/>
            </a:br>
            <a:r>
              <a:rPr lang="en-US" sz="6000" b="1" dirty="0" smtClean="0"/>
              <a:t>Financial Opportunity Cost:</a:t>
            </a:r>
            <a:endParaRPr lang="en-US" b="1" dirty="0"/>
          </a:p>
        </p:txBody>
      </p:sp>
      <p:sp>
        <p:nvSpPr>
          <p:cNvPr id="3" name="Content Placeholder 2"/>
          <p:cNvSpPr>
            <a:spLocks noGrp="1"/>
          </p:cNvSpPr>
          <p:nvPr>
            <p:ph idx="1"/>
          </p:nvPr>
        </p:nvSpPr>
        <p:spPr>
          <a:xfrm>
            <a:off x="838200" y="1978025"/>
            <a:ext cx="10515600" cy="4351338"/>
          </a:xfrm>
        </p:spPr>
        <p:txBody>
          <a:bodyPr>
            <a:normAutofit fontScale="92500" lnSpcReduction="20000"/>
          </a:bodyPr>
          <a:lstStyle/>
          <a:p>
            <a:r>
              <a:rPr lang="en-US" sz="4000" dirty="0"/>
              <a:t>Financial opportunity cost- </a:t>
            </a:r>
            <a:r>
              <a:rPr lang="en-US" sz="3600" dirty="0"/>
              <a:t>when money is used for one activity it cannot be used for other investments. </a:t>
            </a:r>
            <a:endParaRPr lang="en-US" sz="3600" dirty="0" smtClean="0"/>
          </a:p>
          <a:p>
            <a:pPr lvl="1"/>
            <a:r>
              <a:rPr lang="en-US" sz="3200" dirty="0"/>
              <a:t>Making the decision to save your money today opposed to spending it will result in a greater future amount than the initial investment as a result of the interest earned.</a:t>
            </a:r>
            <a:endParaRPr lang="en-US" sz="3200" dirty="0" smtClean="0"/>
          </a:p>
          <a:p>
            <a:pPr lvl="1"/>
            <a:r>
              <a:rPr lang="en-US" sz="3200" dirty="0"/>
              <a:t>It is possible for your purchases to have a higher value than the interest earned. </a:t>
            </a:r>
            <a:endParaRPr lang="en-US" sz="3200" dirty="0" smtClean="0"/>
          </a:p>
          <a:p>
            <a:pPr lvl="2"/>
            <a:r>
              <a:rPr lang="en-US" sz="2900" b="1" dirty="0" smtClean="0"/>
              <a:t>Food</a:t>
            </a:r>
          </a:p>
          <a:p>
            <a:pPr lvl="2"/>
            <a:r>
              <a:rPr lang="en-US" sz="2900" b="1" dirty="0" smtClean="0"/>
              <a:t>Medicine</a:t>
            </a:r>
          </a:p>
          <a:p>
            <a:pPr lvl="2"/>
            <a:r>
              <a:rPr lang="en-US" sz="2900" b="1" dirty="0" smtClean="0"/>
              <a:t>Fuel to get to work  </a:t>
            </a:r>
          </a:p>
        </p:txBody>
      </p:sp>
    </p:spTree>
    <p:extLst>
      <p:ext uri="{BB962C8B-B14F-4D97-AF65-F5344CB8AC3E}">
        <p14:creationId xmlns:p14="http://schemas.microsoft.com/office/powerpoint/2010/main" val="6677535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789" y="704088"/>
            <a:ext cx="11964473" cy="1143000"/>
          </a:xfrm>
        </p:spPr>
        <p:txBody>
          <a:bodyPr>
            <a:noAutofit/>
          </a:bodyPr>
          <a:lstStyle/>
          <a:p>
            <a:r>
              <a:rPr lang="en-US" sz="5400" b="1" dirty="0" smtClean="0"/>
              <a:t>Is 1 marshmallow now worth 5 later?</a:t>
            </a:r>
            <a:endParaRPr lang="en-US" sz="5400" b="1" dirty="0"/>
          </a:p>
        </p:txBody>
      </p:sp>
      <p:sp>
        <p:nvSpPr>
          <p:cNvPr id="3" name="Content Placeholder 2"/>
          <p:cNvSpPr>
            <a:spLocks noGrp="1"/>
          </p:cNvSpPr>
          <p:nvPr>
            <p:ph sz="half" idx="1"/>
          </p:nvPr>
        </p:nvSpPr>
        <p:spPr>
          <a:xfrm>
            <a:off x="231820" y="1847088"/>
            <a:ext cx="8036417" cy="4837047"/>
          </a:xfrm>
        </p:spPr>
        <p:txBody>
          <a:bodyPr>
            <a:normAutofit/>
          </a:bodyPr>
          <a:lstStyle/>
          <a:p>
            <a:r>
              <a:rPr lang="en-US" b="1" dirty="0" smtClean="0"/>
              <a:t>Deferred Gratification-</a:t>
            </a:r>
            <a:r>
              <a:rPr lang="en-US" dirty="0" smtClean="0"/>
              <a:t> delay an immediate pleasure to invest resources to a more important long-term goal</a:t>
            </a:r>
          </a:p>
          <a:p>
            <a:pPr lvl="1"/>
            <a:r>
              <a:rPr lang="en-US" dirty="0" smtClean="0"/>
              <a:t>Delay taking a job to attend College </a:t>
            </a:r>
          </a:p>
          <a:p>
            <a:pPr lvl="1"/>
            <a:r>
              <a:rPr lang="en-US" dirty="0" smtClean="0"/>
              <a:t>College graduates earn about $650,000 more than high school graduates over  their lifetime.</a:t>
            </a:r>
          </a:p>
          <a:p>
            <a:r>
              <a:rPr lang="en-US" b="1" dirty="0" smtClean="0">
                <a:solidFill>
                  <a:srgbClr val="00B050"/>
                </a:solidFill>
                <a:hlinkClick r:id="rId3"/>
              </a:rPr>
              <a:t>XXX - Activate these links</a:t>
            </a:r>
          </a:p>
          <a:p>
            <a:r>
              <a:rPr lang="en-US" u="sng" dirty="0" smtClean="0">
                <a:solidFill>
                  <a:srgbClr val="00B050"/>
                </a:solidFill>
                <a:hlinkClick r:id="rId3"/>
              </a:rPr>
              <a:t>TED: The Marshmallow Test and Why We Should Teach This in Kindergarten</a:t>
            </a:r>
            <a:r>
              <a:rPr lang="en-US" dirty="0" smtClean="0">
                <a:solidFill>
                  <a:srgbClr val="00B050"/>
                </a:solidFill>
              </a:rPr>
              <a:t>  </a:t>
            </a:r>
          </a:p>
          <a:p>
            <a:pPr lvl="0"/>
            <a:r>
              <a:rPr lang="en-US" u="sng" dirty="0" smtClean="0">
                <a:solidFill>
                  <a:srgbClr val="00B050"/>
                </a:solidFill>
                <a:hlinkClick r:id="rId4"/>
              </a:rPr>
              <a:t>The Marshmallow Experiment - Instant Gratification</a:t>
            </a:r>
            <a:endParaRPr lang="en-US" dirty="0" smtClean="0">
              <a:solidFill>
                <a:srgbClr val="00B050"/>
              </a:solidFill>
            </a:endParaRPr>
          </a:p>
          <a:p>
            <a:endParaRPr lang="en-US" dirty="0" smtClean="0"/>
          </a:p>
        </p:txBody>
      </p:sp>
      <p:pic>
        <p:nvPicPr>
          <p:cNvPr id="25" name="Content Placeholder 24" descr="http://www.buzzle.com/img/articleImages/511146-15410-45.jpg">
            <a:hlinkClick r:id="rId5"/>
          </p:cNvPr>
          <p:cNvPicPr>
            <a:picLocks noGrp="1"/>
          </p:cNvPicPr>
          <p:nvPr>
            <p:ph sz="half" idx="2"/>
          </p:nvPr>
        </p:nvPicPr>
        <p:blipFill rotWithShape="1">
          <a:blip r:embed="rId6" cstate="print">
            <a:extLst>
              <a:ext uri="{28A0092B-C50C-407E-A947-70E740481C1C}">
                <a14:useLocalDpi xmlns:a14="http://schemas.microsoft.com/office/drawing/2010/main" val="0"/>
              </a:ext>
            </a:extLst>
          </a:blip>
          <a:srcRect l="5484" r="6774" b="5502"/>
          <a:stretch/>
        </p:blipFill>
        <p:spPr bwMode="auto">
          <a:xfrm>
            <a:off x="8404358" y="2208850"/>
            <a:ext cx="3467101" cy="3675851"/>
          </a:xfrm>
          <a:prstGeom prst="rect">
            <a:avLst/>
          </a:prstGeom>
          <a:noFill/>
          <a:ln>
            <a:noFill/>
          </a:ln>
          <a:extLst>
            <a:ext uri="{53640926-AAD7-44D8-BBD7-CCE9431645EC}">
              <a14:shadowObscured xmlns:a14="http://schemas.microsoft.com/office/drawing/2010/main"/>
            </a:ext>
          </a:extLst>
        </p:spPr>
      </p:pic>
      <p:sp>
        <p:nvSpPr>
          <p:cNvPr id="5" name="Rectangle 4"/>
          <p:cNvSpPr/>
          <p:nvPr/>
        </p:nvSpPr>
        <p:spPr>
          <a:xfrm>
            <a:off x="511961" y="6282955"/>
            <a:ext cx="1883401" cy="369332"/>
          </a:xfrm>
          <a:prstGeom prst="rect">
            <a:avLst/>
          </a:prstGeom>
        </p:spPr>
        <p:txBody>
          <a:bodyPr wrap="none">
            <a:spAutoFit/>
          </a:bodyPr>
          <a:lstStyle/>
          <a:p>
            <a:r>
              <a:rPr lang="en-US" dirty="0" smtClean="0"/>
              <a:t>*Trim video 4:42 </a:t>
            </a:r>
          </a:p>
        </p:txBody>
      </p:sp>
    </p:spTree>
    <p:extLst>
      <p:ext uri="{BB962C8B-B14F-4D97-AF65-F5344CB8AC3E}">
        <p14:creationId xmlns:p14="http://schemas.microsoft.com/office/powerpoint/2010/main" val="21301005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b="1" dirty="0" smtClean="0"/>
              <a:t>Is college worth the trouble? </a:t>
            </a:r>
            <a:br>
              <a:rPr lang="en-US" b="1" dirty="0" smtClean="0"/>
            </a:br>
            <a:r>
              <a:rPr lang="en-US" sz="2900" i="1" dirty="0"/>
              <a:t>"An investment in knowledge pays the best interest."  - Benjamin Franklin</a:t>
            </a:r>
            <a:r>
              <a:rPr lang="en-US" sz="2900" dirty="0"/>
              <a:t/>
            </a:r>
            <a:br>
              <a:rPr lang="en-US" sz="2900" dirty="0"/>
            </a:br>
            <a:endParaRPr lang="en-US" sz="2900" dirty="0"/>
          </a:p>
        </p:txBody>
      </p:sp>
      <p:sp>
        <p:nvSpPr>
          <p:cNvPr id="6" name="Content Placeholder 5"/>
          <p:cNvSpPr>
            <a:spLocks noGrp="1"/>
          </p:cNvSpPr>
          <p:nvPr>
            <p:ph idx="1"/>
          </p:nvPr>
        </p:nvSpPr>
        <p:spPr/>
        <p:txBody>
          <a:bodyPr>
            <a:normAutofit/>
          </a:bodyPr>
          <a:lstStyle/>
          <a:p>
            <a:r>
              <a:rPr lang="en-US" dirty="0" smtClean="0"/>
              <a:t>One </a:t>
            </a:r>
            <a:r>
              <a:rPr lang="en-US" dirty="0"/>
              <a:t>of the biggest decisions an adult makes is whether to attend college.</a:t>
            </a:r>
          </a:p>
          <a:p>
            <a:r>
              <a:rPr lang="en-US" dirty="0"/>
              <a:t>Attaining a college degree can be a very expensive process, </a:t>
            </a:r>
          </a:p>
          <a:p>
            <a:pPr lvl="1"/>
            <a:r>
              <a:rPr lang="en-US" dirty="0"/>
              <a:t>Student Loans are now a greater source of debt in the United States then credit cards.</a:t>
            </a:r>
          </a:p>
          <a:p>
            <a:pPr lvl="1"/>
            <a:r>
              <a:rPr lang="en-US" dirty="0"/>
              <a:t>Is time better spent going to school, losing immediate income and possible getting into debt?</a:t>
            </a:r>
          </a:p>
          <a:p>
            <a:pPr lvl="1"/>
            <a:r>
              <a:rPr lang="en-US" dirty="0"/>
              <a:t>Or, is it better off to start work immediately and skip college?</a:t>
            </a:r>
          </a:p>
          <a:p>
            <a:endParaRPr lang="en-US" dirty="0"/>
          </a:p>
        </p:txBody>
      </p:sp>
    </p:spTree>
    <p:extLst>
      <p:ext uri="{BB962C8B-B14F-4D97-AF65-F5344CB8AC3E}">
        <p14:creationId xmlns:p14="http://schemas.microsoft.com/office/powerpoint/2010/main" val="3408754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8583" y="241380"/>
            <a:ext cx="10972800" cy="1143000"/>
          </a:xfrm>
        </p:spPr>
        <p:txBody>
          <a:bodyPr/>
          <a:lstStyle/>
          <a:p>
            <a:r>
              <a:rPr lang="en-US" b="1" dirty="0"/>
              <a:t>Is college worth the trouble?</a:t>
            </a:r>
            <a:endParaRPr lang="en-US" dirty="0"/>
          </a:p>
        </p:txBody>
      </p:sp>
      <p:sp>
        <p:nvSpPr>
          <p:cNvPr id="3" name="Content Placeholder 2"/>
          <p:cNvSpPr>
            <a:spLocks noGrp="1"/>
          </p:cNvSpPr>
          <p:nvPr>
            <p:ph sz="half" idx="1"/>
          </p:nvPr>
        </p:nvSpPr>
        <p:spPr>
          <a:xfrm>
            <a:off x="107601" y="1416273"/>
            <a:ext cx="5301681" cy="5226898"/>
          </a:xfrm>
        </p:spPr>
        <p:txBody>
          <a:bodyPr>
            <a:normAutofit fontScale="85000" lnSpcReduction="10000"/>
          </a:bodyPr>
          <a:lstStyle/>
          <a:p>
            <a:r>
              <a:rPr lang="en-US" dirty="0"/>
              <a:t>A person with a 4 year university degree earns on average $1108 a week</a:t>
            </a:r>
            <a:r>
              <a:rPr lang="en-US" dirty="0" smtClean="0"/>
              <a:t>.</a:t>
            </a:r>
          </a:p>
          <a:p>
            <a:r>
              <a:rPr lang="en-US" dirty="0"/>
              <a:t>Someone with only a high school diploma earns on average $651 a week or $457 a week less</a:t>
            </a:r>
            <a:r>
              <a:rPr lang="en-US" dirty="0" smtClean="0"/>
              <a:t>!</a:t>
            </a:r>
          </a:p>
          <a:p>
            <a:r>
              <a:rPr lang="en-US" dirty="0"/>
              <a:t>With a doctorate degree average weekly earnings goes to $1623 nearly $1,000 more a week than a high school graduate</a:t>
            </a:r>
            <a:r>
              <a:rPr lang="en-US" dirty="0" smtClean="0"/>
              <a:t>.</a:t>
            </a:r>
          </a:p>
          <a:p>
            <a:r>
              <a:rPr lang="en-US" dirty="0"/>
              <a:t>College educated people are far less likely to be unemployed</a:t>
            </a:r>
            <a:r>
              <a:rPr lang="en-US" dirty="0" smtClean="0"/>
              <a:t>.</a:t>
            </a:r>
          </a:p>
          <a:p>
            <a:pPr lvl="1"/>
            <a:r>
              <a:rPr lang="en-US" dirty="0"/>
              <a:t>High School graduates do not qualify for jobs that require a college degree</a:t>
            </a:r>
            <a:r>
              <a:rPr lang="en-US" dirty="0" smtClean="0"/>
              <a:t>.</a:t>
            </a:r>
          </a:p>
          <a:p>
            <a:pPr lvl="1"/>
            <a:r>
              <a:rPr lang="en-US" dirty="0"/>
              <a:t>College graduates also qualify for jobs that do not require a college degree.</a:t>
            </a:r>
          </a:p>
        </p:txBody>
      </p:sp>
      <p:pic>
        <p:nvPicPr>
          <p:cNvPr id="5" name="Picture 2" descr="Earnings and unemployment rates by educational attainment"/>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409282" y="1505563"/>
            <a:ext cx="6720732" cy="37164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867805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Pthem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extLst>
    <a:ext uri="{05A4C25C-085E-4340-85A3-A5531E510DB2}">
      <thm15:themeFamily xmlns:thm15="http://schemas.microsoft.com/office/thememl/2012/main" xmlns="" name="PPtheme" id="{BF2C51C7-3CE4-4EF4-907F-3CB9C407DA54}" vid="{5B7DF637-E998-43A2-A830-3F9DAC56DD0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3102</TotalTime>
  <Words>1235</Words>
  <Application>Microsoft Office PowerPoint</Application>
  <PresentationFormat>Custom</PresentationFormat>
  <Paragraphs>152</Paragraphs>
  <Slides>24</Slides>
  <Notes>18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26" baseType="lpstr">
      <vt:lpstr>PPtheme</vt:lpstr>
      <vt:lpstr>Worksheet</vt:lpstr>
      <vt:lpstr>Module 2 Opportunity Cost</vt:lpstr>
      <vt:lpstr>Learning Objectives</vt:lpstr>
      <vt:lpstr>Opportunity Cost </vt:lpstr>
      <vt:lpstr>Don’t be pennywise and pound foolish:</vt:lpstr>
      <vt:lpstr>Question Cluster 1</vt:lpstr>
      <vt:lpstr>  Financial Opportunity Cost:</vt:lpstr>
      <vt:lpstr>Is 1 marshmallow now worth 5 later?</vt:lpstr>
      <vt:lpstr>Is college worth the trouble?  "An investment in knowledge pays the best interest."  - Benjamin Franklin </vt:lpstr>
      <vt:lpstr>Is college worth the trouble?</vt:lpstr>
      <vt:lpstr>Education is an investment- What kind of return does your major yield?</vt:lpstr>
      <vt:lpstr>Career Research Worksheet</vt:lpstr>
      <vt:lpstr>College isn’t for Everyone</vt:lpstr>
      <vt:lpstr>Question Cluster 2</vt:lpstr>
      <vt:lpstr>Studying is an Opportunity Cost Decision</vt:lpstr>
      <vt:lpstr>How much does that Café Late really cost?</vt:lpstr>
      <vt:lpstr>Spending choices from age 18 to 65</vt:lpstr>
      <vt:lpstr>What are YOU giving up? </vt:lpstr>
      <vt:lpstr>Question Cluster 3</vt:lpstr>
      <vt:lpstr>The Opportunity Cost of Watching TV </vt:lpstr>
      <vt:lpstr>PowerPoint Presentation</vt:lpstr>
      <vt:lpstr>Personal Opportunity Cost "Time is more valuable than money. You can get more money, but you cannot get more time."- Jim Rohn (entrepreneur, author and motivational speaker) </vt:lpstr>
      <vt:lpstr>Is it worth it?  </vt:lpstr>
      <vt:lpstr>Question Cluster 4</vt:lpstr>
      <vt:lpstr>Test 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2 Opportunity Cost</dc:title>
  <dc:creator>kinnison, charles</dc:creator>
  <cp:lastModifiedBy>nhieu</cp:lastModifiedBy>
  <cp:revision>139</cp:revision>
  <cp:lastPrinted>2014-12-10T20:32:56Z</cp:lastPrinted>
  <dcterms:created xsi:type="dcterms:W3CDTF">2014-06-30T13:40:47Z</dcterms:created>
  <dcterms:modified xsi:type="dcterms:W3CDTF">2015-08-03T03:45:19Z</dcterms:modified>
</cp:coreProperties>
</file>