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74" r:id="rId7"/>
    <p:sldId id="263" r:id="rId8"/>
    <p:sldId id="264" r:id="rId9"/>
    <p:sldId id="271" r:id="rId10"/>
    <p:sldId id="272" r:id="rId11"/>
    <p:sldId id="267" r:id="rId12"/>
    <p:sldId id="273" r:id="rId13"/>
    <p:sldId id="265" r:id="rId14"/>
    <p:sldId id="275" r:id="rId15"/>
    <p:sldId id="261" r:id="rId16"/>
    <p:sldId id="262" r:id="rId17"/>
    <p:sldId id="269" r:id="rId18"/>
    <p:sldId id="276" r:id="rId1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9958" autoAdjust="0"/>
    <p:restoredTop sz="90406" autoAdjust="0"/>
  </p:normalViewPr>
  <p:slideViewPr>
    <p:cSldViewPr snapToGrid="0">
      <p:cViewPr varScale="1">
        <p:scale>
          <a:sx n="91" d="100"/>
          <a:sy n="91" d="100"/>
        </p:scale>
        <p:origin x="96" y="4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2E217A-0452-466F-9449-311956365AD8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CD4E84-2C24-4614-B4D7-E6DDDEF8E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522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CD4E84-2C24-4614-B4D7-E6DDDEF8EE6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46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CD4E84-2C24-4614-B4D7-E6DDDEF8EE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772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61D2-3F40-491B-9E87-12800B227933}" type="datetime1">
              <a:rPr lang="en-US" smtClean="0"/>
              <a:t>11/19/2015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379F3-5E91-4847-8423-A5EE3B994434}" type="datetime1">
              <a:rPr lang="en-US" smtClean="0"/>
              <a:t>11/19/2015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B14BB-9D06-4B66-BB8F-ED13A65A93AE}" type="datetime1">
              <a:rPr lang="en-US" smtClean="0"/>
              <a:t>11/19/2015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8F6A3-ECDB-41FF-8A9C-04BDEC3DD707}" type="datetime1">
              <a:rPr lang="en-US" smtClean="0"/>
              <a:t>11/19/2015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7421-3E3C-407A-B8D7-1A2674439BB8}" type="datetime1">
              <a:rPr lang="en-US" smtClean="0"/>
              <a:t>11/19/2015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4C548-143E-48AE-9103-F2E96B1B7EC5}" type="datetime1">
              <a:rPr lang="en-US" smtClean="0"/>
              <a:t>11/19/2015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CBF9-C520-4C2D-A05E-68A9699A1B4F}" type="datetime1">
              <a:rPr lang="en-US" smtClean="0"/>
              <a:t>11/19/2015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C07B5-54C6-402D-8AB5-2E6EA7A104E7}" type="datetime1">
              <a:rPr lang="en-US" smtClean="0"/>
              <a:t>11/19/2015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4BAE2-4E51-4A84-B540-48BFB802A2B1}" type="datetime1">
              <a:rPr lang="en-US" smtClean="0"/>
              <a:t>11/19/2015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13D32-D9AA-4885-AD0F-29EE0003501A}" type="datetime1">
              <a:rPr lang="en-US" smtClean="0"/>
              <a:t>11/19/2015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B6C4-993A-42BB-8392-770FD117E49B}" type="datetime1">
              <a:rPr lang="en-US" smtClean="0"/>
              <a:t>11/19/2015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EDF199-B07A-42B6-80C7-CEFAEA76E76B}" type="datetime1">
              <a:rPr lang="en-US" smtClean="0"/>
              <a:t>11/19/2015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Copyright  © eNestEgg Press, LLC.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6700" dirty="0" smtClean="0"/>
              <a:t>Module </a:t>
            </a:r>
            <a:r>
              <a:rPr lang="en-US" sz="6700" dirty="0" smtClean="0"/>
              <a:t>29:</a:t>
            </a:r>
            <a:r>
              <a:rPr lang="en-US" sz="6700" dirty="0"/>
              <a:t/>
            </a:r>
            <a:br>
              <a:rPr lang="en-US" sz="6700" dirty="0"/>
            </a:br>
            <a:r>
              <a:rPr lang="en-US" sz="6700" dirty="0" smtClean="0"/>
              <a:t>Rent or Buy?</a:t>
            </a:r>
            <a:endParaRPr lang="en-US" sz="6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“</a:t>
            </a:r>
            <a:r>
              <a:rPr lang="en-US" i="1" dirty="0" smtClean="0"/>
              <a:t>That, of course, is the question. Why buy the cow when you can have the milk? Or the house when you can just rent?”</a:t>
            </a:r>
          </a:p>
          <a:p>
            <a:r>
              <a:rPr lang="en-US" i="1" dirty="0" smtClean="0"/>
              <a:t>-Raoul </a:t>
            </a:r>
            <a:r>
              <a:rPr lang="en-US" i="1" dirty="0" err="1" smtClean="0"/>
              <a:t>Relder</a:t>
            </a:r>
            <a:endParaRPr lang="en-US" i="1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4547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954895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Selecting a Rental Unit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726" y="1567542"/>
            <a:ext cx="10972800" cy="5146766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When comparing rental units it is important to consider: </a:t>
            </a:r>
          </a:p>
          <a:p>
            <a:pPr lvl="1"/>
            <a:r>
              <a:rPr lang="en-US" sz="2700" dirty="0"/>
              <a:t>Financial </a:t>
            </a:r>
            <a:r>
              <a:rPr lang="en-US" sz="2700" dirty="0" smtClean="0"/>
              <a:t>Aspects</a:t>
            </a:r>
            <a:endParaRPr lang="en-US" dirty="0"/>
          </a:p>
          <a:p>
            <a:pPr lvl="1"/>
            <a:r>
              <a:rPr lang="en-US" sz="2700" dirty="0" smtClean="0"/>
              <a:t>Location</a:t>
            </a:r>
          </a:p>
          <a:p>
            <a:pPr lvl="1"/>
            <a:r>
              <a:rPr lang="en-US" sz="2700" dirty="0" smtClean="0"/>
              <a:t>Layout </a:t>
            </a:r>
            <a:r>
              <a:rPr lang="en-US" sz="2700" dirty="0"/>
              <a:t>and </a:t>
            </a:r>
            <a:r>
              <a:rPr lang="en-US" sz="2700" dirty="0" smtClean="0"/>
              <a:t>Facilities</a:t>
            </a:r>
          </a:p>
          <a:p>
            <a:pPr lvl="1"/>
            <a:r>
              <a:rPr lang="en-US" sz="2700" dirty="0" smtClean="0"/>
              <a:t>Building Interior</a:t>
            </a:r>
            <a:endParaRPr lang="en-US" dirty="0"/>
          </a:p>
          <a:p>
            <a:pPr lvl="1"/>
            <a:r>
              <a:rPr lang="en-US" sz="2700" dirty="0" smtClean="0"/>
              <a:t>Building Exterior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271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9"/>
            <a:ext cx="10972800" cy="850392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/>
              <a:t>The Lease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79" y="1515291"/>
            <a:ext cx="11848011" cy="5342709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A legal document that defines the conditions of a rental agreement.</a:t>
            </a:r>
          </a:p>
          <a:p>
            <a:pPr lvl="1"/>
            <a:r>
              <a:rPr lang="en-US" dirty="0" smtClean="0"/>
              <a:t>A lease generally contains:</a:t>
            </a:r>
          </a:p>
          <a:p>
            <a:pPr lvl="2"/>
            <a:r>
              <a:rPr lang="en-US" dirty="0" smtClean="0"/>
              <a:t>The name of the tenant.</a:t>
            </a:r>
          </a:p>
          <a:p>
            <a:pPr lvl="2"/>
            <a:r>
              <a:rPr lang="en-US" dirty="0" smtClean="0"/>
              <a:t>The name and address of the owner/landlord.</a:t>
            </a:r>
          </a:p>
          <a:p>
            <a:pPr lvl="2"/>
            <a:r>
              <a:rPr lang="en-US" dirty="0" smtClean="0"/>
              <a:t>The date and length of the lease. </a:t>
            </a:r>
          </a:p>
          <a:p>
            <a:pPr lvl="2"/>
            <a:r>
              <a:rPr lang="en-US" dirty="0" smtClean="0"/>
              <a:t>The amount of the security deposit and rent costs each month.</a:t>
            </a:r>
          </a:p>
          <a:p>
            <a:pPr lvl="2"/>
            <a:r>
              <a:rPr lang="en-US" dirty="0" smtClean="0"/>
              <a:t>Information amount late rent payments (date &amp; costs).</a:t>
            </a:r>
          </a:p>
          <a:p>
            <a:pPr lvl="2"/>
            <a:r>
              <a:rPr lang="en-US" dirty="0" smtClean="0"/>
              <a:t>Restrictions on the property.</a:t>
            </a:r>
          </a:p>
          <a:p>
            <a:pPr lvl="2"/>
            <a:r>
              <a:rPr lang="en-US" dirty="0" smtClean="0"/>
              <a:t>Charges for damages to the apartment or for moving out early.  </a:t>
            </a:r>
          </a:p>
          <a:p>
            <a:pPr lvl="1"/>
            <a:r>
              <a:rPr lang="en-US" dirty="0" smtClean="0"/>
              <a:t>Some leases may include conditions that you do not wish to accept. </a:t>
            </a:r>
          </a:p>
          <a:p>
            <a:pPr lvl="2"/>
            <a:r>
              <a:rPr lang="en-US" dirty="0" smtClean="0"/>
              <a:t>It is important to negotiate with the landlord about lease terms </a:t>
            </a:r>
            <a:r>
              <a:rPr lang="en-US" dirty="0"/>
              <a:t>y</a:t>
            </a:r>
            <a:r>
              <a:rPr lang="en-US" dirty="0" smtClean="0"/>
              <a:t>ou consider unacceptable.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2660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007146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The price of renting: 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76549"/>
            <a:ext cx="11290663" cy="4859381"/>
          </a:xfrm>
        </p:spPr>
        <p:txBody>
          <a:bodyPr/>
          <a:lstStyle/>
          <a:p>
            <a:r>
              <a:rPr lang="en-US" dirty="0" smtClean="0"/>
              <a:t>Annual rent payments</a:t>
            </a:r>
          </a:p>
          <a:p>
            <a:r>
              <a:rPr lang="en-US" dirty="0" smtClean="0"/>
              <a:t>Renters insurance</a:t>
            </a:r>
          </a:p>
          <a:p>
            <a:r>
              <a:rPr lang="en-US" dirty="0" smtClean="0"/>
              <a:t>Interest lost on security deposit: </a:t>
            </a:r>
          </a:p>
          <a:p>
            <a:r>
              <a:rPr lang="en-US" dirty="0" smtClean="0"/>
              <a:t>Cost of utilities: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761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07246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6000" b="1" dirty="0" smtClean="0"/>
              <a:t>Rent to Own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257" y="1776549"/>
            <a:ext cx="11691257" cy="49508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An option becoming more common in recent years is Renting to Own.  </a:t>
            </a:r>
          </a:p>
          <a:p>
            <a:pPr lvl="1"/>
            <a:r>
              <a:rPr lang="en-US" sz="2800" dirty="0" smtClean="0"/>
              <a:t>Buying a home in the traditional manner may not be an option.  </a:t>
            </a:r>
          </a:p>
          <a:p>
            <a:pPr lvl="1"/>
            <a:r>
              <a:rPr lang="en-US" sz="2800" dirty="0" smtClean="0"/>
              <a:t>In a Rent-to-Own agreement you agree </a:t>
            </a:r>
            <a:r>
              <a:rPr lang="en-US" sz="2800" dirty="0"/>
              <a:t>to rent the home for a set amount of time before exercising an option to purchase the property when or before the lease expires</a:t>
            </a:r>
            <a:r>
              <a:rPr lang="en-US" sz="2800" dirty="0" smtClean="0"/>
              <a:t>.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177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Question Cluster 2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1245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098586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Buying Pros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41863"/>
            <a:ext cx="11225350" cy="4911633"/>
          </a:xfrm>
        </p:spPr>
        <p:txBody>
          <a:bodyPr/>
          <a:lstStyle/>
          <a:p>
            <a:r>
              <a:rPr lang="en-US" sz="3200" dirty="0" smtClean="0"/>
              <a:t>Emotional Satisfaction - </a:t>
            </a:r>
            <a:r>
              <a:rPr lang="en-US" dirty="0" smtClean="0"/>
              <a:t>Many people love the idea of having a place to call your own.  The idea of putting down roots and having that stability is very appealing to many people.</a:t>
            </a:r>
          </a:p>
          <a:p>
            <a:r>
              <a:rPr lang="en-US" sz="3200" dirty="0" smtClean="0"/>
              <a:t>Personalize - </a:t>
            </a:r>
            <a:r>
              <a:rPr lang="en-US" dirty="0" smtClean="0"/>
              <a:t>When you own, you can alter your living space to your exact needs and wants.  There will be no landlord to tell you otherwise. </a:t>
            </a:r>
          </a:p>
          <a:p>
            <a:r>
              <a:rPr lang="en-US" sz="3200" dirty="0" smtClean="0"/>
              <a:t>Financial Benefits - </a:t>
            </a:r>
            <a:r>
              <a:rPr lang="en-US" dirty="0" smtClean="0"/>
              <a:t>Owning a house can provide you with tax breaks.  Having equity in your home can allow you to take out loans down the line.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1164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Buying Cons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35480"/>
            <a:ext cx="10972800" cy="4713514"/>
          </a:xfrm>
        </p:spPr>
        <p:txBody>
          <a:bodyPr/>
          <a:lstStyle/>
          <a:p>
            <a:r>
              <a:rPr lang="en-US" sz="3200" dirty="0" smtClean="0"/>
              <a:t>Its not as easy to move:</a:t>
            </a:r>
          </a:p>
          <a:p>
            <a:pPr lvl="1"/>
            <a:r>
              <a:rPr lang="en-US" dirty="0" smtClean="0"/>
              <a:t>Owning a home might tie you down to one spot.  In todays job market, having the mobility to move across the country for employment is a major advantage.  </a:t>
            </a:r>
          </a:p>
          <a:p>
            <a:r>
              <a:rPr lang="en-US" sz="3200" dirty="0" smtClean="0"/>
              <a:t>Its expensive:</a:t>
            </a:r>
          </a:p>
          <a:p>
            <a:pPr lvl="1"/>
            <a:r>
              <a:rPr lang="en-US" dirty="0" smtClean="0"/>
              <a:t>Besides paying for the dwelling itself, there are many other costs.  Maintenance, taxes, insurance and more can really burn a hole in your pocket.  Even utility payments tend to be lower when renting.  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9137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131" y="704088"/>
            <a:ext cx="11834949" cy="1098586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Owning a home is not a good investment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257" y="1789611"/>
            <a:ext cx="11756572" cy="4976949"/>
          </a:xfrm>
        </p:spPr>
        <p:txBody>
          <a:bodyPr>
            <a:normAutofit/>
          </a:bodyPr>
          <a:lstStyle/>
          <a:p>
            <a:r>
              <a:rPr lang="en-US" dirty="0" smtClean="0"/>
              <a:t>Your home may climb in value by leaps and bounds. </a:t>
            </a:r>
          </a:p>
          <a:p>
            <a:r>
              <a:rPr lang="en-US" dirty="0"/>
              <a:t>Long-term historical trends actually show that housing appreciates at a rate barely above inflation (</a:t>
            </a:r>
            <a:r>
              <a:rPr lang="en-US"/>
              <a:t>3-4</a:t>
            </a:r>
            <a:r>
              <a:rPr lang="en-US" smtClean="0"/>
              <a:t>%).  </a:t>
            </a:r>
            <a:endParaRPr lang="en-US" dirty="0" smtClean="0"/>
          </a:p>
          <a:p>
            <a:r>
              <a:rPr lang="en-US" dirty="0" smtClean="0"/>
              <a:t>Some people choose to purchase property to rent to tenants for steady monthly income (rents).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755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Question Cluster 3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536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Learning Objectives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46366"/>
            <a:ext cx="10972800" cy="4689564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Making a Choice</a:t>
            </a:r>
          </a:p>
          <a:p>
            <a:r>
              <a:rPr lang="en-US" sz="3600" dirty="0" smtClean="0"/>
              <a:t>How much house can you afford?</a:t>
            </a:r>
          </a:p>
          <a:p>
            <a:r>
              <a:rPr lang="en-US" sz="3600" dirty="0" smtClean="0"/>
              <a:t>Pros/Cons</a:t>
            </a:r>
          </a:p>
          <a:p>
            <a:r>
              <a:rPr lang="en-US" sz="3600" dirty="0" smtClean="0"/>
              <a:t>Rent to Own</a:t>
            </a:r>
            <a:endParaRPr lang="en-US" sz="3600" dirty="0"/>
          </a:p>
          <a:p>
            <a:r>
              <a:rPr lang="en-US" sz="3600" dirty="0" smtClean="0"/>
              <a:t>Getting your first apartment</a:t>
            </a:r>
          </a:p>
          <a:p>
            <a:r>
              <a:rPr lang="en-US" sz="3600" dirty="0" smtClean="0"/>
              <a:t>Understanding a lease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46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Evaluating Alternatives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935479"/>
            <a:ext cx="11473544" cy="475270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Part of the American Dream has always included home ownership.  But is this always the best financial decision?</a:t>
            </a:r>
          </a:p>
          <a:p>
            <a:r>
              <a:rPr lang="en-US" sz="3200" dirty="0" smtClean="0"/>
              <a:t>For many people in this day in age, renting may be the better short or long term housing choice.</a:t>
            </a:r>
          </a:p>
          <a:p>
            <a:r>
              <a:rPr lang="en-US" sz="3200" dirty="0" smtClean="0"/>
              <a:t>At the end of the day, choosing between renting or buying depends on your lifestyle, values, and financial situation.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367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How much house can you afford?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Many homeowners get into trouble by buying a house that is larger and/or more expensive than what is practical.  </a:t>
            </a:r>
          </a:p>
          <a:p>
            <a:r>
              <a:rPr lang="en-US" sz="3200" dirty="0" smtClean="0"/>
              <a:t>An old rule of thumb is to spend no more than about 25% of your household income on housing.  </a:t>
            </a:r>
          </a:p>
          <a:p>
            <a:pPr lvl="1"/>
            <a:r>
              <a:rPr lang="en-US" sz="2800" dirty="0"/>
              <a:t>This means you home should not cost more than 2 ½ times your annual income.</a:t>
            </a:r>
          </a:p>
          <a:p>
            <a:pPr lvl="2"/>
            <a:r>
              <a:rPr lang="en-US" sz="2500" dirty="0" smtClean="0"/>
              <a:t>Despite this, 1 in 5 people spend over 50% of their income on housing.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098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Perform a Financial Check up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94114"/>
            <a:ext cx="10972800" cy="4781006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 smtClean="0"/>
              <a:t>Before deciding to rent or buy, consider the following:</a:t>
            </a:r>
          </a:p>
          <a:p>
            <a:pPr lvl="1"/>
            <a:r>
              <a:rPr lang="en-US" sz="2800" dirty="0" smtClean="0"/>
              <a:t>Where do you think you'll be in the future?  Will you still be in the same town in 5 years?</a:t>
            </a:r>
          </a:p>
          <a:p>
            <a:pPr lvl="1"/>
            <a:r>
              <a:rPr lang="en-US" sz="2800" dirty="0" smtClean="0"/>
              <a:t>What kind/how much of debt are you holding?</a:t>
            </a:r>
          </a:p>
          <a:p>
            <a:pPr lvl="1"/>
            <a:r>
              <a:rPr lang="en-US" sz="2800" dirty="0" smtClean="0"/>
              <a:t>Do you have enough saved for a down payment? </a:t>
            </a:r>
          </a:p>
          <a:p>
            <a:pPr lvl="2"/>
            <a:r>
              <a:rPr lang="en-US" sz="2500" dirty="0"/>
              <a:t>M</a:t>
            </a:r>
            <a:r>
              <a:rPr lang="en-US" sz="2500" dirty="0" smtClean="0"/>
              <a:t>ost recommend at least 20%</a:t>
            </a:r>
          </a:p>
          <a:p>
            <a:pPr lvl="1"/>
            <a:r>
              <a:rPr lang="en-US" sz="2800" dirty="0" smtClean="0"/>
              <a:t>What's your job situation?  </a:t>
            </a:r>
          </a:p>
          <a:p>
            <a:pPr lvl="2"/>
            <a:r>
              <a:rPr lang="en-US" sz="2500" dirty="0" smtClean="0"/>
              <a:t>How confident are you that your employment and earnings will be stable in the future?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076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Question Cluster 1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426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981021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Renting Pros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069" y="1658983"/>
            <a:ext cx="11808821" cy="5199017"/>
          </a:xfrm>
        </p:spPr>
        <p:txBody>
          <a:bodyPr>
            <a:normAutofit/>
          </a:bodyPr>
          <a:lstStyle/>
          <a:p>
            <a:r>
              <a:rPr lang="en-US" sz="3000" dirty="0" smtClean="0"/>
              <a:t>Mobility - </a:t>
            </a:r>
            <a:r>
              <a:rPr lang="en-US" dirty="0" smtClean="0"/>
              <a:t>Renting is no where near as big a commitment as owning.  If you wish to move at a moments notice, breaking a lease is relatively cheap.</a:t>
            </a:r>
          </a:p>
          <a:p>
            <a:r>
              <a:rPr lang="en-US" sz="3000" dirty="0" smtClean="0"/>
              <a:t>Its Cheaper - </a:t>
            </a:r>
            <a:r>
              <a:rPr lang="en-US" dirty="0" smtClean="0"/>
              <a:t>For many people, renting can save you a considerable amount of money.  </a:t>
            </a:r>
          </a:p>
          <a:p>
            <a:r>
              <a:rPr lang="en-US" sz="3000" dirty="0" smtClean="0"/>
              <a:t>Less Hassle - </a:t>
            </a:r>
            <a:r>
              <a:rPr lang="en-US" dirty="0" smtClean="0"/>
              <a:t>A renter does not have to deal with all the day to day headaches that comes with owning a home (repairs, lawn care, etc.).  </a:t>
            </a:r>
          </a:p>
          <a:p>
            <a:r>
              <a:rPr lang="en-US" sz="3000" dirty="0" smtClean="0"/>
              <a:t>Amenities - </a:t>
            </a:r>
            <a:r>
              <a:rPr lang="en-US" dirty="0" smtClean="0"/>
              <a:t>Most apartments come with a plethora of services and amenities.  Pools, gyms, laundry rooms and more are available to renters (at least for most apartments).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171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Renting Cons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823" y="1935479"/>
            <a:ext cx="11573691" cy="4791891"/>
          </a:xfrm>
        </p:spPr>
        <p:txBody>
          <a:bodyPr/>
          <a:lstStyle/>
          <a:p>
            <a:r>
              <a:rPr lang="en-US" sz="3200" dirty="0" smtClean="0"/>
              <a:t>You are restricted - </a:t>
            </a:r>
            <a:r>
              <a:rPr lang="en-US" sz="2600" dirty="0" smtClean="0"/>
              <a:t>You may not be able to get a pet or paint the walls in a color of your choosing.  Dealing with certain landlords can be a pain.  </a:t>
            </a:r>
          </a:p>
          <a:p>
            <a:r>
              <a:rPr lang="en-US" sz="3200" dirty="0" smtClean="0"/>
              <a:t>No Tax Benefits - </a:t>
            </a:r>
            <a:r>
              <a:rPr lang="en-US" sz="2600" dirty="0" smtClean="0"/>
              <a:t>You wont get the various tax breaks and advantages on your tax return.</a:t>
            </a:r>
          </a:p>
          <a:p>
            <a:r>
              <a:rPr lang="en-US" sz="3600" dirty="0" smtClean="0"/>
              <a:t>You will not own anything - </a:t>
            </a:r>
            <a:r>
              <a:rPr lang="en-US" sz="2600" dirty="0" smtClean="0"/>
              <a:t>All the money spent paying your rent doesn’t lead to eventually having something to call your own.  Many people don’t like the idea of not having a home base.    </a:t>
            </a:r>
            <a:endParaRPr lang="en-US" sz="2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371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072461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Selecting a Rental Unit 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7177"/>
            <a:ext cx="10676709" cy="4950823"/>
          </a:xfrm>
        </p:spPr>
        <p:txBody>
          <a:bodyPr/>
          <a:lstStyle/>
          <a:p>
            <a:r>
              <a:rPr lang="en-US" sz="3200" dirty="0" smtClean="0"/>
              <a:t>Apartments:</a:t>
            </a:r>
          </a:p>
          <a:p>
            <a:pPr lvl="1"/>
            <a:r>
              <a:rPr lang="en-US" sz="2800" dirty="0"/>
              <a:t>G</a:t>
            </a:r>
            <a:r>
              <a:rPr lang="en-US" sz="2800" dirty="0" smtClean="0"/>
              <a:t>enerally the most common type of rental housing.</a:t>
            </a:r>
          </a:p>
          <a:p>
            <a:pPr lvl="1"/>
            <a:r>
              <a:rPr lang="en-US" sz="2700" dirty="0" smtClean="0"/>
              <a:t>They can range from luxury units, to a simple one or two bedroom unit.</a:t>
            </a:r>
          </a:p>
          <a:p>
            <a:pPr lvl="1"/>
            <a:r>
              <a:rPr lang="en-US" sz="2800" dirty="0" smtClean="0"/>
              <a:t>Most offer amenities such as a gym or pool area. </a:t>
            </a:r>
          </a:p>
          <a:p>
            <a:r>
              <a:rPr lang="en-US" sz="3200" dirty="0" smtClean="0"/>
              <a:t>Homes:</a:t>
            </a:r>
          </a:p>
          <a:p>
            <a:pPr lvl="1"/>
            <a:r>
              <a:rPr lang="en-US" sz="2800" dirty="0" smtClean="0"/>
              <a:t>If you decide you need more room than what an apartment can offer you, consider renting a home opposed to an apartment.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692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P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heme" id="{BF2C51C7-3CE4-4EF4-907F-3CB9C407DA54}" vid="{5B7DF637-E998-43A2-A830-3F9DAC56DD0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PPtheme</Template>
  <TotalTime>719</TotalTime>
  <Words>1133</Words>
  <Application>Microsoft Office PowerPoint</Application>
  <PresentationFormat>Widescreen</PresentationFormat>
  <Paragraphs>107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Calibri</vt:lpstr>
      <vt:lpstr>Constantia</vt:lpstr>
      <vt:lpstr>Wingdings 2</vt:lpstr>
      <vt:lpstr>PPtheme</vt:lpstr>
      <vt:lpstr> Module 29: Rent or Buy?</vt:lpstr>
      <vt:lpstr>Learning Objectives</vt:lpstr>
      <vt:lpstr>Evaluating Alternatives</vt:lpstr>
      <vt:lpstr>How much house can you afford?</vt:lpstr>
      <vt:lpstr>Perform a Financial Check up</vt:lpstr>
      <vt:lpstr>Question Cluster 1</vt:lpstr>
      <vt:lpstr>Renting Pros</vt:lpstr>
      <vt:lpstr>Renting Cons</vt:lpstr>
      <vt:lpstr>Selecting a Rental Unit </vt:lpstr>
      <vt:lpstr>Selecting a Rental Unit</vt:lpstr>
      <vt:lpstr>The Lease</vt:lpstr>
      <vt:lpstr>The price of renting: </vt:lpstr>
      <vt:lpstr> Rent to Own</vt:lpstr>
      <vt:lpstr>Question Cluster 2</vt:lpstr>
      <vt:lpstr>Buying Pros</vt:lpstr>
      <vt:lpstr>Buying Cons</vt:lpstr>
      <vt:lpstr>Owning a home is not a good investment</vt:lpstr>
      <vt:lpstr>Question Cluster 3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Buy or Rent?</dc:title>
  <dc:creator>kinnison, charles</dc:creator>
  <cp:lastModifiedBy>Bo, Nhieu</cp:lastModifiedBy>
  <cp:revision>34</cp:revision>
  <dcterms:created xsi:type="dcterms:W3CDTF">2015-02-10T16:42:48Z</dcterms:created>
  <dcterms:modified xsi:type="dcterms:W3CDTF">2015-11-19T18:35:37Z</dcterms:modified>
</cp:coreProperties>
</file>