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30"/>
  </p:handoutMasterIdLst>
  <p:sldIdLst>
    <p:sldId id="256" r:id="rId2"/>
    <p:sldId id="257" r:id="rId3"/>
    <p:sldId id="258" r:id="rId4"/>
    <p:sldId id="259" r:id="rId5"/>
    <p:sldId id="260" r:id="rId6"/>
    <p:sldId id="261" r:id="rId7"/>
    <p:sldId id="262" r:id="rId8"/>
    <p:sldId id="284" r:id="rId9"/>
    <p:sldId id="263" r:id="rId10"/>
    <p:sldId id="264" r:id="rId11"/>
    <p:sldId id="265" r:id="rId12"/>
    <p:sldId id="266" r:id="rId13"/>
    <p:sldId id="267" r:id="rId14"/>
    <p:sldId id="268" r:id="rId15"/>
    <p:sldId id="285" r:id="rId16"/>
    <p:sldId id="269" r:id="rId17"/>
    <p:sldId id="270" r:id="rId18"/>
    <p:sldId id="271" r:id="rId19"/>
    <p:sldId id="272" r:id="rId20"/>
    <p:sldId id="273" r:id="rId21"/>
    <p:sldId id="274" r:id="rId22"/>
    <p:sldId id="275" r:id="rId23"/>
    <p:sldId id="286" r:id="rId24"/>
    <p:sldId id="276" r:id="rId25"/>
    <p:sldId id="278" r:id="rId26"/>
    <p:sldId id="279" r:id="rId27"/>
    <p:sldId id="283" r:id="rId28"/>
    <p:sldId id="287" r:id="rId2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81" d="100"/>
          <a:sy n="81" d="100"/>
        </p:scale>
        <p:origin x="144" y="2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094F4023-A6D3-483F-9446-0E93F9DD0C6A}" type="datetimeFigureOut">
              <a:rPr lang="en-US" smtClean="0"/>
              <a:t>7/23/2015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3696550D-ED5A-4CA6-9FDB-D6FC42710E24}" type="slidenum">
              <a:rPr lang="en-US" smtClean="0"/>
              <a:t>‹#›</a:t>
            </a:fld>
            <a:endParaRPr lang="en-US"/>
          </a:p>
        </p:txBody>
      </p:sp>
    </p:spTree>
    <p:extLst>
      <p:ext uri="{BB962C8B-B14F-4D97-AF65-F5344CB8AC3E}">
        <p14:creationId xmlns:p14="http://schemas.microsoft.com/office/powerpoint/2010/main" val="182333937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8EE2239-E8A2-4693-817C-3E0DFD873874}" type="datetimeFigureOut">
              <a:rPr lang="en-US" smtClean="0"/>
              <a:t>7/23/2015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2D57FDBA-1946-41F4-B828-A699173F9A62}" type="slidenum">
              <a:rPr lang="en-US" smtClean="0"/>
              <a:t>‹#›</a:t>
            </a:fld>
            <a:endParaRPr lang="en-US"/>
          </a:p>
        </p:txBody>
      </p:sp>
    </p:spTree>
    <p:extLst>
      <p:ext uri="{BB962C8B-B14F-4D97-AF65-F5344CB8AC3E}">
        <p14:creationId xmlns:p14="http://schemas.microsoft.com/office/powerpoint/2010/main" val="20356492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8EE2239-E8A2-4693-817C-3E0DFD873874}" type="datetimeFigureOut">
              <a:rPr lang="en-US" smtClean="0"/>
              <a:t>7/23/2015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57FDBA-1946-41F4-B828-A699173F9A62}" type="slidenum">
              <a:rPr lang="en-US" smtClean="0"/>
              <a:t>‹#›</a:t>
            </a:fld>
            <a:endParaRPr lang="en-US"/>
          </a:p>
        </p:txBody>
      </p:sp>
    </p:spTree>
    <p:extLst>
      <p:ext uri="{BB962C8B-B14F-4D97-AF65-F5344CB8AC3E}">
        <p14:creationId xmlns:p14="http://schemas.microsoft.com/office/powerpoint/2010/main" val="4049441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8EE2239-E8A2-4693-817C-3E0DFD873874}" type="datetimeFigureOut">
              <a:rPr lang="en-US" smtClean="0"/>
              <a:t>7/23/2015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57FDBA-1946-41F4-B828-A699173F9A62}" type="slidenum">
              <a:rPr lang="en-US" smtClean="0"/>
              <a:t>‹#›</a:t>
            </a:fld>
            <a:endParaRPr lang="en-US"/>
          </a:p>
        </p:txBody>
      </p:sp>
    </p:spTree>
    <p:extLst>
      <p:ext uri="{BB962C8B-B14F-4D97-AF65-F5344CB8AC3E}">
        <p14:creationId xmlns:p14="http://schemas.microsoft.com/office/powerpoint/2010/main" val="976428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8EE2239-E8A2-4693-817C-3E0DFD873874}" type="datetimeFigureOut">
              <a:rPr lang="en-US" smtClean="0"/>
              <a:t>7/23/2015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57FDBA-1946-41F4-B828-A699173F9A62}" type="slidenum">
              <a:rPr lang="en-US" smtClean="0"/>
              <a:t>‹#›</a:t>
            </a:fld>
            <a:endParaRPr lang="en-US"/>
          </a:p>
        </p:txBody>
      </p:sp>
    </p:spTree>
    <p:extLst>
      <p:ext uri="{BB962C8B-B14F-4D97-AF65-F5344CB8AC3E}">
        <p14:creationId xmlns:p14="http://schemas.microsoft.com/office/powerpoint/2010/main" val="2788136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8EE2239-E8A2-4693-817C-3E0DFD873874}" type="datetimeFigureOut">
              <a:rPr lang="en-US" smtClean="0"/>
              <a:t>7/23/2015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57FDBA-1946-41F4-B828-A699173F9A62}" type="slidenum">
              <a:rPr lang="en-US" smtClean="0"/>
              <a:t>‹#›</a:t>
            </a:fld>
            <a:endParaRPr lang="en-US"/>
          </a:p>
        </p:txBody>
      </p:sp>
    </p:spTree>
    <p:extLst>
      <p:ext uri="{BB962C8B-B14F-4D97-AF65-F5344CB8AC3E}">
        <p14:creationId xmlns:p14="http://schemas.microsoft.com/office/powerpoint/2010/main" val="77414576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8EE2239-E8A2-4693-817C-3E0DFD873874}" type="datetimeFigureOut">
              <a:rPr lang="en-US" smtClean="0"/>
              <a:t>7/23/2015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57FDBA-1946-41F4-B828-A699173F9A62}" type="slidenum">
              <a:rPr lang="en-US" smtClean="0"/>
              <a:t>‹#›</a:t>
            </a:fld>
            <a:endParaRPr lang="en-US"/>
          </a:p>
        </p:txBody>
      </p:sp>
    </p:spTree>
    <p:extLst>
      <p:ext uri="{BB962C8B-B14F-4D97-AF65-F5344CB8AC3E}">
        <p14:creationId xmlns:p14="http://schemas.microsoft.com/office/powerpoint/2010/main" val="456686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8EE2239-E8A2-4693-817C-3E0DFD873874}" type="datetimeFigureOut">
              <a:rPr lang="en-US" smtClean="0"/>
              <a:t>7/23/2015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57FDBA-1946-41F4-B828-A699173F9A62}" type="slidenum">
              <a:rPr lang="en-US" smtClean="0"/>
              <a:t>‹#›</a:t>
            </a:fld>
            <a:endParaRPr lang="en-US"/>
          </a:p>
        </p:txBody>
      </p:sp>
    </p:spTree>
    <p:extLst>
      <p:ext uri="{BB962C8B-B14F-4D97-AF65-F5344CB8AC3E}">
        <p14:creationId xmlns:p14="http://schemas.microsoft.com/office/powerpoint/2010/main" val="3862021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8EE2239-E8A2-4693-817C-3E0DFD873874}" type="datetimeFigureOut">
              <a:rPr lang="en-US" smtClean="0"/>
              <a:t>7/23/2015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57FDBA-1946-41F4-B828-A699173F9A62}" type="slidenum">
              <a:rPr lang="en-US" smtClean="0"/>
              <a:t>‹#›</a:t>
            </a:fld>
            <a:endParaRPr lang="en-US"/>
          </a:p>
        </p:txBody>
      </p:sp>
    </p:spTree>
    <p:extLst>
      <p:ext uri="{BB962C8B-B14F-4D97-AF65-F5344CB8AC3E}">
        <p14:creationId xmlns:p14="http://schemas.microsoft.com/office/powerpoint/2010/main" val="1065943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EE2239-E8A2-4693-817C-3E0DFD873874}" type="datetimeFigureOut">
              <a:rPr lang="en-US" smtClean="0"/>
              <a:t>7/23/2015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57FDBA-1946-41F4-B828-A699173F9A62}" type="slidenum">
              <a:rPr lang="en-US" smtClean="0"/>
              <a:t>‹#›</a:t>
            </a:fld>
            <a:endParaRPr lang="en-US"/>
          </a:p>
        </p:txBody>
      </p:sp>
    </p:spTree>
    <p:extLst>
      <p:ext uri="{BB962C8B-B14F-4D97-AF65-F5344CB8AC3E}">
        <p14:creationId xmlns:p14="http://schemas.microsoft.com/office/powerpoint/2010/main" val="2232708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8EE2239-E8A2-4693-817C-3E0DFD873874}" type="datetimeFigureOut">
              <a:rPr lang="en-US" smtClean="0"/>
              <a:t>7/23/2015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57FDBA-1946-41F4-B828-A699173F9A62}" type="slidenum">
              <a:rPr lang="en-US" smtClean="0"/>
              <a:t>‹#›</a:t>
            </a:fld>
            <a:endParaRPr lang="en-US"/>
          </a:p>
        </p:txBody>
      </p:sp>
    </p:spTree>
    <p:extLst>
      <p:ext uri="{BB962C8B-B14F-4D97-AF65-F5344CB8AC3E}">
        <p14:creationId xmlns:p14="http://schemas.microsoft.com/office/powerpoint/2010/main" val="2158632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8EE2239-E8A2-4693-817C-3E0DFD873874}" type="datetimeFigureOut">
              <a:rPr lang="en-US" smtClean="0"/>
              <a:t>7/23/2015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69600" y="6356351"/>
            <a:ext cx="812800" cy="365125"/>
          </a:xfrm>
        </p:spPr>
        <p:txBody>
          <a:bodyPr/>
          <a:lstStyle/>
          <a:p>
            <a:fld id="{2D57FDBA-1946-41F4-B828-A699173F9A62}" type="slidenum">
              <a:rPr lang="en-US" smtClean="0"/>
              <a:t>‹#›</a:t>
            </a:fld>
            <a:endParaRPr lang="en-US"/>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extLst>
      <p:ext uri="{BB962C8B-B14F-4D97-AF65-F5344CB8AC3E}">
        <p14:creationId xmlns:p14="http://schemas.microsoft.com/office/powerpoint/2010/main" val="4006871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8EE2239-E8A2-4693-817C-3E0DFD873874}" type="datetimeFigureOut">
              <a:rPr lang="en-US" smtClean="0"/>
              <a:t>7/23/2015</a:t>
            </a:fld>
            <a:endParaRPr lang="en-US"/>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D57FDBA-1946-41F4-B828-A699173F9A62}" type="slidenum">
              <a:rPr lang="en-US" smtClean="0"/>
              <a:t>‹#›</a:t>
            </a:fld>
            <a:endParaRPr lang="en-US"/>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extLst>
      <p:ext uri="{BB962C8B-B14F-4D97-AF65-F5344CB8AC3E}">
        <p14:creationId xmlns:p14="http://schemas.microsoft.com/office/powerpoint/2010/main" val="36404588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900" dirty="0" smtClean="0"/>
              <a:t>Module 24</a:t>
            </a:r>
            <a:br>
              <a:rPr lang="en-US" sz="5900" dirty="0" smtClean="0"/>
            </a:br>
            <a:r>
              <a:rPr lang="en-US" sz="5900" dirty="0" smtClean="0"/>
              <a:t>Student Loans </a:t>
            </a:r>
            <a:endParaRPr lang="en-US" sz="5900" dirty="0"/>
          </a:p>
        </p:txBody>
      </p:sp>
      <p:sp>
        <p:nvSpPr>
          <p:cNvPr id="3" name="Subtitle 2"/>
          <p:cNvSpPr>
            <a:spLocks noGrp="1"/>
          </p:cNvSpPr>
          <p:nvPr>
            <p:ph type="subTitle" idx="1"/>
          </p:nvPr>
        </p:nvSpPr>
        <p:spPr/>
        <p:txBody>
          <a:bodyPr>
            <a:normAutofit/>
          </a:bodyPr>
          <a:lstStyle/>
          <a:p>
            <a:r>
              <a:rPr lang="en-US" i="1" dirty="0" smtClean="0"/>
              <a:t>“The </a:t>
            </a:r>
            <a:r>
              <a:rPr lang="en-US" i="1" dirty="0"/>
              <a:t>rising costs of higher education coupled with the stress of paying student loans are putting increasing pressure on students</a:t>
            </a:r>
            <a:r>
              <a:rPr lang="en-US" i="1" dirty="0" smtClean="0"/>
              <a:t>.”</a:t>
            </a:r>
            <a:endParaRPr lang="en-US" i="1" dirty="0"/>
          </a:p>
          <a:p>
            <a:r>
              <a:rPr lang="en-US" i="1" dirty="0" smtClean="0"/>
              <a:t>-Hank </a:t>
            </a:r>
            <a:r>
              <a:rPr lang="en-US" i="1" dirty="0"/>
              <a:t>Johnson</a:t>
            </a:r>
          </a:p>
          <a:p>
            <a:endParaRPr lang="en-US" dirty="0"/>
          </a:p>
        </p:txBody>
      </p:sp>
    </p:spTree>
    <p:extLst>
      <p:ext uri="{BB962C8B-B14F-4D97-AF65-F5344CB8AC3E}">
        <p14:creationId xmlns:p14="http://schemas.microsoft.com/office/powerpoint/2010/main" val="1356071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704088"/>
            <a:ext cx="11264900" cy="1143000"/>
          </a:xfrm>
        </p:spPr>
        <p:txBody>
          <a:bodyPr>
            <a:normAutofit/>
          </a:bodyPr>
          <a:lstStyle/>
          <a:p>
            <a:r>
              <a:rPr lang="en-US" sz="5400" b="1" dirty="0" smtClean="0"/>
              <a:t>Student Loans</a:t>
            </a:r>
            <a:endParaRPr lang="en-US" sz="5400" b="1" dirty="0"/>
          </a:p>
        </p:txBody>
      </p:sp>
      <p:sp>
        <p:nvSpPr>
          <p:cNvPr id="3" name="Content Placeholder 2"/>
          <p:cNvSpPr>
            <a:spLocks noGrp="1"/>
          </p:cNvSpPr>
          <p:nvPr>
            <p:ph idx="1"/>
          </p:nvPr>
        </p:nvSpPr>
        <p:spPr>
          <a:xfrm>
            <a:off x="203200" y="1935480"/>
            <a:ext cx="11798300" cy="4706620"/>
          </a:xfrm>
        </p:spPr>
        <p:txBody>
          <a:bodyPr>
            <a:normAutofit lnSpcReduction="10000"/>
          </a:bodyPr>
          <a:lstStyle/>
          <a:p>
            <a:pPr marL="0" indent="0">
              <a:buNone/>
            </a:pPr>
            <a:r>
              <a:rPr lang="en-US" sz="3000" dirty="0"/>
              <a:t>It’s okay if you need to borrow, in fact student loan debt is one of the best debts that you can have as it’s an investment in yourself, which will assist you in yielding a higher income in the future. </a:t>
            </a:r>
          </a:p>
          <a:p>
            <a:pPr lvl="1"/>
            <a:r>
              <a:rPr lang="en-US" sz="3100" dirty="0" smtClean="0"/>
              <a:t>Although </a:t>
            </a:r>
            <a:r>
              <a:rPr lang="en-US" sz="3100" dirty="0"/>
              <a:t>you should not be afraid to take out student loans it is important that you are well informed so that you can make smart decisions in doing so. </a:t>
            </a:r>
          </a:p>
          <a:p>
            <a:pPr lvl="1"/>
            <a:r>
              <a:rPr lang="en-US" sz="3100" dirty="0" smtClean="0"/>
              <a:t>Think </a:t>
            </a:r>
            <a:r>
              <a:rPr lang="en-US" sz="3100" dirty="0"/>
              <a:t>before you </a:t>
            </a:r>
            <a:r>
              <a:rPr lang="en-US" sz="3100" dirty="0" smtClean="0"/>
              <a:t>borrow</a:t>
            </a:r>
            <a:r>
              <a:rPr lang="en-US" sz="3100" dirty="0"/>
              <a:t> </a:t>
            </a:r>
            <a:r>
              <a:rPr lang="en-US" sz="3100" dirty="0" smtClean="0"/>
              <a:t>- Despite </a:t>
            </a:r>
            <a:r>
              <a:rPr lang="en-US" sz="3100" dirty="0"/>
              <a:t>all the benefits that accompany student loans, you must take many things into consideration before taking out loans, otherwise they could become a burden when you graduate.  </a:t>
            </a:r>
          </a:p>
        </p:txBody>
      </p:sp>
    </p:spTree>
    <p:extLst>
      <p:ext uri="{BB962C8B-B14F-4D97-AF65-F5344CB8AC3E}">
        <p14:creationId xmlns:p14="http://schemas.microsoft.com/office/powerpoint/2010/main" val="37563061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704088"/>
            <a:ext cx="11315700" cy="1143000"/>
          </a:xfrm>
        </p:spPr>
        <p:txBody>
          <a:bodyPr>
            <a:normAutofit/>
          </a:bodyPr>
          <a:lstStyle/>
          <a:p>
            <a:r>
              <a:rPr lang="en-US" sz="5400" b="1" dirty="0" smtClean="0"/>
              <a:t>Types of Federal Loans</a:t>
            </a:r>
            <a:endParaRPr lang="en-US" sz="5400" b="1" dirty="0"/>
          </a:p>
        </p:txBody>
      </p:sp>
      <p:sp>
        <p:nvSpPr>
          <p:cNvPr id="3" name="Content Placeholder 2"/>
          <p:cNvSpPr>
            <a:spLocks noGrp="1"/>
          </p:cNvSpPr>
          <p:nvPr>
            <p:ph idx="1"/>
          </p:nvPr>
        </p:nvSpPr>
        <p:spPr>
          <a:xfrm>
            <a:off x="266700" y="1935480"/>
            <a:ext cx="11734800" cy="4820920"/>
          </a:xfrm>
        </p:spPr>
        <p:txBody>
          <a:bodyPr>
            <a:normAutofit fontScale="92500" lnSpcReduction="10000"/>
          </a:bodyPr>
          <a:lstStyle/>
          <a:p>
            <a:pPr marL="0" indent="0">
              <a:buNone/>
            </a:pPr>
            <a:r>
              <a:rPr lang="en-US" sz="3000" dirty="0"/>
              <a:t>Different types of loans which may be offered to you by the government: </a:t>
            </a:r>
          </a:p>
          <a:p>
            <a:r>
              <a:rPr lang="en-US" sz="3000" dirty="0" smtClean="0"/>
              <a:t>Perkins</a:t>
            </a:r>
            <a:r>
              <a:rPr lang="en-US" sz="3000" dirty="0"/>
              <a:t>: </a:t>
            </a:r>
            <a:endParaRPr lang="en-US" sz="3000" dirty="0" smtClean="0"/>
          </a:p>
          <a:p>
            <a:pPr lvl="1"/>
            <a:r>
              <a:rPr lang="en-US" sz="3000" dirty="0" smtClean="0"/>
              <a:t>Perkins </a:t>
            </a:r>
            <a:r>
              <a:rPr lang="en-US" sz="3000" dirty="0"/>
              <a:t>loans are awarded to students who have financial need.  These loans offer a low interest rate and the government makes the interest payments on these loans as long as you are considered at least a part-time student. </a:t>
            </a:r>
          </a:p>
          <a:p>
            <a:r>
              <a:rPr lang="en-US" sz="3000" dirty="0" smtClean="0"/>
              <a:t>Subsidized</a:t>
            </a:r>
            <a:r>
              <a:rPr lang="en-US" sz="3000" dirty="0"/>
              <a:t>: </a:t>
            </a:r>
            <a:endParaRPr lang="en-US" sz="3000" dirty="0" smtClean="0"/>
          </a:p>
          <a:p>
            <a:pPr lvl="1"/>
            <a:r>
              <a:rPr lang="en-US" sz="3000" dirty="0" smtClean="0"/>
              <a:t>Like </a:t>
            </a:r>
            <a:r>
              <a:rPr lang="en-US" sz="3000" dirty="0"/>
              <a:t>the Perkins loan, subsidized loans are offered to students who exhibit a financial need, and the interest on these loans is paid by the government while you remain at least a part-time student.  These loans however generally charge a higher interest rate than Perkins loans. </a:t>
            </a:r>
          </a:p>
          <a:p>
            <a:endParaRPr lang="en-US" dirty="0"/>
          </a:p>
        </p:txBody>
      </p:sp>
    </p:spTree>
    <p:extLst>
      <p:ext uri="{BB962C8B-B14F-4D97-AF65-F5344CB8AC3E}">
        <p14:creationId xmlns:p14="http://schemas.microsoft.com/office/powerpoint/2010/main" val="21228629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704088"/>
            <a:ext cx="11391900" cy="1143000"/>
          </a:xfrm>
        </p:spPr>
        <p:txBody>
          <a:bodyPr/>
          <a:lstStyle/>
          <a:p>
            <a:r>
              <a:rPr lang="en-US" sz="5400" b="1" dirty="0">
                <a:solidFill>
                  <a:srgbClr val="04617B"/>
                </a:solidFill>
              </a:rPr>
              <a:t>Types of Federal Loans</a:t>
            </a:r>
            <a:endParaRPr lang="en-US" dirty="0"/>
          </a:p>
        </p:txBody>
      </p:sp>
      <p:sp>
        <p:nvSpPr>
          <p:cNvPr id="3" name="Content Placeholder 2"/>
          <p:cNvSpPr>
            <a:spLocks noGrp="1"/>
          </p:cNvSpPr>
          <p:nvPr>
            <p:ph idx="1"/>
          </p:nvPr>
        </p:nvSpPr>
        <p:spPr>
          <a:xfrm>
            <a:off x="190500" y="1935480"/>
            <a:ext cx="11811000" cy="4922520"/>
          </a:xfrm>
        </p:spPr>
        <p:txBody>
          <a:bodyPr>
            <a:normAutofit lnSpcReduction="10000"/>
          </a:bodyPr>
          <a:lstStyle/>
          <a:p>
            <a:r>
              <a:rPr lang="en-US" dirty="0" smtClean="0"/>
              <a:t>Unsubsidized</a:t>
            </a:r>
            <a:r>
              <a:rPr lang="en-US" dirty="0"/>
              <a:t>: </a:t>
            </a:r>
            <a:endParaRPr lang="en-US" dirty="0" smtClean="0"/>
          </a:p>
          <a:p>
            <a:pPr lvl="1"/>
            <a:r>
              <a:rPr lang="en-US" dirty="0" smtClean="0"/>
              <a:t>Unlike </a:t>
            </a:r>
            <a:r>
              <a:rPr lang="en-US" dirty="0"/>
              <a:t>the Perkins and subsidized loans, unsubsidized loans have no requirement for the student to demonstrate financial need, and the interest on these loans does accumulate while you are in school.  The interest charged on these loans is also higher than the rate charged on subsidized loans.</a:t>
            </a:r>
          </a:p>
          <a:p>
            <a:r>
              <a:rPr lang="en-US" dirty="0" smtClean="0"/>
              <a:t>Parent </a:t>
            </a:r>
            <a:r>
              <a:rPr lang="en-US" dirty="0"/>
              <a:t>Plus: </a:t>
            </a:r>
            <a:endParaRPr lang="en-US" dirty="0" smtClean="0"/>
          </a:p>
          <a:p>
            <a:pPr lvl="1"/>
            <a:r>
              <a:rPr lang="en-US" dirty="0" smtClean="0"/>
              <a:t>Unlike </a:t>
            </a:r>
            <a:r>
              <a:rPr lang="en-US" dirty="0"/>
              <a:t>the pervious loans discussed, parent plus loans are offered to the parents of students, not the student themselves.  In addition, the borrower must pass a credit check in order to receive these loans.  The interest rate on these loans does accumulate while the student is in school and the interest rate is higher than that of subsidized loans. </a:t>
            </a:r>
            <a:endParaRPr lang="en-US" dirty="0" smtClean="0"/>
          </a:p>
          <a:p>
            <a:pPr lvl="1"/>
            <a:endParaRPr lang="en-US" sz="400" dirty="0"/>
          </a:p>
          <a:p>
            <a:pPr marL="27432" indent="0">
              <a:buNone/>
            </a:pPr>
            <a:r>
              <a:rPr lang="en-US" sz="2400" dirty="0" smtClean="0"/>
              <a:t>As </a:t>
            </a:r>
            <a:r>
              <a:rPr lang="en-US" sz="2400" dirty="0"/>
              <a:t>a generalization you would likely want to accept a Perkins loan before a subsidized, and likewise a subsidized before and unsubsidized due the different costs of each loan. </a:t>
            </a:r>
          </a:p>
          <a:p>
            <a:endParaRPr lang="en-US" dirty="0"/>
          </a:p>
        </p:txBody>
      </p:sp>
    </p:spTree>
    <p:extLst>
      <p:ext uri="{BB962C8B-B14F-4D97-AF65-F5344CB8AC3E}">
        <p14:creationId xmlns:p14="http://schemas.microsoft.com/office/powerpoint/2010/main" val="12650447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 y="704088"/>
            <a:ext cx="11468100" cy="1143000"/>
          </a:xfrm>
        </p:spPr>
        <p:txBody>
          <a:bodyPr>
            <a:normAutofit/>
          </a:bodyPr>
          <a:lstStyle/>
          <a:p>
            <a:r>
              <a:rPr lang="en-US" sz="5400" b="1" dirty="0" smtClean="0"/>
              <a:t>Private Loans</a:t>
            </a:r>
            <a:endParaRPr lang="en-US" sz="5400" b="1" dirty="0"/>
          </a:p>
        </p:txBody>
      </p:sp>
      <p:sp>
        <p:nvSpPr>
          <p:cNvPr id="3" name="Content Placeholder 2"/>
          <p:cNvSpPr>
            <a:spLocks noGrp="1"/>
          </p:cNvSpPr>
          <p:nvPr>
            <p:ph idx="1"/>
          </p:nvPr>
        </p:nvSpPr>
        <p:spPr>
          <a:xfrm>
            <a:off x="114300" y="1935480"/>
            <a:ext cx="11861800" cy="4757420"/>
          </a:xfrm>
        </p:spPr>
        <p:txBody>
          <a:bodyPr>
            <a:normAutofit/>
          </a:bodyPr>
          <a:lstStyle/>
          <a:p>
            <a:pPr marL="0" indent="0">
              <a:buNone/>
            </a:pPr>
            <a:r>
              <a:rPr lang="en-US" sz="3200" dirty="0"/>
              <a:t>In addition to federal loans you can also use private student loans to help finance your education.  </a:t>
            </a:r>
            <a:endParaRPr lang="en-US" sz="3200" dirty="0" smtClean="0"/>
          </a:p>
          <a:p>
            <a:r>
              <a:rPr lang="en-US" sz="3200" dirty="0" smtClean="0"/>
              <a:t>Private loans:</a:t>
            </a:r>
          </a:p>
          <a:p>
            <a:pPr lvl="1"/>
            <a:r>
              <a:rPr lang="en-US" sz="2800" dirty="0" smtClean="0"/>
              <a:t>Loans offered </a:t>
            </a:r>
            <a:r>
              <a:rPr lang="en-US" sz="2800" dirty="0"/>
              <a:t>by nonfederal, private institutions such as a bank, or credit </a:t>
            </a:r>
            <a:r>
              <a:rPr lang="en-US" sz="2800" dirty="0" smtClean="0"/>
              <a:t>union.</a:t>
            </a:r>
          </a:p>
          <a:p>
            <a:pPr lvl="1"/>
            <a:r>
              <a:rPr lang="en-US" sz="2800" dirty="0" smtClean="0"/>
              <a:t>These </a:t>
            </a:r>
            <a:r>
              <a:rPr lang="en-US" sz="2800" dirty="0"/>
              <a:t>types of loans however should typically only be used if you are unable to obtain enough financing from federal loans as federal loans generally have many advantages over private loans. </a:t>
            </a:r>
          </a:p>
          <a:p>
            <a:endParaRPr lang="en-US" dirty="0"/>
          </a:p>
        </p:txBody>
      </p:sp>
    </p:spTree>
    <p:extLst>
      <p:ext uri="{BB962C8B-B14F-4D97-AF65-F5344CB8AC3E}">
        <p14:creationId xmlns:p14="http://schemas.microsoft.com/office/powerpoint/2010/main" val="2172259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800" y="704088"/>
            <a:ext cx="11404600" cy="1143000"/>
          </a:xfrm>
        </p:spPr>
        <p:txBody>
          <a:bodyPr>
            <a:normAutofit/>
          </a:bodyPr>
          <a:lstStyle/>
          <a:p>
            <a:r>
              <a:rPr lang="en-US" sz="5400" b="1" dirty="0" smtClean="0"/>
              <a:t>Federal vs. Private Loans</a:t>
            </a:r>
            <a:endParaRPr lang="en-US" sz="5400" b="1" dirty="0"/>
          </a:p>
        </p:txBody>
      </p:sp>
      <p:sp>
        <p:nvSpPr>
          <p:cNvPr id="3" name="Content Placeholder 2"/>
          <p:cNvSpPr>
            <a:spLocks noGrp="1"/>
          </p:cNvSpPr>
          <p:nvPr>
            <p:ph idx="1"/>
          </p:nvPr>
        </p:nvSpPr>
        <p:spPr>
          <a:xfrm>
            <a:off x="419100" y="2120900"/>
            <a:ext cx="11163300" cy="4648200"/>
          </a:xfrm>
        </p:spPr>
        <p:txBody>
          <a:bodyPr>
            <a:normAutofit/>
          </a:bodyPr>
          <a:lstStyle/>
          <a:p>
            <a:pPr marL="0" indent="0">
              <a:buNone/>
            </a:pPr>
            <a:r>
              <a:rPr lang="en-US" sz="4000" dirty="0"/>
              <a:t>Some of the advantages of federal loans include: </a:t>
            </a:r>
          </a:p>
          <a:p>
            <a:pPr lvl="2"/>
            <a:r>
              <a:rPr lang="en-US" sz="2800" dirty="0"/>
              <a:t>Federal loans generally have lower interest rates than private loans.</a:t>
            </a:r>
          </a:p>
          <a:p>
            <a:pPr lvl="2"/>
            <a:r>
              <a:rPr lang="en-US" sz="2800" dirty="0"/>
              <a:t>Federal loans </a:t>
            </a:r>
            <a:r>
              <a:rPr lang="en-US" sz="2800" dirty="0" smtClean="0"/>
              <a:t>do not </a:t>
            </a:r>
            <a:r>
              <a:rPr lang="en-US" sz="2800" dirty="0"/>
              <a:t>require a cosigner.</a:t>
            </a:r>
          </a:p>
          <a:p>
            <a:pPr lvl="2"/>
            <a:r>
              <a:rPr lang="en-US" sz="2800" dirty="0" smtClean="0"/>
              <a:t>The </a:t>
            </a:r>
            <a:r>
              <a:rPr lang="en-US" sz="2800" dirty="0"/>
              <a:t>approval process for students is not based on the borrower’s credit score</a:t>
            </a:r>
            <a:r>
              <a:rPr lang="en-US" sz="2800" dirty="0" smtClean="0"/>
              <a:t>.</a:t>
            </a:r>
          </a:p>
          <a:p>
            <a:pPr lvl="2"/>
            <a:r>
              <a:rPr lang="en-US" sz="2800" dirty="0" smtClean="0"/>
              <a:t>Federal </a:t>
            </a:r>
            <a:r>
              <a:rPr lang="en-US" sz="2800" dirty="0"/>
              <a:t>loans are generally more flexible than </a:t>
            </a:r>
            <a:r>
              <a:rPr lang="en-US" sz="2800" dirty="0" smtClean="0"/>
              <a:t>private </a:t>
            </a:r>
            <a:r>
              <a:rPr lang="en-US" sz="2800" dirty="0"/>
              <a:t>loans. </a:t>
            </a:r>
          </a:p>
          <a:p>
            <a:endParaRPr lang="en-US" dirty="0"/>
          </a:p>
        </p:txBody>
      </p:sp>
    </p:spTree>
    <p:extLst>
      <p:ext uri="{BB962C8B-B14F-4D97-AF65-F5344CB8AC3E}">
        <p14:creationId xmlns:p14="http://schemas.microsoft.com/office/powerpoint/2010/main" val="19958755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2</a:t>
            </a:r>
            <a:endParaRPr lang="en-US" sz="5400" b="1"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2032027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300" y="704088"/>
            <a:ext cx="11341100" cy="1143000"/>
          </a:xfrm>
        </p:spPr>
        <p:txBody>
          <a:bodyPr>
            <a:normAutofit/>
          </a:bodyPr>
          <a:lstStyle/>
          <a:p>
            <a:r>
              <a:rPr lang="en-US" sz="5400" b="1" dirty="0"/>
              <a:t>R</a:t>
            </a:r>
            <a:r>
              <a:rPr lang="en-US" sz="5400" b="1" dirty="0" smtClean="0"/>
              <a:t>isk tolerance</a:t>
            </a:r>
            <a:endParaRPr lang="en-US" sz="5400" b="1" dirty="0"/>
          </a:p>
        </p:txBody>
      </p:sp>
      <p:sp>
        <p:nvSpPr>
          <p:cNvPr id="3" name="Content Placeholder 2"/>
          <p:cNvSpPr>
            <a:spLocks noGrp="1"/>
          </p:cNvSpPr>
          <p:nvPr>
            <p:ph idx="1"/>
          </p:nvPr>
        </p:nvSpPr>
        <p:spPr>
          <a:xfrm>
            <a:off x="330200" y="1935480"/>
            <a:ext cx="11684000" cy="4808220"/>
          </a:xfrm>
        </p:spPr>
        <p:txBody>
          <a:bodyPr>
            <a:normAutofit lnSpcReduction="10000"/>
          </a:bodyPr>
          <a:lstStyle/>
          <a:p>
            <a:pPr marL="0" marR="0" indent="0">
              <a:lnSpc>
                <a:spcPct val="107000"/>
              </a:lnSpc>
              <a:spcBef>
                <a:spcPts val="0"/>
              </a:spcBef>
              <a:spcAft>
                <a:spcPts val="0"/>
              </a:spcAft>
              <a:buNone/>
            </a:pPr>
            <a:r>
              <a:rPr lang="en-US" sz="2800" dirty="0">
                <a:ea typeface="Calibri" panose="020F0502020204030204" pitchFamily="34" charset="0"/>
                <a:cs typeface="Times New Roman" panose="02020603050405020304" pitchFamily="18" charset="0"/>
              </a:rPr>
              <a:t>An important thing to be aware of before borrowing is your personal risk tolerance.  This is because borrowing for your education is an investment, therefore it also requires taking on risk. </a:t>
            </a:r>
          </a:p>
          <a:p>
            <a:pPr marL="342900" marR="0" lvl="0" indent="-342900">
              <a:lnSpc>
                <a:spcPct val="107000"/>
              </a:lnSpc>
              <a:spcBef>
                <a:spcPts val="0"/>
              </a:spcBef>
              <a:spcAft>
                <a:spcPts val="0"/>
              </a:spcAft>
              <a:buFont typeface="Symbol" panose="05050102010706020507" pitchFamily="18" charset="2"/>
              <a:buChar char=""/>
            </a:pPr>
            <a:r>
              <a:rPr lang="en-US" sz="3200" dirty="0">
                <a:ea typeface="Calibri" panose="020F0502020204030204" pitchFamily="34" charset="0"/>
                <a:cs typeface="Times New Roman" panose="02020603050405020304" pitchFamily="18" charset="0"/>
              </a:rPr>
              <a:t>High risk tolerance: </a:t>
            </a:r>
            <a:endParaRPr lang="en-US" sz="3200" dirty="0" smtClean="0">
              <a:ea typeface="Calibri" panose="020F0502020204030204" pitchFamily="34" charset="0"/>
              <a:cs typeface="Times New Roman" panose="02020603050405020304" pitchFamily="18" charset="0"/>
            </a:endParaRPr>
          </a:p>
          <a:p>
            <a:pPr marL="708660" lvl="1" indent="-342900">
              <a:lnSpc>
                <a:spcPct val="107000"/>
              </a:lnSpc>
              <a:spcBef>
                <a:spcPts val="0"/>
              </a:spcBef>
              <a:buFont typeface="Symbol" panose="05050102010706020507" pitchFamily="18" charset="2"/>
              <a:buChar char=""/>
            </a:pPr>
            <a:r>
              <a:rPr lang="en-US" sz="2800" dirty="0" smtClean="0">
                <a:ea typeface="Calibri" panose="020F0502020204030204" pitchFamily="34" charset="0"/>
                <a:cs typeface="Times New Roman" panose="02020603050405020304" pitchFamily="18" charset="0"/>
              </a:rPr>
              <a:t>You are willing to borrow however much you need in order to cover your expenses while enrolled in school.  </a:t>
            </a:r>
          </a:p>
          <a:p>
            <a:pPr marL="708660" lvl="1" indent="-342900">
              <a:lnSpc>
                <a:spcPct val="107000"/>
              </a:lnSpc>
              <a:spcBef>
                <a:spcPts val="0"/>
              </a:spcBef>
              <a:buFont typeface="Symbol" panose="05050102010706020507" pitchFamily="18" charset="2"/>
              <a:buChar char=""/>
            </a:pPr>
            <a:r>
              <a:rPr lang="en-US" sz="2800" dirty="0" smtClean="0">
                <a:ea typeface="Calibri" panose="020F0502020204030204" pitchFamily="34" charset="0"/>
                <a:cs typeface="Times New Roman" panose="02020603050405020304" pitchFamily="18" charset="0"/>
              </a:rPr>
              <a:t>You are aware this may require you to live on a tough budget upon graduation, however you don’t mind postponing financial goals until after you have finished paying off your student </a:t>
            </a:r>
            <a:r>
              <a:rPr lang="en-US" sz="2800" dirty="0">
                <a:ea typeface="Calibri" panose="020F0502020204030204" pitchFamily="34" charset="0"/>
                <a:cs typeface="Times New Roman" panose="02020603050405020304" pitchFamily="18" charset="0"/>
              </a:rPr>
              <a:t>loans. </a:t>
            </a:r>
            <a:endParaRPr lang="en-US" sz="2800" dirty="0" smtClean="0">
              <a:ea typeface="Calibri" panose="020F0502020204030204" pitchFamily="34" charset="0"/>
              <a:cs typeface="Times New Roman" panose="02020603050405020304" pitchFamily="18" charset="0"/>
            </a:endParaRPr>
          </a:p>
          <a:p>
            <a:pPr marL="708660" lvl="1" indent="-342900">
              <a:lnSpc>
                <a:spcPct val="107000"/>
              </a:lnSpc>
              <a:spcBef>
                <a:spcPts val="0"/>
              </a:spcBef>
              <a:buFont typeface="Symbol" panose="05050102010706020507" pitchFamily="18" charset="2"/>
              <a:buChar char=""/>
            </a:pPr>
            <a:r>
              <a:rPr lang="en-US" sz="2800" dirty="0" smtClean="0">
                <a:ea typeface="Calibri" panose="020F0502020204030204" pitchFamily="34" charset="0"/>
                <a:cs typeface="Times New Roman" panose="02020603050405020304" pitchFamily="18" charset="0"/>
              </a:rPr>
              <a:t>Your </a:t>
            </a:r>
            <a:r>
              <a:rPr lang="en-US" sz="2800" dirty="0">
                <a:ea typeface="Calibri" panose="020F0502020204030204" pitchFamily="34" charset="0"/>
                <a:cs typeface="Times New Roman" panose="02020603050405020304" pitchFamily="18" charset="0"/>
              </a:rPr>
              <a:t>loan total should not surpass your expected future salary. </a:t>
            </a:r>
            <a:r>
              <a:rPr lang="en-US" sz="2800" dirty="0">
                <a:ea typeface="Calibri" panose="020F0502020204030204" pitchFamily="34" charset="0"/>
                <a:cs typeface="Times New Roman" panose="02020603050405020304" pitchFamily="18" charset="0"/>
              </a:rPr>
              <a:t>10% to 15% of your </a:t>
            </a:r>
            <a:r>
              <a:rPr lang="en-US" sz="2800" dirty="0">
                <a:ea typeface="Calibri" panose="020F0502020204030204" pitchFamily="34" charset="0"/>
                <a:cs typeface="Times New Roman" panose="02020603050405020304" pitchFamily="18" charset="0"/>
              </a:rPr>
              <a:t>future income will likely go to loan payments.</a:t>
            </a:r>
          </a:p>
          <a:p>
            <a:endParaRPr lang="en-US" dirty="0"/>
          </a:p>
        </p:txBody>
      </p:sp>
    </p:spTree>
    <p:extLst>
      <p:ext uri="{BB962C8B-B14F-4D97-AF65-F5344CB8AC3E}">
        <p14:creationId xmlns:p14="http://schemas.microsoft.com/office/powerpoint/2010/main" val="12321784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300" y="704088"/>
            <a:ext cx="11341100" cy="1143000"/>
          </a:xfrm>
        </p:spPr>
        <p:txBody>
          <a:bodyPr/>
          <a:lstStyle/>
          <a:p>
            <a:r>
              <a:rPr lang="en-US" sz="5400" b="1" dirty="0">
                <a:solidFill>
                  <a:srgbClr val="04617B"/>
                </a:solidFill>
              </a:rPr>
              <a:t>Risk tolerance</a:t>
            </a:r>
            <a:endParaRPr lang="en-US" dirty="0"/>
          </a:p>
        </p:txBody>
      </p:sp>
      <p:sp>
        <p:nvSpPr>
          <p:cNvPr id="3" name="Content Placeholder 2"/>
          <p:cNvSpPr>
            <a:spLocks noGrp="1"/>
          </p:cNvSpPr>
          <p:nvPr>
            <p:ph idx="1"/>
          </p:nvPr>
        </p:nvSpPr>
        <p:spPr>
          <a:xfrm>
            <a:off x="241300" y="1935480"/>
            <a:ext cx="11772900" cy="4770120"/>
          </a:xfrm>
        </p:spPr>
        <p:txBody>
          <a:bodyPr>
            <a:normAutofit lnSpcReduction="10000"/>
          </a:bodyPr>
          <a:lstStyle/>
          <a:p>
            <a:pPr marL="342900" lvl="0" indent="-342900">
              <a:lnSpc>
                <a:spcPct val="107000"/>
              </a:lnSpc>
              <a:spcBef>
                <a:spcPts val="0"/>
              </a:spcBef>
              <a:buClr>
                <a:srgbClr val="0BD0D9"/>
              </a:buClr>
              <a:buFont typeface="Symbol" panose="05050102010706020507" pitchFamily="18" charset="2"/>
              <a:buChar char=""/>
            </a:pPr>
            <a:r>
              <a:rPr lang="en-US" sz="2800" dirty="0">
                <a:solidFill>
                  <a:prstClr val="black"/>
                </a:solidFill>
                <a:latin typeface="Calibri" panose="020F0502020204030204" pitchFamily="34" charset="0"/>
                <a:ea typeface="Calibri" panose="020F0502020204030204" pitchFamily="34" charset="0"/>
                <a:cs typeface="Times New Roman" panose="02020603050405020304" pitchFamily="18" charset="0"/>
              </a:rPr>
              <a:t> </a:t>
            </a:r>
            <a:r>
              <a:rPr lang="en-US" sz="3200" dirty="0">
                <a:solidFill>
                  <a:prstClr val="black"/>
                </a:solidFill>
                <a:ea typeface="Calibri" panose="020F0502020204030204" pitchFamily="34" charset="0"/>
                <a:cs typeface="Times New Roman" panose="02020603050405020304" pitchFamily="18" charset="0"/>
              </a:rPr>
              <a:t>Moderate risk tolerance:</a:t>
            </a:r>
            <a:r>
              <a:rPr lang="en-US" sz="3200" b="1" dirty="0">
                <a:solidFill>
                  <a:prstClr val="black"/>
                </a:solidFill>
                <a:ea typeface="Calibri" panose="020F0502020204030204" pitchFamily="34" charset="0"/>
                <a:cs typeface="Times New Roman" panose="02020603050405020304" pitchFamily="18" charset="0"/>
              </a:rPr>
              <a:t> </a:t>
            </a:r>
            <a:endParaRPr lang="en-US" sz="3200" b="1" dirty="0" smtClean="0">
              <a:solidFill>
                <a:prstClr val="black"/>
              </a:solidFill>
              <a:ea typeface="Calibri" panose="020F0502020204030204" pitchFamily="34" charset="0"/>
              <a:cs typeface="Times New Roman" panose="02020603050405020304" pitchFamily="18" charset="0"/>
            </a:endParaRPr>
          </a:p>
          <a:p>
            <a:pPr marL="708660" lvl="1" indent="-342900">
              <a:lnSpc>
                <a:spcPct val="107000"/>
              </a:lnSpc>
              <a:spcBef>
                <a:spcPts val="0"/>
              </a:spcBef>
              <a:buClr>
                <a:srgbClr val="0BD0D9"/>
              </a:buClr>
              <a:buFont typeface="Symbol" panose="05050102010706020507" pitchFamily="18" charset="2"/>
              <a:buChar char=""/>
            </a:pPr>
            <a:r>
              <a:rPr lang="en-US" sz="2800" dirty="0" smtClean="0">
                <a:solidFill>
                  <a:prstClr val="black"/>
                </a:solidFill>
                <a:ea typeface="Calibri" panose="020F0502020204030204" pitchFamily="34" charset="0"/>
                <a:cs typeface="Times New Roman" panose="02020603050405020304" pitchFamily="18" charset="0"/>
              </a:rPr>
              <a:t>You </a:t>
            </a:r>
            <a:r>
              <a:rPr lang="en-US" sz="2800" dirty="0">
                <a:solidFill>
                  <a:prstClr val="black"/>
                </a:solidFill>
                <a:ea typeface="Calibri" panose="020F0502020204030204" pitchFamily="34" charset="0"/>
                <a:cs typeface="Times New Roman" panose="02020603050405020304" pitchFamily="18" charset="0"/>
              </a:rPr>
              <a:t>are borrowing moderately, as you are aware too many loans may require you to delay your financial </a:t>
            </a:r>
            <a:r>
              <a:rPr lang="en-US" sz="2800" dirty="0" smtClean="0">
                <a:solidFill>
                  <a:prstClr val="black"/>
                </a:solidFill>
                <a:ea typeface="Calibri" panose="020F0502020204030204" pitchFamily="34" charset="0"/>
                <a:cs typeface="Times New Roman" panose="02020603050405020304" pitchFamily="18" charset="0"/>
              </a:rPr>
              <a:t>goals.</a:t>
            </a:r>
          </a:p>
          <a:p>
            <a:pPr marL="708660" lvl="1" indent="-342900">
              <a:lnSpc>
                <a:spcPct val="107000"/>
              </a:lnSpc>
              <a:spcBef>
                <a:spcPts val="0"/>
              </a:spcBef>
              <a:buClr>
                <a:srgbClr val="0BD0D9"/>
              </a:buClr>
              <a:buFont typeface="Symbol" panose="05050102010706020507" pitchFamily="18" charset="2"/>
              <a:buChar char=""/>
            </a:pPr>
            <a:r>
              <a:rPr lang="en-US" sz="2800" dirty="0" smtClean="0">
                <a:solidFill>
                  <a:prstClr val="black"/>
                </a:solidFill>
                <a:ea typeface="Calibri" panose="020F0502020204030204" pitchFamily="34" charset="0"/>
                <a:cs typeface="Times New Roman" panose="02020603050405020304" pitchFamily="18" charset="0"/>
              </a:rPr>
              <a:t>Your </a:t>
            </a:r>
            <a:r>
              <a:rPr lang="en-US" sz="2800" dirty="0">
                <a:solidFill>
                  <a:prstClr val="black"/>
                </a:solidFill>
                <a:ea typeface="Calibri" panose="020F0502020204030204" pitchFamily="34" charset="0"/>
                <a:cs typeface="Times New Roman" panose="02020603050405020304" pitchFamily="18" charset="0"/>
              </a:rPr>
              <a:t>loan total should not go above 3/4</a:t>
            </a:r>
            <a:r>
              <a:rPr lang="en-US" sz="2800" baseline="30000" dirty="0">
                <a:solidFill>
                  <a:prstClr val="black"/>
                </a:solidFill>
                <a:ea typeface="Calibri" panose="020F0502020204030204" pitchFamily="34" charset="0"/>
                <a:cs typeface="Times New Roman" panose="02020603050405020304" pitchFamily="18" charset="0"/>
              </a:rPr>
              <a:t>th</a:t>
            </a:r>
            <a:r>
              <a:rPr lang="en-US" sz="2800" dirty="0">
                <a:solidFill>
                  <a:prstClr val="black"/>
                </a:solidFill>
                <a:ea typeface="Calibri" panose="020F0502020204030204" pitchFamily="34" charset="0"/>
                <a:cs typeface="Times New Roman" panose="02020603050405020304" pitchFamily="18" charset="0"/>
              </a:rPr>
              <a:t> of your expected future salary.</a:t>
            </a:r>
            <a:r>
              <a:rPr lang="en-US" sz="2800" b="1" dirty="0">
                <a:solidFill>
                  <a:prstClr val="black"/>
                </a:solidFill>
                <a:ea typeface="Calibri" panose="020F0502020204030204" pitchFamily="34" charset="0"/>
                <a:cs typeface="Times New Roman" panose="02020603050405020304" pitchFamily="18" charset="0"/>
              </a:rPr>
              <a:t> </a:t>
            </a:r>
            <a:r>
              <a:rPr lang="en-US" sz="2800" dirty="0">
                <a:solidFill>
                  <a:prstClr val="black"/>
                </a:solidFill>
                <a:ea typeface="Calibri" panose="020F0502020204030204" pitchFamily="34" charset="0"/>
                <a:cs typeface="Times New Roman" panose="02020603050405020304" pitchFamily="18" charset="0"/>
              </a:rPr>
              <a:t>6% to</a:t>
            </a:r>
            <a:r>
              <a:rPr lang="en-US" sz="2800" b="1" dirty="0">
                <a:solidFill>
                  <a:prstClr val="black"/>
                </a:solidFill>
                <a:ea typeface="Calibri" panose="020F0502020204030204" pitchFamily="34" charset="0"/>
                <a:cs typeface="Times New Roman" panose="02020603050405020304" pitchFamily="18" charset="0"/>
              </a:rPr>
              <a:t> </a:t>
            </a:r>
            <a:r>
              <a:rPr lang="en-US" sz="2800" dirty="0">
                <a:solidFill>
                  <a:prstClr val="black"/>
                </a:solidFill>
                <a:ea typeface="Calibri" panose="020F0502020204030204" pitchFamily="34" charset="0"/>
                <a:cs typeface="Times New Roman" panose="02020603050405020304" pitchFamily="18" charset="0"/>
              </a:rPr>
              <a:t>9% of your income a year will go towards loan payments.</a:t>
            </a:r>
            <a:r>
              <a:rPr lang="en-US" sz="2400" dirty="0">
                <a:solidFill>
                  <a:prstClr val="black"/>
                </a:solidFill>
                <a:ea typeface="Calibri" panose="020F0502020204030204" pitchFamily="34" charset="0"/>
                <a:cs typeface="Times New Roman" panose="02020603050405020304" pitchFamily="18" charset="0"/>
              </a:rPr>
              <a:t> </a:t>
            </a:r>
          </a:p>
          <a:p>
            <a:pPr marL="342900" lvl="0" indent="-342900">
              <a:lnSpc>
                <a:spcPct val="107000"/>
              </a:lnSpc>
              <a:spcBef>
                <a:spcPts val="0"/>
              </a:spcBef>
              <a:buClr>
                <a:srgbClr val="0BD0D9"/>
              </a:buClr>
              <a:buFont typeface="Symbol" panose="05050102010706020507" pitchFamily="18" charset="2"/>
              <a:buChar char=""/>
            </a:pPr>
            <a:r>
              <a:rPr lang="en-US" sz="3200" dirty="0">
                <a:solidFill>
                  <a:prstClr val="black"/>
                </a:solidFill>
                <a:ea typeface="Calibri" panose="020F0502020204030204" pitchFamily="34" charset="0"/>
                <a:cs typeface="Times New Roman" panose="02020603050405020304" pitchFamily="18" charset="0"/>
              </a:rPr>
              <a:t>Cautious: </a:t>
            </a:r>
            <a:endParaRPr lang="en-US" sz="3200" dirty="0" smtClean="0">
              <a:solidFill>
                <a:prstClr val="black"/>
              </a:solidFill>
              <a:ea typeface="Calibri" panose="020F0502020204030204" pitchFamily="34" charset="0"/>
              <a:cs typeface="Times New Roman" panose="02020603050405020304" pitchFamily="18" charset="0"/>
            </a:endParaRPr>
          </a:p>
          <a:p>
            <a:pPr marL="708660" lvl="1" indent="-342900">
              <a:lnSpc>
                <a:spcPct val="107000"/>
              </a:lnSpc>
              <a:spcBef>
                <a:spcPts val="0"/>
              </a:spcBef>
              <a:buClr>
                <a:srgbClr val="0BD0D9"/>
              </a:buClr>
              <a:buFont typeface="Symbol" panose="05050102010706020507" pitchFamily="18" charset="2"/>
              <a:buChar char=""/>
            </a:pPr>
            <a:r>
              <a:rPr lang="en-US" sz="2800" dirty="0" smtClean="0">
                <a:solidFill>
                  <a:prstClr val="black"/>
                </a:solidFill>
                <a:ea typeface="Calibri" panose="020F0502020204030204" pitchFamily="34" charset="0"/>
                <a:cs typeface="Times New Roman" panose="02020603050405020304" pitchFamily="18" charset="0"/>
              </a:rPr>
              <a:t>You </a:t>
            </a:r>
            <a:r>
              <a:rPr lang="en-US" sz="2800" dirty="0">
                <a:solidFill>
                  <a:prstClr val="black"/>
                </a:solidFill>
                <a:ea typeface="Calibri" panose="020F0502020204030204" pitchFamily="34" charset="0"/>
                <a:cs typeface="Times New Roman" panose="02020603050405020304" pitchFamily="18" charset="0"/>
              </a:rPr>
              <a:t>borrow only enough to meet your educational goals as you don’t want your future loan payment to interfere with any of your future financial goals</a:t>
            </a:r>
            <a:r>
              <a:rPr lang="en-US" sz="2800" dirty="0" smtClean="0">
                <a:solidFill>
                  <a:prstClr val="black"/>
                </a:solidFill>
                <a:ea typeface="Calibri" panose="020F0502020204030204" pitchFamily="34" charset="0"/>
                <a:cs typeface="Times New Roman" panose="02020603050405020304" pitchFamily="18" charset="0"/>
              </a:rPr>
              <a:t>.</a:t>
            </a:r>
          </a:p>
          <a:p>
            <a:pPr marL="708660" lvl="1" indent="-342900">
              <a:lnSpc>
                <a:spcPct val="107000"/>
              </a:lnSpc>
              <a:spcBef>
                <a:spcPts val="0"/>
              </a:spcBef>
              <a:buClr>
                <a:srgbClr val="0BD0D9"/>
              </a:buClr>
              <a:buFont typeface="Symbol" panose="05050102010706020507" pitchFamily="18" charset="2"/>
              <a:buChar char=""/>
            </a:pPr>
            <a:r>
              <a:rPr lang="en-US" sz="2800" dirty="0" smtClean="0">
                <a:solidFill>
                  <a:prstClr val="black"/>
                </a:solidFill>
                <a:ea typeface="Calibri" panose="020F0502020204030204" pitchFamily="34" charset="0"/>
                <a:cs typeface="Times New Roman" panose="02020603050405020304" pitchFamily="18" charset="0"/>
              </a:rPr>
              <a:t>Your </a:t>
            </a:r>
            <a:r>
              <a:rPr lang="en-US" sz="2800" dirty="0">
                <a:solidFill>
                  <a:prstClr val="black"/>
                </a:solidFill>
                <a:ea typeface="Calibri" panose="020F0502020204030204" pitchFamily="34" charset="0"/>
                <a:cs typeface="Times New Roman" panose="02020603050405020304" pitchFamily="18" charset="0"/>
              </a:rPr>
              <a:t>loan total should not go beyond ½ your expected future salary. 0% to 5% of your future income will likely go to loan payments</a:t>
            </a:r>
            <a:r>
              <a:rPr lang="en-US" sz="2800" dirty="0" smtClean="0">
                <a:solidFill>
                  <a:prstClr val="black"/>
                </a:solidFill>
                <a:ea typeface="Calibri" panose="020F0502020204030204" pitchFamily="34" charset="0"/>
                <a:cs typeface="Times New Roman" panose="02020603050405020304" pitchFamily="18" charset="0"/>
              </a:rPr>
              <a:t>.</a:t>
            </a:r>
            <a:endParaRPr lang="en-US" sz="2800" dirty="0">
              <a:solidFill>
                <a:prstClr val="black"/>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025455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800" y="704088"/>
            <a:ext cx="11404600" cy="1048512"/>
          </a:xfrm>
        </p:spPr>
        <p:txBody>
          <a:bodyPr>
            <a:normAutofit/>
          </a:bodyPr>
          <a:lstStyle/>
          <a:p>
            <a:r>
              <a:rPr lang="en-US" sz="5400" b="1" dirty="0" smtClean="0"/>
              <a:t>How much can you afford to borrow?</a:t>
            </a:r>
            <a:endParaRPr lang="en-US" sz="5400" b="1" dirty="0"/>
          </a:p>
        </p:txBody>
      </p:sp>
      <p:sp>
        <p:nvSpPr>
          <p:cNvPr id="3" name="Content Placeholder 2"/>
          <p:cNvSpPr>
            <a:spLocks noGrp="1"/>
          </p:cNvSpPr>
          <p:nvPr>
            <p:ph idx="1"/>
          </p:nvPr>
        </p:nvSpPr>
        <p:spPr>
          <a:xfrm>
            <a:off x="177800" y="1752600"/>
            <a:ext cx="11823700" cy="5105400"/>
          </a:xfrm>
        </p:spPr>
        <p:txBody>
          <a:bodyPr>
            <a:normAutofit/>
          </a:bodyPr>
          <a:lstStyle/>
          <a:p>
            <a:pPr marL="0" indent="0">
              <a:buNone/>
            </a:pPr>
            <a:r>
              <a:rPr lang="en-US" sz="2900" dirty="0"/>
              <a:t>When borrowing money it is important to consider your income in order to ensure you will be able to make your payments.  As a student however it is impossible to know exactly what your future income will be when it is time to begin making payments on your loans. </a:t>
            </a:r>
          </a:p>
          <a:p>
            <a:pPr lvl="0"/>
            <a:r>
              <a:rPr lang="en-US" sz="2800" dirty="0"/>
              <a:t>You can </a:t>
            </a:r>
            <a:r>
              <a:rPr lang="en-US" sz="2800" dirty="0" smtClean="0"/>
              <a:t>get </a:t>
            </a:r>
            <a:r>
              <a:rPr lang="en-US" sz="2800" dirty="0"/>
              <a:t>at least an idea of what your income will be once you graduate by: </a:t>
            </a:r>
          </a:p>
          <a:p>
            <a:pPr lvl="1"/>
            <a:r>
              <a:rPr lang="en-US" sz="2800" dirty="0"/>
              <a:t>Contacting your school about what the average starting salary is for graduates from your college with your major (career services should have this information). </a:t>
            </a:r>
          </a:p>
          <a:p>
            <a:pPr lvl="1"/>
            <a:r>
              <a:rPr lang="en-US" sz="2800" dirty="0"/>
              <a:t>Find salary estimates for your expected future career online from creditable sources (such as the Bureau of Labor </a:t>
            </a:r>
            <a:r>
              <a:rPr lang="en-US" sz="2800" dirty="0" smtClean="0"/>
              <a:t>Statics)</a:t>
            </a:r>
            <a:endParaRPr lang="en-US" sz="2800" dirty="0"/>
          </a:p>
          <a:p>
            <a:endParaRPr lang="en-US" dirty="0"/>
          </a:p>
        </p:txBody>
      </p:sp>
    </p:spTree>
    <p:extLst>
      <p:ext uri="{BB962C8B-B14F-4D97-AF65-F5344CB8AC3E}">
        <p14:creationId xmlns:p14="http://schemas.microsoft.com/office/powerpoint/2010/main" val="28501515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900" y="704088"/>
            <a:ext cx="11366500" cy="1143000"/>
          </a:xfrm>
        </p:spPr>
        <p:txBody>
          <a:bodyPr/>
          <a:lstStyle/>
          <a:p>
            <a:r>
              <a:rPr lang="en-US" sz="5400" b="1" dirty="0">
                <a:solidFill>
                  <a:srgbClr val="04617B"/>
                </a:solidFill>
              </a:rPr>
              <a:t>How much can you afford to borrow?</a:t>
            </a:r>
            <a:endParaRPr lang="en-US" dirty="0"/>
          </a:p>
        </p:txBody>
      </p:sp>
      <p:sp>
        <p:nvSpPr>
          <p:cNvPr id="3" name="Content Placeholder 2"/>
          <p:cNvSpPr>
            <a:spLocks noGrp="1"/>
          </p:cNvSpPr>
          <p:nvPr>
            <p:ph idx="1"/>
          </p:nvPr>
        </p:nvSpPr>
        <p:spPr>
          <a:xfrm>
            <a:off x="-228600" y="1935480"/>
            <a:ext cx="12420600" cy="4757420"/>
          </a:xfrm>
        </p:spPr>
        <p:txBody>
          <a:bodyPr/>
          <a:lstStyle/>
          <a:p>
            <a:pPr marL="393192" lvl="1" indent="0">
              <a:buNone/>
            </a:pPr>
            <a:r>
              <a:rPr lang="en-US" sz="2800" dirty="0"/>
              <a:t>Once you have found your expected future salary you can use </a:t>
            </a:r>
            <a:r>
              <a:rPr lang="en-US" sz="2800" dirty="0" smtClean="0"/>
              <a:t>an on-line</a:t>
            </a:r>
            <a:r>
              <a:rPr lang="en-US" sz="2800" dirty="0" smtClean="0"/>
              <a:t> </a:t>
            </a:r>
            <a:r>
              <a:rPr lang="en-US" sz="2800" dirty="0"/>
              <a:t>calculator </a:t>
            </a:r>
            <a:r>
              <a:rPr lang="en-US" sz="2800" dirty="0" smtClean="0"/>
              <a:t>to </a:t>
            </a:r>
            <a:r>
              <a:rPr lang="en-US" sz="2800" dirty="0"/>
              <a:t>find a rough estimate of what your monthly take home pay will be. </a:t>
            </a:r>
            <a:endParaRPr lang="en-US" sz="2800" dirty="0" smtClean="0"/>
          </a:p>
          <a:p>
            <a:pPr marL="393192" lvl="1" indent="0">
              <a:buNone/>
            </a:pPr>
            <a:r>
              <a:rPr lang="en-US" sz="2800" dirty="0" smtClean="0"/>
              <a:t>Example</a:t>
            </a:r>
            <a:r>
              <a:rPr lang="en-US" sz="2800" dirty="0" smtClean="0"/>
              <a:t>: </a:t>
            </a:r>
          </a:p>
          <a:p>
            <a:pPr lvl="2"/>
            <a:r>
              <a:rPr lang="en-US" sz="2800" dirty="0" smtClean="0"/>
              <a:t>If </a:t>
            </a:r>
            <a:r>
              <a:rPr lang="en-US" sz="2800" dirty="0"/>
              <a:t>you have a total of $25,000 in student loans at a 7% interest rate, when you graduate your monthly payments will be about $290 if you plan to pay them of in the standard 10 years. If an entry-level accounting job in your area has an average starting salary of $40,000 and you are single you will likely have a take home pay that falls roughly between $2,000 and $2,500 a month after taxes. </a:t>
            </a:r>
            <a:endParaRPr lang="en-US" sz="2800" dirty="0" smtClean="0"/>
          </a:p>
          <a:p>
            <a:pPr marL="0" indent="0">
              <a:buNone/>
            </a:pPr>
            <a:endParaRPr lang="en-US" dirty="0"/>
          </a:p>
        </p:txBody>
      </p:sp>
    </p:spTree>
    <p:extLst>
      <p:ext uri="{BB962C8B-B14F-4D97-AF65-F5344CB8AC3E}">
        <p14:creationId xmlns:p14="http://schemas.microsoft.com/office/powerpoint/2010/main" val="3172916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Learning objectives: </a:t>
            </a:r>
            <a:endParaRPr lang="en-US" sz="5400" b="1" dirty="0"/>
          </a:p>
        </p:txBody>
      </p:sp>
      <p:sp>
        <p:nvSpPr>
          <p:cNvPr id="3" name="Content Placeholder 2"/>
          <p:cNvSpPr>
            <a:spLocks noGrp="1"/>
          </p:cNvSpPr>
          <p:nvPr>
            <p:ph idx="1"/>
          </p:nvPr>
        </p:nvSpPr>
        <p:spPr/>
        <p:txBody>
          <a:bodyPr>
            <a:normAutofit/>
          </a:bodyPr>
          <a:lstStyle/>
          <a:p>
            <a:r>
              <a:rPr lang="en-US" sz="3600" dirty="0" smtClean="0"/>
              <a:t>Understand what types of resources are available to assist you and how to take advantage of them. </a:t>
            </a:r>
          </a:p>
          <a:p>
            <a:r>
              <a:rPr lang="en-US" sz="3600" dirty="0" smtClean="0"/>
              <a:t>Understand how much you can afford to borrow.</a:t>
            </a:r>
          </a:p>
          <a:p>
            <a:r>
              <a:rPr lang="en-US" sz="3600" dirty="0" smtClean="0"/>
              <a:t>Understand the repayment process and how to more quickly pay off your loans. </a:t>
            </a:r>
          </a:p>
        </p:txBody>
      </p:sp>
    </p:spTree>
    <p:extLst>
      <p:ext uri="{BB962C8B-B14F-4D97-AF65-F5344CB8AC3E}">
        <p14:creationId xmlns:p14="http://schemas.microsoft.com/office/powerpoint/2010/main" val="22147683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04088"/>
            <a:ext cx="11353800" cy="1143000"/>
          </a:xfrm>
        </p:spPr>
        <p:txBody>
          <a:bodyPr/>
          <a:lstStyle/>
          <a:p>
            <a:r>
              <a:rPr lang="en-US" sz="5400" b="1" dirty="0">
                <a:solidFill>
                  <a:srgbClr val="04617B"/>
                </a:solidFill>
              </a:rPr>
              <a:t>How much can you afford to borrow?</a:t>
            </a:r>
            <a:endParaRPr lang="en-US" dirty="0"/>
          </a:p>
        </p:txBody>
      </p:sp>
      <p:sp>
        <p:nvSpPr>
          <p:cNvPr id="3" name="Content Placeholder 2"/>
          <p:cNvSpPr>
            <a:spLocks noGrp="1"/>
          </p:cNvSpPr>
          <p:nvPr>
            <p:ph idx="1"/>
          </p:nvPr>
        </p:nvSpPr>
        <p:spPr>
          <a:xfrm>
            <a:off x="228600" y="1935480"/>
            <a:ext cx="11849100" cy="4922520"/>
          </a:xfrm>
        </p:spPr>
        <p:txBody>
          <a:bodyPr>
            <a:normAutofit/>
          </a:bodyPr>
          <a:lstStyle/>
          <a:p>
            <a:pPr marL="0" marR="0" lvl="0" indent="0">
              <a:lnSpc>
                <a:spcPct val="107000"/>
              </a:lnSpc>
              <a:spcBef>
                <a:spcPts val="0"/>
              </a:spcBef>
              <a:spcAft>
                <a:spcPts val="0"/>
              </a:spcAft>
              <a:buNone/>
            </a:pPr>
            <a:r>
              <a:rPr lang="en-US" sz="2800" dirty="0">
                <a:ea typeface="Calibri" panose="020F0502020204030204" pitchFamily="34" charset="0"/>
                <a:cs typeface="Times New Roman" panose="02020603050405020304" pitchFamily="18" charset="0"/>
              </a:rPr>
              <a:t>In addition to determining your post-graduate income you should determine the area you want to live in and calculate a rough estimate of what your living expenses will be if you live there. </a:t>
            </a:r>
            <a:endParaRPr lang="en-US" sz="2400" dirty="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dirty="0">
                <a:ea typeface="Calibri" panose="020F0502020204030204" pitchFamily="34" charset="0"/>
                <a:cs typeface="Times New Roman" panose="02020603050405020304" pitchFamily="18" charset="0"/>
              </a:rPr>
              <a:t>This should include your housing costs, utilities, groceries, medical expenses, phone bill, and transportation expenses, etc. </a:t>
            </a:r>
            <a:endParaRPr lang="en-US" sz="2000" dirty="0" smtClean="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0"/>
              </a:spcAft>
              <a:buFont typeface="Wingdings" panose="05000000000000000000" pitchFamily="2" charset="2"/>
              <a:buChar char=""/>
            </a:pPr>
            <a:r>
              <a:rPr lang="en-US" sz="2400" dirty="0" smtClean="0">
                <a:ea typeface="Calibri" panose="020F0502020204030204" pitchFamily="34" charset="0"/>
                <a:cs typeface="Times New Roman" panose="02020603050405020304" pitchFamily="18" charset="0"/>
              </a:rPr>
              <a:t>A good way to do this is by doing research online, or by talking to people you know in that live in the area. </a:t>
            </a:r>
          </a:p>
          <a:p>
            <a:pPr marL="1143000" marR="0" lvl="2" indent="-228600">
              <a:lnSpc>
                <a:spcPct val="107000"/>
              </a:lnSpc>
              <a:spcBef>
                <a:spcPts val="0"/>
              </a:spcBef>
              <a:spcAft>
                <a:spcPts val="0"/>
              </a:spcAft>
              <a:buFont typeface="Wingdings" panose="05000000000000000000" pitchFamily="2" charset="2"/>
              <a:buChar char=""/>
            </a:pPr>
            <a:r>
              <a:rPr lang="en-US" sz="2400" dirty="0" smtClean="0">
                <a:ea typeface="Calibri" panose="020F0502020204030204" pitchFamily="34" charset="0"/>
                <a:cs typeface="Times New Roman" panose="02020603050405020304" pitchFamily="18" charset="0"/>
              </a:rPr>
              <a:t>It is best to assume you will be on the higher side so that you do not under-estimate your expenses.</a:t>
            </a:r>
            <a:endParaRPr lang="en-US" sz="2000" dirty="0" smtClean="0">
              <a:ea typeface="Calibri" panose="020F0502020204030204" pitchFamily="34" charset="0"/>
              <a:cs typeface="Times New Roman" panose="02020603050405020304" pitchFamily="18" charset="0"/>
            </a:endParaRPr>
          </a:p>
          <a:p>
            <a:pPr marL="1143000" lvl="2" indent="-228600">
              <a:lnSpc>
                <a:spcPct val="107000"/>
              </a:lnSpc>
              <a:spcBef>
                <a:spcPts val="0"/>
              </a:spcBef>
              <a:buFont typeface="Wingdings" panose="05000000000000000000" pitchFamily="2" charset="2"/>
              <a:buChar char=""/>
            </a:pPr>
            <a:r>
              <a:rPr lang="en-US" sz="2400" dirty="0" smtClean="0">
                <a:ea typeface="Calibri" panose="020F0502020204030204" pitchFamily="34" charset="0"/>
                <a:cs typeface="Times New Roman" panose="02020603050405020304" pitchFamily="18" charset="0"/>
              </a:rPr>
              <a:t>You </a:t>
            </a:r>
            <a:r>
              <a:rPr lang="en-US" sz="2400" dirty="0" smtClean="0">
                <a:ea typeface="Calibri" panose="020F0502020204030204" pitchFamily="34" charset="0"/>
                <a:cs typeface="Times New Roman" panose="02020603050405020304" pitchFamily="18" charset="0"/>
              </a:rPr>
              <a:t>can use this calculate to help estimate your living expenses in a certain area.</a:t>
            </a:r>
            <a:r>
              <a:rPr lang="en-US" dirty="0" smtClean="0">
                <a:ea typeface="Calibri" panose="020F0502020204030204" pitchFamily="34" charset="0"/>
                <a:cs typeface="Times New Roman" panose="02020603050405020304" pitchFamily="18" charset="0"/>
              </a:rPr>
              <a:t> </a:t>
            </a:r>
            <a:endParaRPr lang="en-US" dirty="0"/>
          </a:p>
        </p:txBody>
      </p:sp>
    </p:spTree>
    <p:extLst>
      <p:ext uri="{BB962C8B-B14F-4D97-AF65-F5344CB8AC3E}">
        <p14:creationId xmlns:p14="http://schemas.microsoft.com/office/powerpoint/2010/main" val="5247245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700" y="704088"/>
            <a:ext cx="11442700" cy="1010412"/>
          </a:xfrm>
        </p:spPr>
        <p:txBody>
          <a:bodyPr/>
          <a:lstStyle/>
          <a:p>
            <a:r>
              <a:rPr lang="en-US" sz="5400" b="1" dirty="0">
                <a:solidFill>
                  <a:srgbClr val="04617B"/>
                </a:solidFill>
              </a:rPr>
              <a:t>How much can you afford to borrow?</a:t>
            </a:r>
            <a:endParaRPr lang="en-US" dirty="0"/>
          </a:p>
        </p:txBody>
      </p:sp>
      <p:sp>
        <p:nvSpPr>
          <p:cNvPr id="3" name="Content Placeholder 2"/>
          <p:cNvSpPr>
            <a:spLocks noGrp="1"/>
          </p:cNvSpPr>
          <p:nvPr>
            <p:ph idx="1"/>
          </p:nvPr>
        </p:nvSpPr>
        <p:spPr>
          <a:xfrm>
            <a:off x="139700" y="1714500"/>
            <a:ext cx="11938000" cy="5016500"/>
          </a:xfrm>
        </p:spPr>
        <p:txBody>
          <a:bodyPr>
            <a:normAutofit/>
          </a:bodyPr>
          <a:lstStyle/>
          <a:p>
            <a:pPr marL="0" marR="0" indent="0">
              <a:lnSpc>
                <a:spcPct val="107000"/>
              </a:lnSpc>
              <a:spcBef>
                <a:spcPts val="0"/>
              </a:spcBef>
              <a:spcAft>
                <a:spcPts val="0"/>
              </a:spcAft>
              <a:buNone/>
            </a:pPr>
            <a:r>
              <a:rPr lang="en-US" sz="2800" dirty="0">
                <a:ea typeface="Calibri" panose="020F0502020204030204" pitchFamily="34" charset="0"/>
                <a:cs typeface="Times New Roman" panose="02020603050405020304" pitchFamily="18" charset="0"/>
              </a:rPr>
              <a:t>Now create an after college budget first using the information in the previous example and then with your own </a:t>
            </a:r>
            <a:r>
              <a:rPr lang="en-US" sz="2800" dirty="0" smtClean="0">
                <a:ea typeface="Calibri" panose="020F0502020204030204" pitchFamily="34" charset="0"/>
                <a:cs typeface="Times New Roman" panose="02020603050405020304" pitchFamily="18" charset="0"/>
              </a:rPr>
              <a:t>personal expected </a:t>
            </a:r>
            <a:r>
              <a:rPr lang="en-US" sz="2800" dirty="0">
                <a:ea typeface="Calibri" panose="020F0502020204030204" pitchFamily="34" charset="0"/>
                <a:cs typeface="Times New Roman" panose="02020603050405020304" pitchFamily="18" charset="0"/>
              </a:rPr>
              <a:t>loan payments and income. </a:t>
            </a:r>
            <a:endParaRPr lang="en-US" sz="2400" dirty="0">
              <a:ea typeface="Calibri" panose="020F0502020204030204" pitchFamily="34" charset="0"/>
              <a:cs typeface="Times New Roman" panose="02020603050405020304" pitchFamily="18" charset="0"/>
            </a:endParaRPr>
          </a:p>
          <a:p>
            <a:pPr marL="502920" indent="-228600">
              <a:lnSpc>
                <a:spcPct val="107000"/>
              </a:lnSpc>
              <a:spcBef>
                <a:spcPts val="0"/>
              </a:spcBef>
              <a:buFont typeface="Wingdings" panose="05000000000000000000" pitchFamily="2" charset="2"/>
              <a:buChar char=""/>
            </a:pPr>
            <a:r>
              <a:rPr lang="en-US" sz="2700" dirty="0">
                <a:ea typeface="Calibri" panose="020F0502020204030204" pitchFamily="34" charset="0"/>
                <a:cs typeface="Times New Roman" panose="02020603050405020304" pitchFamily="18" charset="0"/>
              </a:rPr>
              <a:t>The first column should be the example with an income of $40,000 a year and a total $25,000 of </a:t>
            </a:r>
            <a:r>
              <a:rPr lang="en-US" sz="2700" dirty="0" smtClean="0">
                <a:ea typeface="Calibri" panose="020F0502020204030204" pitchFamily="34" charset="0"/>
                <a:cs typeface="Times New Roman" panose="02020603050405020304" pitchFamily="18" charset="0"/>
              </a:rPr>
              <a:t>debt.</a:t>
            </a:r>
          </a:p>
          <a:p>
            <a:pPr marL="502920" indent="-228600">
              <a:lnSpc>
                <a:spcPct val="107000"/>
              </a:lnSpc>
              <a:spcBef>
                <a:spcPts val="0"/>
              </a:spcBef>
              <a:buFont typeface="Wingdings" panose="05000000000000000000" pitchFamily="2" charset="2"/>
              <a:buChar char=""/>
            </a:pPr>
            <a:r>
              <a:rPr lang="en-US" sz="2700" dirty="0" smtClean="0">
                <a:ea typeface="Calibri" panose="020F0502020204030204" pitchFamily="34" charset="0"/>
                <a:cs typeface="Times New Roman" panose="02020603050405020304" pitchFamily="18" charset="0"/>
              </a:rPr>
              <a:t>The </a:t>
            </a:r>
            <a:r>
              <a:rPr lang="en-US" sz="2700" dirty="0">
                <a:ea typeface="Calibri" panose="020F0502020204030204" pitchFamily="34" charset="0"/>
                <a:cs typeface="Times New Roman" panose="02020603050405020304" pitchFamily="18" charset="0"/>
              </a:rPr>
              <a:t>next column should be if your income remained at $40,000 and debt were to double to $</a:t>
            </a:r>
            <a:r>
              <a:rPr lang="en-US" sz="2700" dirty="0" smtClean="0">
                <a:ea typeface="Calibri" panose="020F0502020204030204" pitchFamily="34" charset="0"/>
                <a:cs typeface="Times New Roman" panose="02020603050405020304" pitchFamily="18" charset="0"/>
              </a:rPr>
              <a:t>50,000.</a:t>
            </a:r>
          </a:p>
          <a:p>
            <a:pPr marL="502920" indent="-228600">
              <a:lnSpc>
                <a:spcPct val="107000"/>
              </a:lnSpc>
              <a:spcBef>
                <a:spcPts val="0"/>
              </a:spcBef>
              <a:buFont typeface="Wingdings" panose="05000000000000000000" pitchFamily="2" charset="2"/>
              <a:buChar char=""/>
            </a:pPr>
            <a:r>
              <a:rPr lang="en-US" sz="2700" dirty="0" smtClean="0">
                <a:ea typeface="Calibri" panose="020F0502020204030204" pitchFamily="34" charset="0"/>
                <a:cs typeface="Times New Roman" panose="02020603050405020304" pitchFamily="18" charset="0"/>
              </a:rPr>
              <a:t>The </a:t>
            </a:r>
            <a:r>
              <a:rPr lang="en-US" sz="2700" dirty="0">
                <a:ea typeface="Calibri" panose="020F0502020204030204" pitchFamily="34" charset="0"/>
                <a:cs typeface="Times New Roman" panose="02020603050405020304" pitchFamily="18" charset="0"/>
              </a:rPr>
              <a:t>third column is your own personal budget and we will discuss the final column later in the module.  </a:t>
            </a:r>
          </a:p>
        </p:txBody>
      </p:sp>
    </p:spTree>
    <p:extLst>
      <p:ext uri="{BB962C8B-B14F-4D97-AF65-F5344CB8AC3E}">
        <p14:creationId xmlns:p14="http://schemas.microsoft.com/office/powerpoint/2010/main" val="38392264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000" y="704088"/>
            <a:ext cx="11455400" cy="1035812"/>
          </a:xfrm>
        </p:spPr>
        <p:txBody>
          <a:bodyPr/>
          <a:lstStyle/>
          <a:p>
            <a:r>
              <a:rPr lang="en-US" sz="5400" b="1" dirty="0">
                <a:solidFill>
                  <a:srgbClr val="04617B"/>
                </a:solidFill>
              </a:rPr>
              <a:t>How much can you afford to borrow?</a:t>
            </a:r>
            <a:endParaRPr lang="en-US" dirty="0"/>
          </a:p>
        </p:txBody>
      </p:sp>
      <p:sp>
        <p:nvSpPr>
          <p:cNvPr id="3" name="Content Placeholder 2"/>
          <p:cNvSpPr>
            <a:spLocks noGrp="1"/>
          </p:cNvSpPr>
          <p:nvPr>
            <p:ph idx="1"/>
          </p:nvPr>
        </p:nvSpPr>
        <p:spPr>
          <a:xfrm>
            <a:off x="127000" y="1739900"/>
            <a:ext cx="11912600" cy="4991100"/>
          </a:xfrm>
        </p:spPr>
        <p:txBody>
          <a:bodyPr>
            <a:normAutofit/>
          </a:bodyPr>
          <a:lstStyle/>
          <a:p>
            <a:pPr marL="0" marR="0" indent="0">
              <a:lnSpc>
                <a:spcPct val="107000"/>
              </a:lnSpc>
              <a:spcBef>
                <a:spcPts val="0"/>
              </a:spcBef>
              <a:spcAft>
                <a:spcPts val="0"/>
              </a:spcAft>
              <a:buNone/>
            </a:pPr>
            <a:r>
              <a:rPr lang="en-US" sz="2800" dirty="0">
                <a:ea typeface="Calibri" panose="020F0502020204030204" pitchFamily="34" charset="0"/>
                <a:cs typeface="Times New Roman" panose="02020603050405020304" pitchFamily="18" charset="0"/>
              </a:rPr>
              <a:t>Reality Check:</a:t>
            </a:r>
            <a:endParaRPr lang="en-US" sz="2400" dirty="0">
              <a:ea typeface="Calibri" panose="020F0502020204030204" pitchFamily="34" charset="0"/>
              <a:cs typeface="Times New Roman" panose="02020603050405020304" pitchFamily="18" charset="0"/>
            </a:endParaRPr>
          </a:p>
          <a:p>
            <a:pPr>
              <a:lnSpc>
                <a:spcPct val="107000"/>
              </a:lnSpc>
              <a:spcBef>
                <a:spcPts val="0"/>
              </a:spcBef>
            </a:pPr>
            <a:r>
              <a:rPr lang="en-US" sz="2800" dirty="0">
                <a:ea typeface="Calibri" panose="020F0502020204030204" pitchFamily="34" charset="0"/>
                <a:cs typeface="Times New Roman" panose="02020603050405020304" pitchFamily="18" charset="0"/>
              </a:rPr>
              <a:t>After having completed your after college budget determine if the amount you plan </a:t>
            </a:r>
            <a:r>
              <a:rPr lang="en-US" sz="2800" dirty="0" smtClean="0">
                <a:ea typeface="Calibri" panose="020F0502020204030204" pitchFamily="34" charset="0"/>
                <a:cs typeface="Times New Roman" panose="02020603050405020304" pitchFamily="18" charset="0"/>
              </a:rPr>
              <a:t>to borrow </a:t>
            </a:r>
            <a:r>
              <a:rPr lang="en-US" sz="2800" dirty="0">
                <a:ea typeface="Calibri" panose="020F0502020204030204" pitchFamily="34" charset="0"/>
                <a:cs typeface="Times New Roman" panose="02020603050405020304" pitchFamily="18" charset="0"/>
              </a:rPr>
              <a:t>is reasonable and if you will be able to pay it back.  </a:t>
            </a:r>
            <a:endParaRPr lang="en-US" sz="2400" dirty="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800" dirty="0">
                <a:ea typeface="Calibri" panose="020F0502020204030204" pitchFamily="34" charset="0"/>
                <a:cs typeface="Times New Roman" panose="02020603050405020304" pitchFamily="18" charset="0"/>
              </a:rPr>
              <a:t>If not refer back to the budget you made in the budgeting module </a:t>
            </a:r>
            <a:r>
              <a:rPr lang="en-US" sz="2800" dirty="0" smtClean="0">
                <a:ea typeface="Calibri" panose="020F0502020204030204" pitchFamily="34" charset="0"/>
                <a:cs typeface="Times New Roman" panose="02020603050405020304" pitchFamily="18" charset="0"/>
              </a:rPr>
              <a:t>and </a:t>
            </a:r>
            <a:r>
              <a:rPr lang="en-US" sz="2800" dirty="0">
                <a:ea typeface="Calibri" panose="020F0502020204030204" pitchFamily="34" charset="0"/>
                <a:cs typeface="Times New Roman" panose="02020603050405020304" pitchFamily="18" charset="0"/>
              </a:rPr>
              <a:t>see if there are any costs you can cut in order to better balance your </a:t>
            </a:r>
            <a:r>
              <a:rPr lang="en-US" sz="2800" dirty="0" smtClean="0">
                <a:ea typeface="Calibri" panose="020F0502020204030204" pitchFamily="34" charset="0"/>
                <a:cs typeface="Times New Roman" panose="02020603050405020304" pitchFamily="18" charset="0"/>
              </a:rPr>
              <a:t>budget.</a:t>
            </a:r>
          </a:p>
          <a:p>
            <a:pPr marL="342900" marR="0" lvl="0" indent="-342900">
              <a:lnSpc>
                <a:spcPct val="107000"/>
              </a:lnSpc>
              <a:spcBef>
                <a:spcPts val="0"/>
              </a:spcBef>
              <a:spcAft>
                <a:spcPts val="0"/>
              </a:spcAft>
              <a:buFont typeface="Symbol" panose="05050102010706020507" pitchFamily="18" charset="2"/>
              <a:buChar char=""/>
            </a:pPr>
            <a:r>
              <a:rPr lang="en-US" sz="2800" dirty="0" smtClean="0">
                <a:ea typeface="Calibri" panose="020F0502020204030204" pitchFamily="34" charset="0"/>
                <a:cs typeface="Times New Roman" panose="02020603050405020304" pitchFamily="18" charset="0"/>
              </a:rPr>
              <a:t>Also </a:t>
            </a:r>
            <a:r>
              <a:rPr lang="en-US" sz="2800" dirty="0">
                <a:ea typeface="Calibri" panose="020F0502020204030204" pitchFamily="34" charset="0"/>
                <a:cs typeface="Times New Roman" panose="02020603050405020304" pitchFamily="18" charset="0"/>
              </a:rPr>
              <a:t>do this if you are still short of funds, (if the amount you budgeted to spend each semester is greater than the total amount you have in scholarships, grants, family contributions, and loans</a:t>
            </a:r>
            <a:r>
              <a:rPr lang="en-US" sz="2800" dirty="0" smtClean="0">
                <a:ea typeface="Calibri" panose="020F0502020204030204" pitchFamily="34" charset="0"/>
                <a:cs typeface="Times New Roman" panose="02020603050405020304" pitchFamily="18" charset="0"/>
              </a:rPr>
              <a:t>.)</a:t>
            </a:r>
          </a:p>
          <a:p>
            <a:pPr marL="342900" marR="0" lvl="0" indent="-342900">
              <a:lnSpc>
                <a:spcPct val="107000"/>
              </a:lnSpc>
              <a:spcBef>
                <a:spcPts val="0"/>
              </a:spcBef>
              <a:spcAft>
                <a:spcPts val="0"/>
              </a:spcAft>
              <a:buFont typeface="Symbol" panose="05050102010706020507" pitchFamily="18" charset="2"/>
              <a:buChar char=""/>
            </a:pPr>
            <a:r>
              <a:rPr lang="en-US" sz="2800" dirty="0" smtClean="0">
                <a:ea typeface="Calibri" panose="020F0502020204030204" pitchFamily="34" charset="0"/>
                <a:cs typeface="Times New Roman" panose="02020603050405020304" pitchFamily="18" charset="0"/>
              </a:rPr>
              <a:t>Is </a:t>
            </a:r>
            <a:r>
              <a:rPr lang="en-US" sz="2800" dirty="0">
                <a:ea typeface="Calibri" panose="020F0502020204030204" pitchFamily="34" charset="0"/>
                <a:cs typeface="Times New Roman" panose="02020603050405020304" pitchFamily="18" charset="0"/>
              </a:rPr>
              <a:t>there anything you can change</a:t>
            </a:r>
            <a:r>
              <a:rPr lang="en-US" sz="2800" dirty="0" smtClean="0">
                <a:ea typeface="Calibri" panose="020F0502020204030204" pitchFamily="34" charset="0"/>
                <a:cs typeface="Times New Roman" panose="02020603050405020304" pitchFamily="18" charset="0"/>
              </a:rPr>
              <a:t>?</a:t>
            </a:r>
            <a:endParaRPr lang="en-US" sz="28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564741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3</a:t>
            </a:r>
            <a:endParaRPr lang="en-US" sz="5400" b="1"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5529849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000" y="704088"/>
            <a:ext cx="11455400" cy="1143000"/>
          </a:xfrm>
        </p:spPr>
        <p:txBody>
          <a:bodyPr/>
          <a:lstStyle/>
          <a:p>
            <a:r>
              <a:rPr lang="en-US" dirty="0" smtClean="0"/>
              <a:t>Student Loan Repayment</a:t>
            </a:r>
            <a:endParaRPr lang="en-US" dirty="0"/>
          </a:p>
        </p:txBody>
      </p:sp>
      <p:sp>
        <p:nvSpPr>
          <p:cNvPr id="3" name="Content Placeholder 2"/>
          <p:cNvSpPr>
            <a:spLocks noGrp="1"/>
          </p:cNvSpPr>
          <p:nvPr>
            <p:ph idx="1"/>
          </p:nvPr>
        </p:nvSpPr>
        <p:spPr>
          <a:xfrm>
            <a:off x="127000" y="1935480"/>
            <a:ext cx="11912600" cy="4770120"/>
          </a:xfrm>
        </p:spPr>
        <p:txBody>
          <a:bodyPr>
            <a:normAutofit fontScale="85000" lnSpcReduction="20000"/>
          </a:bodyPr>
          <a:lstStyle/>
          <a:p>
            <a:pPr lvl="0"/>
            <a:r>
              <a:rPr lang="en-US" sz="2800" dirty="0"/>
              <a:t>Remember student loans are one of the few debts that never go away, even if you file for bankruptcy you will have to pay them back.  </a:t>
            </a:r>
            <a:endParaRPr lang="en-US" sz="2400" dirty="0"/>
          </a:p>
          <a:p>
            <a:r>
              <a:rPr lang="en-US" sz="2800" dirty="0" smtClean="0"/>
              <a:t>Do not </a:t>
            </a:r>
            <a:r>
              <a:rPr lang="en-US" sz="2800" dirty="0" smtClean="0"/>
              <a:t>borrow more than you have </a:t>
            </a:r>
            <a:r>
              <a:rPr lang="en-US" sz="2800" dirty="0" smtClean="0"/>
              <a:t>to; the </a:t>
            </a:r>
            <a:r>
              <a:rPr lang="en-US" sz="2800" dirty="0" smtClean="0"/>
              <a:t>less </a:t>
            </a:r>
            <a:r>
              <a:rPr lang="en-US" sz="2800" dirty="0"/>
              <a:t>you borrow, the better off you'll </a:t>
            </a:r>
            <a:r>
              <a:rPr lang="en-US" sz="2800" dirty="0" smtClean="0"/>
              <a:t>be in the future. </a:t>
            </a:r>
            <a:endParaRPr lang="en-US" sz="2800" dirty="0"/>
          </a:p>
          <a:p>
            <a:r>
              <a:rPr lang="en-US" sz="2800" dirty="0" smtClean="0">
                <a:ea typeface="Calibri" panose="020F0502020204030204" pitchFamily="34" charset="0"/>
                <a:cs typeface="Times New Roman" panose="02020603050405020304" pitchFamily="18" charset="0"/>
              </a:rPr>
              <a:t>Loan </a:t>
            </a:r>
            <a:r>
              <a:rPr lang="en-US" sz="2800" dirty="0">
                <a:ea typeface="Calibri" panose="020F0502020204030204" pitchFamily="34" charset="0"/>
                <a:cs typeface="Times New Roman" panose="02020603050405020304" pitchFamily="18" charset="0"/>
              </a:rPr>
              <a:t>repayment - the process of paying off your student </a:t>
            </a:r>
            <a:r>
              <a:rPr lang="en-US" sz="2800" dirty="0" smtClean="0">
                <a:ea typeface="Calibri" panose="020F0502020204030204" pitchFamily="34" charset="0"/>
                <a:cs typeface="Times New Roman" panose="02020603050405020304" pitchFamily="18" charset="0"/>
              </a:rPr>
              <a:t>loans.</a:t>
            </a:r>
          </a:p>
          <a:p>
            <a:r>
              <a:rPr lang="en-US" sz="2800" dirty="0" smtClean="0">
                <a:ea typeface="Calibri" panose="020F0502020204030204" pitchFamily="34" charset="0"/>
                <a:cs typeface="Times New Roman" panose="02020603050405020304" pitchFamily="18" charset="0"/>
              </a:rPr>
              <a:t>Most federal loans have a six month grace period after graduation before you are required to begin repayment.</a:t>
            </a:r>
            <a:endParaRPr lang="en-US" sz="2400" dirty="0" smtClean="0">
              <a:ea typeface="Calibri" panose="020F0502020204030204" pitchFamily="34" charset="0"/>
              <a:cs typeface="Times New Roman" panose="02020603050405020304" pitchFamily="18" charset="0"/>
            </a:endParaRPr>
          </a:p>
          <a:p>
            <a:r>
              <a:rPr lang="en-US" sz="2800" dirty="0" smtClean="0">
                <a:ea typeface="Calibri" panose="020F0502020204030204" pitchFamily="34" charset="0"/>
                <a:cs typeface="Times New Roman" panose="02020603050405020304" pitchFamily="18" charset="0"/>
              </a:rPr>
              <a:t>Certain </a:t>
            </a:r>
            <a:r>
              <a:rPr lang="en-US" sz="2800" dirty="0">
                <a:ea typeface="Calibri" panose="020F0502020204030204" pitchFamily="34" charset="0"/>
                <a:cs typeface="Times New Roman" panose="02020603050405020304" pitchFamily="18" charset="0"/>
              </a:rPr>
              <a:t>loans such as the Perkins can receive up to nine </a:t>
            </a:r>
            <a:r>
              <a:rPr lang="en-US" sz="2800" dirty="0" smtClean="0">
                <a:ea typeface="Calibri" panose="020F0502020204030204" pitchFamily="34" charset="0"/>
                <a:cs typeface="Times New Roman" panose="02020603050405020304" pitchFamily="18" charset="0"/>
              </a:rPr>
              <a:t>months.</a:t>
            </a:r>
          </a:p>
          <a:p>
            <a:r>
              <a:rPr lang="en-US" sz="2800" dirty="0" smtClean="0">
                <a:ea typeface="Calibri" panose="020F0502020204030204" pitchFamily="34" charset="0"/>
                <a:cs typeface="Times New Roman" panose="02020603050405020304" pitchFamily="18" charset="0"/>
              </a:rPr>
              <a:t>Private </a:t>
            </a:r>
            <a:r>
              <a:rPr lang="en-US" sz="2800" dirty="0">
                <a:ea typeface="Calibri" panose="020F0502020204030204" pitchFamily="34" charset="0"/>
                <a:cs typeface="Times New Roman" panose="02020603050405020304" pitchFamily="18" charset="0"/>
              </a:rPr>
              <a:t>loan grace periods will vary, with some even requiring payments while you are still in school. </a:t>
            </a:r>
          </a:p>
          <a:p>
            <a:pPr marL="342900" marR="0" lvl="0" indent="-342900">
              <a:lnSpc>
                <a:spcPct val="107000"/>
              </a:lnSpc>
              <a:spcBef>
                <a:spcPts val="0"/>
              </a:spcBef>
              <a:spcAft>
                <a:spcPts val="0"/>
              </a:spcAft>
              <a:buFont typeface="Symbol" panose="05050102010706020507" pitchFamily="18" charset="2"/>
              <a:buChar char=""/>
            </a:pPr>
            <a:r>
              <a:rPr lang="en-US" sz="2800" dirty="0" smtClean="0">
                <a:ea typeface="Calibri" panose="020F0502020204030204" pitchFamily="34" charset="0"/>
                <a:cs typeface="Times New Roman" panose="02020603050405020304" pitchFamily="18" charset="0"/>
              </a:rPr>
              <a:t>A </a:t>
            </a:r>
            <a:r>
              <a:rPr lang="en-US" sz="2800" dirty="0">
                <a:ea typeface="Calibri" panose="020F0502020204030204" pitchFamily="34" charset="0"/>
                <a:cs typeface="Times New Roman" panose="02020603050405020304" pitchFamily="18" charset="0"/>
              </a:rPr>
              <a:t>10 year repayment schedule is standard for all federal loans and is based on the total amount you </a:t>
            </a:r>
            <a:r>
              <a:rPr lang="en-US" sz="2800" dirty="0" smtClean="0">
                <a:ea typeface="Calibri" panose="020F0502020204030204" pitchFamily="34" charset="0"/>
                <a:cs typeface="Times New Roman" panose="02020603050405020304" pitchFamily="18" charset="0"/>
              </a:rPr>
              <a:t>owe.</a:t>
            </a:r>
          </a:p>
          <a:p>
            <a:pPr marL="342900" marR="0" lvl="0" indent="-342900">
              <a:lnSpc>
                <a:spcPct val="107000"/>
              </a:lnSpc>
              <a:spcBef>
                <a:spcPts val="0"/>
              </a:spcBef>
              <a:spcAft>
                <a:spcPts val="0"/>
              </a:spcAft>
              <a:buFont typeface="Symbol" panose="05050102010706020507" pitchFamily="18" charset="2"/>
              <a:buChar char=""/>
            </a:pPr>
            <a:r>
              <a:rPr lang="en-US" sz="2800" dirty="0" smtClean="0">
                <a:ea typeface="Calibri" panose="020F0502020204030204" pitchFamily="34" charset="0"/>
                <a:cs typeface="Times New Roman" panose="02020603050405020304" pitchFamily="18" charset="0"/>
              </a:rPr>
              <a:t>The </a:t>
            </a:r>
            <a:r>
              <a:rPr lang="en-US" sz="2800" dirty="0">
                <a:ea typeface="Calibri" panose="020F0502020204030204" pitchFamily="34" charset="0"/>
                <a:cs typeface="Times New Roman" panose="02020603050405020304" pitchFamily="18" charset="0"/>
              </a:rPr>
              <a:t>repayment schedules vary for private loans and are based upon the terms of the contract you agreed to.</a:t>
            </a:r>
          </a:p>
          <a:p>
            <a:endParaRPr lang="en-US" sz="2400" dirty="0"/>
          </a:p>
          <a:p>
            <a:endParaRPr lang="en-US" dirty="0"/>
          </a:p>
        </p:txBody>
      </p:sp>
    </p:spTree>
    <p:extLst>
      <p:ext uri="{BB962C8B-B14F-4D97-AF65-F5344CB8AC3E}">
        <p14:creationId xmlns:p14="http://schemas.microsoft.com/office/powerpoint/2010/main" val="24577396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800" y="704088"/>
            <a:ext cx="11404600" cy="1035812"/>
          </a:xfrm>
        </p:spPr>
        <p:txBody>
          <a:bodyPr>
            <a:normAutofit/>
          </a:bodyPr>
          <a:lstStyle/>
          <a:p>
            <a:r>
              <a:rPr lang="en-US" sz="5400" b="1" dirty="0" smtClean="0"/>
              <a:t>Student loan Repayment</a:t>
            </a:r>
            <a:endParaRPr lang="en-US" sz="5400" b="1" dirty="0"/>
          </a:p>
        </p:txBody>
      </p:sp>
      <p:sp>
        <p:nvSpPr>
          <p:cNvPr id="3" name="Content Placeholder 2"/>
          <p:cNvSpPr>
            <a:spLocks noGrp="1"/>
          </p:cNvSpPr>
          <p:nvPr>
            <p:ph idx="1"/>
          </p:nvPr>
        </p:nvSpPr>
        <p:spPr>
          <a:xfrm>
            <a:off x="292100" y="1739900"/>
            <a:ext cx="11696700" cy="5219700"/>
          </a:xfrm>
        </p:spPr>
        <p:txBody>
          <a:bodyPr>
            <a:normAutofit/>
          </a:bodyPr>
          <a:lstStyle/>
          <a:p>
            <a:pPr marL="0" marR="0" lvl="0" indent="0">
              <a:lnSpc>
                <a:spcPct val="107000"/>
              </a:lnSpc>
              <a:spcBef>
                <a:spcPts val="0"/>
              </a:spcBef>
              <a:spcAft>
                <a:spcPts val="0"/>
              </a:spcAft>
              <a:buNone/>
            </a:pPr>
            <a:r>
              <a:rPr lang="en-US" sz="2800" dirty="0" smtClean="0">
                <a:ea typeface="Calibri" panose="020F0502020204030204" pitchFamily="34" charset="0"/>
                <a:cs typeface="Times New Roman" panose="02020603050405020304" pitchFamily="18" charset="0"/>
              </a:rPr>
              <a:t>Types of possible repayment schedules for federal loans (some of which are only available for certain federal loans.): </a:t>
            </a:r>
            <a:endParaRPr lang="en-US" sz="2400" dirty="0" smtClean="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dirty="0" smtClean="0">
                <a:ea typeface="Calibri" panose="020F0502020204030204" pitchFamily="34" charset="0"/>
                <a:cs typeface="Times New Roman" panose="02020603050405020304" pitchFamily="18" charset="0"/>
              </a:rPr>
              <a:t>Standard </a:t>
            </a:r>
            <a:r>
              <a:rPr lang="en-US" dirty="0" smtClean="0">
                <a:ea typeface="Calibri" panose="020F0502020204030204" pitchFamily="34" charset="0"/>
                <a:cs typeface="Times New Roman" panose="02020603050405020304" pitchFamily="18" charset="0"/>
              </a:rPr>
              <a:t>Repayment</a:t>
            </a:r>
          </a:p>
          <a:p>
            <a:pPr marL="742950" marR="0" lvl="1" indent="-285750">
              <a:lnSpc>
                <a:spcPct val="107000"/>
              </a:lnSpc>
              <a:spcBef>
                <a:spcPts val="0"/>
              </a:spcBef>
              <a:spcAft>
                <a:spcPts val="0"/>
              </a:spcAft>
              <a:buFont typeface="Courier New" panose="02070309020205020404" pitchFamily="49" charset="0"/>
              <a:buChar char="o"/>
            </a:pPr>
            <a:r>
              <a:rPr lang="en-US" dirty="0" smtClean="0">
                <a:ea typeface="Calibri" panose="020F0502020204030204" pitchFamily="34" charset="0"/>
                <a:cs typeface="Times New Roman" panose="02020603050405020304" pitchFamily="18" charset="0"/>
              </a:rPr>
              <a:t>Graduated Repayment</a:t>
            </a:r>
          </a:p>
          <a:p>
            <a:pPr marL="742950" marR="0" lvl="1" indent="-285750">
              <a:lnSpc>
                <a:spcPct val="107000"/>
              </a:lnSpc>
              <a:spcBef>
                <a:spcPts val="0"/>
              </a:spcBef>
              <a:spcAft>
                <a:spcPts val="0"/>
              </a:spcAft>
              <a:buFont typeface="Courier New" panose="02070309020205020404" pitchFamily="49" charset="0"/>
              <a:buChar char="o"/>
            </a:pPr>
            <a:r>
              <a:rPr lang="en-US" dirty="0" smtClean="0">
                <a:ea typeface="Calibri" panose="020F0502020204030204" pitchFamily="34" charset="0"/>
                <a:cs typeface="Times New Roman" panose="02020603050405020304" pitchFamily="18" charset="0"/>
              </a:rPr>
              <a:t>Income-Contingent Repayment</a:t>
            </a:r>
          </a:p>
          <a:p>
            <a:pPr marL="91440" indent="0">
              <a:lnSpc>
                <a:spcPct val="107000"/>
              </a:lnSpc>
              <a:spcBef>
                <a:spcPts val="0"/>
              </a:spcBef>
              <a:buNone/>
            </a:pPr>
            <a:endParaRPr lang="en-US" sz="2800" dirty="0" smtClean="0">
              <a:ea typeface="Calibri" panose="020F0502020204030204" pitchFamily="34" charset="0"/>
              <a:cs typeface="Times New Roman" panose="02020603050405020304" pitchFamily="18" charset="0"/>
            </a:endParaRPr>
          </a:p>
          <a:p>
            <a:pPr marL="91440" indent="0">
              <a:lnSpc>
                <a:spcPct val="107000"/>
              </a:lnSpc>
              <a:spcBef>
                <a:spcPts val="0"/>
              </a:spcBef>
              <a:buNone/>
            </a:pPr>
            <a:r>
              <a:rPr lang="en-US" sz="2800" dirty="0" smtClean="0">
                <a:ea typeface="Calibri" panose="020F0502020204030204" pitchFamily="34" charset="0"/>
                <a:cs typeface="Times New Roman" panose="02020603050405020304" pitchFamily="18" charset="0"/>
              </a:rPr>
              <a:t>The </a:t>
            </a:r>
            <a:r>
              <a:rPr lang="en-US" sz="2800" dirty="0" smtClean="0">
                <a:ea typeface="Calibri" panose="020F0502020204030204" pitchFamily="34" charset="0"/>
                <a:cs typeface="Times New Roman" panose="02020603050405020304" pitchFamily="18" charset="0"/>
              </a:rPr>
              <a:t>repayment type for private loans is depended upon the contract with which the loan was made and is generally always with fixed payment amounts. </a:t>
            </a:r>
            <a:endParaRPr lang="en-US" sz="2800" dirty="0" smtClean="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endParaRPr lang="en-US" sz="2400" dirty="0" smtClean="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8768173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300" y="704088"/>
            <a:ext cx="11341100" cy="1073912"/>
          </a:xfrm>
        </p:spPr>
        <p:txBody>
          <a:bodyPr>
            <a:normAutofit/>
          </a:bodyPr>
          <a:lstStyle/>
          <a:p>
            <a:r>
              <a:rPr lang="en-US" sz="5400" b="1" dirty="0"/>
              <a:t>Tips on how to pay off your loans </a:t>
            </a:r>
            <a:r>
              <a:rPr lang="en-US" sz="5400" b="1" dirty="0" smtClean="0"/>
              <a:t>faster</a:t>
            </a:r>
            <a:endParaRPr lang="en-US" sz="5400" b="1" dirty="0"/>
          </a:p>
        </p:txBody>
      </p:sp>
      <p:sp>
        <p:nvSpPr>
          <p:cNvPr id="3" name="Content Placeholder 2"/>
          <p:cNvSpPr>
            <a:spLocks noGrp="1"/>
          </p:cNvSpPr>
          <p:nvPr>
            <p:ph idx="1"/>
          </p:nvPr>
        </p:nvSpPr>
        <p:spPr>
          <a:xfrm>
            <a:off x="241300" y="1935480"/>
            <a:ext cx="11760200" cy="4757420"/>
          </a:xfrm>
        </p:spPr>
        <p:txBody>
          <a:bodyPr>
            <a:normAutofit/>
          </a:bodyPr>
          <a:lstStyle/>
          <a:p>
            <a:r>
              <a:rPr lang="en-US" sz="3200" dirty="0" smtClean="0"/>
              <a:t>Set </a:t>
            </a:r>
            <a:r>
              <a:rPr lang="en-US" sz="3200" dirty="0"/>
              <a:t>up bi-weekly </a:t>
            </a:r>
            <a:r>
              <a:rPr lang="en-US" sz="3200" dirty="0" smtClean="0"/>
              <a:t>payments.</a:t>
            </a:r>
            <a:endParaRPr lang="en-US" sz="3200" dirty="0"/>
          </a:p>
          <a:p>
            <a:r>
              <a:rPr lang="en-US" sz="3200" dirty="0" smtClean="0"/>
              <a:t>See </a:t>
            </a:r>
            <a:r>
              <a:rPr lang="en-US" sz="3200" dirty="0"/>
              <a:t>if you are eligible for loan forgiveness </a:t>
            </a:r>
            <a:r>
              <a:rPr lang="en-US" sz="3200" dirty="0" smtClean="0"/>
              <a:t>programs.</a:t>
            </a:r>
            <a:endParaRPr lang="en-US" sz="3200" dirty="0"/>
          </a:p>
          <a:p>
            <a:pPr marL="342900" marR="0" lvl="0" indent="-342900">
              <a:lnSpc>
                <a:spcPct val="107000"/>
              </a:lnSpc>
              <a:spcBef>
                <a:spcPts val="0"/>
              </a:spcBef>
              <a:spcAft>
                <a:spcPts val="0"/>
              </a:spcAft>
              <a:buFont typeface="Symbol" panose="05050102010706020507" pitchFamily="18" charset="2"/>
              <a:buChar char=""/>
            </a:pPr>
            <a:r>
              <a:rPr lang="en-US" sz="3200" dirty="0">
                <a:ea typeface="Calibri" panose="020F0502020204030204" pitchFamily="34" charset="0"/>
                <a:cs typeface="Times New Roman" panose="02020603050405020304" pitchFamily="18" charset="0"/>
              </a:rPr>
              <a:t>Take advantage of the fact that the interest on some student loans is tax </a:t>
            </a:r>
            <a:r>
              <a:rPr lang="en-US" sz="3200" dirty="0" smtClean="0">
                <a:ea typeface="Calibri" panose="020F0502020204030204" pitchFamily="34" charset="0"/>
                <a:cs typeface="Times New Roman" panose="02020603050405020304" pitchFamily="18" charset="0"/>
              </a:rPr>
              <a:t>deductible.</a:t>
            </a:r>
            <a:endParaRPr lang="en-US" sz="2400" dirty="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3200" dirty="0">
                <a:ea typeface="Calibri" panose="020F0502020204030204" pitchFamily="34" charset="0"/>
                <a:cs typeface="Times New Roman" panose="02020603050405020304" pitchFamily="18" charset="0"/>
              </a:rPr>
              <a:t>Lower your </a:t>
            </a:r>
            <a:r>
              <a:rPr lang="en-US" sz="3200" dirty="0" smtClean="0">
                <a:ea typeface="Calibri" panose="020F0502020204030204" pitchFamily="34" charset="0"/>
                <a:cs typeface="Times New Roman" panose="02020603050405020304" pitchFamily="18" charset="0"/>
              </a:rPr>
              <a:t>principle.</a:t>
            </a:r>
            <a:endParaRPr lang="en-US" sz="3200" dirty="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3200" dirty="0">
                <a:ea typeface="Calibri" panose="020F0502020204030204" pitchFamily="34" charset="0"/>
                <a:cs typeface="Times New Roman" panose="02020603050405020304" pitchFamily="18" charset="0"/>
              </a:rPr>
              <a:t>Pay off the most expensive loans first.</a:t>
            </a:r>
          </a:p>
          <a:p>
            <a:pPr marL="342900" marR="0" lvl="0" indent="-342900">
              <a:lnSpc>
                <a:spcPct val="107000"/>
              </a:lnSpc>
              <a:spcBef>
                <a:spcPts val="0"/>
              </a:spcBef>
              <a:spcAft>
                <a:spcPts val="0"/>
              </a:spcAft>
              <a:buFont typeface="Symbol" panose="05050102010706020507" pitchFamily="18" charset="2"/>
              <a:buChar char=""/>
            </a:pPr>
            <a:r>
              <a:rPr lang="en-US" sz="3200" dirty="0">
                <a:ea typeface="Calibri" panose="020F0502020204030204" pitchFamily="34" charset="0"/>
                <a:cs typeface="Times New Roman" panose="02020603050405020304" pitchFamily="18" charset="0"/>
              </a:rPr>
              <a:t>Consider </a:t>
            </a:r>
            <a:r>
              <a:rPr lang="en-US" sz="3200" dirty="0" smtClean="0">
                <a:ea typeface="Calibri" panose="020F0502020204030204" pitchFamily="34" charset="0"/>
                <a:cs typeface="Times New Roman" panose="02020603050405020304" pitchFamily="18" charset="0"/>
              </a:rPr>
              <a:t>consolidation</a:t>
            </a:r>
            <a:r>
              <a:rPr lang="en-US" sz="3200" dirty="0">
                <a:ea typeface="Calibri" panose="020F0502020204030204" pitchFamily="34" charset="0"/>
                <a:cs typeface="Times New Roman" panose="02020603050405020304" pitchFamily="18" charset="0"/>
              </a:rPr>
              <a:t>.</a:t>
            </a:r>
          </a:p>
          <a:p>
            <a:endParaRPr lang="en-US" sz="3200" dirty="0"/>
          </a:p>
        </p:txBody>
      </p:sp>
    </p:spTree>
    <p:extLst>
      <p:ext uri="{BB962C8B-B14F-4D97-AF65-F5344CB8AC3E}">
        <p14:creationId xmlns:p14="http://schemas.microsoft.com/office/powerpoint/2010/main" val="25592043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4</a:t>
            </a:r>
            <a:endParaRPr lang="en-US" sz="5400" b="1"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4533067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Module Test</a:t>
            </a:r>
            <a:endParaRPr lang="en-US" sz="5400" b="1"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420326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704088"/>
            <a:ext cx="11239500" cy="1143000"/>
          </a:xfrm>
        </p:spPr>
        <p:txBody>
          <a:bodyPr>
            <a:normAutofit/>
          </a:bodyPr>
          <a:lstStyle/>
          <a:p>
            <a:r>
              <a:rPr lang="en-US" sz="5400" b="1" dirty="0"/>
              <a:t>Y</a:t>
            </a:r>
            <a:r>
              <a:rPr lang="en-US" sz="5400" b="1" dirty="0" smtClean="0"/>
              <a:t>our Options:</a:t>
            </a:r>
            <a:endParaRPr lang="en-US" sz="5400" b="1" dirty="0"/>
          </a:p>
        </p:txBody>
      </p:sp>
      <p:sp>
        <p:nvSpPr>
          <p:cNvPr id="3" name="Content Placeholder 2"/>
          <p:cNvSpPr>
            <a:spLocks noGrp="1"/>
          </p:cNvSpPr>
          <p:nvPr>
            <p:ph idx="1"/>
          </p:nvPr>
        </p:nvSpPr>
        <p:spPr>
          <a:xfrm>
            <a:off x="342900" y="1935480"/>
            <a:ext cx="11620500" cy="4922520"/>
          </a:xfrm>
        </p:spPr>
        <p:txBody>
          <a:bodyPr>
            <a:normAutofit lnSpcReduction="10000"/>
          </a:bodyPr>
          <a:lstStyle/>
          <a:p>
            <a:pPr marL="0" marR="0" indent="0">
              <a:lnSpc>
                <a:spcPct val="107000"/>
              </a:lnSpc>
              <a:spcBef>
                <a:spcPts val="0"/>
              </a:spcBef>
              <a:spcAft>
                <a:spcPts val="0"/>
              </a:spcAft>
              <a:buNone/>
            </a:pPr>
            <a:r>
              <a:rPr lang="en-US" sz="3200" dirty="0" smtClean="0">
                <a:latin typeface="Constantia" panose="02030602050306030303" pitchFamily="18" charset="0"/>
                <a:ea typeface="Calibri" panose="020F0502020204030204" pitchFamily="34" charset="0"/>
                <a:cs typeface="Times New Roman" panose="02020603050405020304" pitchFamily="18" charset="0"/>
              </a:rPr>
              <a:t>The total </a:t>
            </a:r>
            <a:r>
              <a:rPr lang="en-US" sz="3200" dirty="0">
                <a:latin typeface="Constantia" panose="02030602050306030303" pitchFamily="18" charset="0"/>
                <a:ea typeface="Calibri" panose="020F0502020204030204" pitchFamily="34" charset="0"/>
                <a:cs typeface="Times New Roman" panose="02020603050405020304" pitchFamily="18" charset="0"/>
              </a:rPr>
              <a:t>estimated cost of attending a 4-year public University in state was $18,391 in the 2013-2014 year.  This means </a:t>
            </a:r>
            <a:r>
              <a:rPr lang="en-US" sz="3200" dirty="0" smtClean="0">
                <a:latin typeface="Constantia" panose="02030602050306030303" pitchFamily="18" charset="0"/>
                <a:ea typeface="Calibri" panose="020F0502020204030204" pitchFamily="34" charset="0"/>
                <a:cs typeface="Times New Roman" panose="02020603050405020304" pitchFamily="18" charset="0"/>
              </a:rPr>
              <a:t>you</a:t>
            </a:r>
            <a:r>
              <a:rPr lang="en-US" sz="3200" dirty="0">
                <a:latin typeface="Constantia" panose="02030602050306030303" pitchFamily="18" charset="0"/>
                <a:ea typeface="Calibri" panose="020F0502020204030204" pitchFamily="34" charset="0"/>
                <a:cs typeface="Times New Roman" panose="02020603050405020304" pitchFamily="18" charset="0"/>
              </a:rPr>
              <a:t> </a:t>
            </a:r>
            <a:r>
              <a:rPr lang="en-US" sz="3200" dirty="0" smtClean="0">
                <a:latin typeface="Constantia" panose="02030602050306030303" pitchFamily="18" charset="0"/>
                <a:ea typeface="Calibri" panose="020F0502020204030204" pitchFamily="34" charset="0"/>
                <a:cs typeface="Times New Roman" panose="02020603050405020304" pitchFamily="18" charset="0"/>
              </a:rPr>
              <a:t>would </a:t>
            </a:r>
            <a:r>
              <a:rPr lang="en-US" sz="3200" dirty="0">
                <a:latin typeface="Constantia" panose="02030602050306030303" pitchFamily="18" charset="0"/>
                <a:ea typeface="Calibri" panose="020F0502020204030204" pitchFamily="34" charset="0"/>
                <a:cs typeface="Times New Roman" panose="02020603050405020304" pitchFamily="18" charset="0"/>
              </a:rPr>
              <a:t>pay over $73,000 for a 4-year </a:t>
            </a:r>
            <a:r>
              <a:rPr lang="en-US" sz="3200" dirty="0" smtClean="0">
                <a:latin typeface="Constantia" panose="02030602050306030303" pitchFamily="18" charset="0"/>
                <a:ea typeface="Calibri" panose="020F0502020204030204" pitchFamily="34" charset="0"/>
                <a:cs typeface="Times New Roman" panose="02020603050405020304" pitchFamily="18" charset="0"/>
              </a:rPr>
              <a:t>degree. </a:t>
            </a:r>
            <a:r>
              <a:rPr lang="en-US" sz="3200" dirty="0">
                <a:latin typeface="Constantia" panose="02030602050306030303" pitchFamily="18" charset="0"/>
                <a:ea typeface="Calibri" panose="020F0502020204030204" pitchFamily="34" charset="0"/>
                <a:cs typeface="Times New Roman" panose="02020603050405020304" pitchFamily="18" charset="0"/>
              </a:rPr>
              <a:t> </a:t>
            </a:r>
            <a:r>
              <a:rPr lang="en-US" sz="3200" dirty="0" smtClean="0">
                <a:latin typeface="Constantia" panose="02030602050306030303" pitchFamily="18" charset="0"/>
                <a:ea typeface="Calibri" panose="020F0502020204030204" pitchFamily="34" charset="0"/>
                <a:cs typeface="Times New Roman" panose="02020603050405020304" pitchFamily="18" charset="0"/>
              </a:rPr>
              <a:t>This </a:t>
            </a:r>
            <a:r>
              <a:rPr lang="en-US" sz="3200" dirty="0">
                <a:latin typeface="Constantia" panose="02030602050306030303" pitchFamily="18" charset="0"/>
                <a:ea typeface="Calibri" panose="020F0502020204030204" pitchFamily="34" charset="0"/>
                <a:cs typeface="Times New Roman" panose="02020603050405020304" pitchFamily="18" charset="0"/>
              </a:rPr>
              <a:t>number </a:t>
            </a:r>
            <a:r>
              <a:rPr lang="en-US" sz="3200" dirty="0" smtClean="0">
                <a:latin typeface="Constantia" panose="02030602050306030303" pitchFamily="18" charset="0"/>
                <a:ea typeface="Calibri" panose="020F0502020204030204" pitchFamily="34" charset="0"/>
                <a:cs typeface="Times New Roman" panose="02020603050405020304" pitchFamily="18" charset="0"/>
              </a:rPr>
              <a:t>is </a:t>
            </a:r>
            <a:r>
              <a:rPr lang="en-US" sz="3200" dirty="0">
                <a:latin typeface="Constantia" panose="02030602050306030303" pitchFamily="18" charset="0"/>
                <a:ea typeface="Calibri" panose="020F0502020204030204" pitchFamily="34" charset="0"/>
                <a:cs typeface="Times New Roman" panose="02020603050405020304" pitchFamily="18" charset="0"/>
              </a:rPr>
              <a:t>growing each year. </a:t>
            </a:r>
          </a:p>
          <a:p>
            <a:pPr marL="640080" lvl="2" indent="457200">
              <a:lnSpc>
                <a:spcPct val="107000"/>
              </a:lnSpc>
              <a:spcBef>
                <a:spcPts val="0"/>
              </a:spcBef>
            </a:pPr>
            <a:r>
              <a:rPr lang="en-US" sz="2800" dirty="0">
                <a:latin typeface="Constantia" panose="02030602050306030303" pitchFamily="18" charset="0"/>
                <a:ea typeface="Calibri" panose="020F0502020204030204" pitchFamily="34" charset="0"/>
                <a:cs typeface="Times New Roman" panose="02020603050405020304" pitchFamily="18" charset="0"/>
              </a:rPr>
              <a:t>At these rates there are few people that can afford to finance their higher education completely on their own.  So what types of additional resources are available to you? </a:t>
            </a:r>
          </a:p>
          <a:p>
            <a:pPr marL="1805940" lvl="5" indent="-342900">
              <a:lnSpc>
                <a:spcPct val="107000"/>
              </a:lnSpc>
              <a:spcBef>
                <a:spcPts val="0"/>
              </a:spcBef>
              <a:buFont typeface="Symbol" panose="05050102010706020507" pitchFamily="18" charset="2"/>
              <a:buChar char=""/>
            </a:pPr>
            <a:r>
              <a:rPr lang="en-US" sz="3000" dirty="0">
                <a:latin typeface="Constantia" panose="02030602050306030303" pitchFamily="18" charset="0"/>
                <a:ea typeface="Calibri" panose="020F0502020204030204" pitchFamily="34" charset="0"/>
                <a:cs typeface="Times New Roman" panose="02020603050405020304" pitchFamily="18" charset="0"/>
              </a:rPr>
              <a:t>Scholarships</a:t>
            </a:r>
          </a:p>
          <a:p>
            <a:pPr marL="1805940" lvl="5" indent="-342900">
              <a:lnSpc>
                <a:spcPct val="107000"/>
              </a:lnSpc>
              <a:spcBef>
                <a:spcPts val="0"/>
              </a:spcBef>
              <a:buFont typeface="Symbol" panose="05050102010706020507" pitchFamily="18" charset="2"/>
              <a:buChar char=""/>
            </a:pPr>
            <a:r>
              <a:rPr lang="en-US" sz="3000" dirty="0">
                <a:latin typeface="Constantia" panose="02030602050306030303" pitchFamily="18" charset="0"/>
                <a:ea typeface="Calibri" panose="020F0502020204030204" pitchFamily="34" charset="0"/>
                <a:cs typeface="Times New Roman" panose="02020603050405020304" pitchFamily="18" charset="0"/>
              </a:rPr>
              <a:t>Grants</a:t>
            </a:r>
          </a:p>
          <a:p>
            <a:pPr marL="1805940" lvl="5" indent="-342900">
              <a:lnSpc>
                <a:spcPct val="107000"/>
              </a:lnSpc>
              <a:spcBef>
                <a:spcPts val="0"/>
              </a:spcBef>
              <a:buFont typeface="Symbol" panose="05050102010706020507" pitchFamily="18" charset="2"/>
              <a:buChar char=""/>
            </a:pPr>
            <a:r>
              <a:rPr lang="en-US" sz="3000" dirty="0" smtClean="0">
                <a:latin typeface="Constantia" panose="02030602050306030303" pitchFamily="18" charset="0"/>
                <a:ea typeface="Calibri" panose="020F0502020204030204" pitchFamily="34" charset="0"/>
                <a:cs typeface="Times New Roman" panose="02020603050405020304" pitchFamily="18" charset="0"/>
              </a:rPr>
              <a:t>Loans</a:t>
            </a:r>
            <a:endParaRPr lang="en-US" sz="3000" dirty="0">
              <a:latin typeface="Constantia" panose="0203060205030603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32421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704088"/>
            <a:ext cx="11264900" cy="1143000"/>
          </a:xfrm>
        </p:spPr>
        <p:txBody>
          <a:bodyPr>
            <a:normAutofit/>
          </a:bodyPr>
          <a:lstStyle/>
          <a:p>
            <a:r>
              <a:rPr lang="en-US" sz="5400" b="1" dirty="0" smtClean="0"/>
              <a:t>Scholarships</a:t>
            </a:r>
            <a:endParaRPr lang="en-US" sz="5400" b="1" dirty="0"/>
          </a:p>
        </p:txBody>
      </p:sp>
      <p:sp>
        <p:nvSpPr>
          <p:cNvPr id="3" name="Content Placeholder 2"/>
          <p:cNvSpPr>
            <a:spLocks noGrp="1"/>
          </p:cNvSpPr>
          <p:nvPr>
            <p:ph idx="1"/>
          </p:nvPr>
        </p:nvSpPr>
        <p:spPr>
          <a:xfrm>
            <a:off x="317500" y="1935480"/>
            <a:ext cx="11531600" cy="4795520"/>
          </a:xfrm>
        </p:spPr>
        <p:txBody>
          <a:bodyPr>
            <a:normAutofit/>
          </a:bodyPr>
          <a:lstStyle/>
          <a:p>
            <a:pPr marL="0" indent="0">
              <a:buNone/>
            </a:pPr>
            <a:r>
              <a:rPr lang="en-US" sz="3200" dirty="0" smtClean="0"/>
              <a:t>Yes, the idea of </a:t>
            </a:r>
            <a:r>
              <a:rPr lang="en-US" sz="3200" dirty="0"/>
              <a:t>spending </a:t>
            </a:r>
            <a:r>
              <a:rPr lang="en-US" sz="3200" dirty="0" smtClean="0"/>
              <a:t>hours </a:t>
            </a:r>
            <a:r>
              <a:rPr lang="en-US" sz="3200" dirty="0"/>
              <a:t>filling out paperwork and writing essays sounds awful.  </a:t>
            </a:r>
          </a:p>
          <a:p>
            <a:pPr lvl="1"/>
            <a:r>
              <a:rPr lang="en-US" sz="3000" dirty="0" smtClean="0"/>
              <a:t>But </a:t>
            </a:r>
            <a:r>
              <a:rPr lang="en-US" sz="3000" dirty="0"/>
              <a:t>think of it this way: </a:t>
            </a:r>
            <a:endParaRPr lang="en-US" sz="3000" dirty="0" smtClean="0"/>
          </a:p>
          <a:p>
            <a:pPr lvl="2"/>
            <a:r>
              <a:rPr lang="en-US" sz="2700" dirty="0" smtClean="0"/>
              <a:t>If </a:t>
            </a:r>
            <a:r>
              <a:rPr lang="en-US" sz="2700" dirty="0"/>
              <a:t>you receive a $500 scholarship and it took you three hours to complete you would have made over $166 an </a:t>
            </a:r>
            <a:r>
              <a:rPr lang="en-US" sz="2700" dirty="0" smtClean="0"/>
              <a:t>hour</a:t>
            </a:r>
            <a:r>
              <a:rPr lang="en-US" sz="2700" dirty="0"/>
              <a:t>!</a:t>
            </a:r>
            <a:r>
              <a:rPr lang="en-US" sz="2700" dirty="0" smtClean="0"/>
              <a:t> </a:t>
            </a:r>
            <a:r>
              <a:rPr lang="en-US" sz="2600" dirty="0" smtClean="0"/>
              <a:t>Where </a:t>
            </a:r>
            <a:r>
              <a:rPr lang="en-US" sz="2600" dirty="0"/>
              <a:t>else can you make that kind of money?  </a:t>
            </a:r>
          </a:p>
          <a:p>
            <a:pPr lvl="1"/>
            <a:r>
              <a:rPr lang="en-US" sz="3000" dirty="0" smtClean="0"/>
              <a:t>There </a:t>
            </a:r>
            <a:r>
              <a:rPr lang="en-US" sz="3000" dirty="0"/>
              <a:t>are thousands of scholarships each year that no one even applies for.  The key is to find some that are available to you and </a:t>
            </a:r>
            <a:r>
              <a:rPr lang="en-US" sz="3000" dirty="0" smtClean="0"/>
              <a:t>apply. </a:t>
            </a:r>
            <a:endParaRPr lang="en-US" sz="3000" dirty="0"/>
          </a:p>
          <a:p>
            <a:endParaRPr lang="en-US" dirty="0"/>
          </a:p>
        </p:txBody>
      </p:sp>
    </p:spTree>
    <p:extLst>
      <p:ext uri="{BB962C8B-B14F-4D97-AF65-F5344CB8AC3E}">
        <p14:creationId xmlns:p14="http://schemas.microsoft.com/office/powerpoint/2010/main" val="1781053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b="1" dirty="0">
                <a:solidFill>
                  <a:srgbClr val="04617B"/>
                </a:solidFill>
              </a:rPr>
              <a:t>Scholarships</a:t>
            </a:r>
            <a:endParaRPr lang="en-US" dirty="0"/>
          </a:p>
        </p:txBody>
      </p:sp>
      <p:sp>
        <p:nvSpPr>
          <p:cNvPr id="3" name="Content Placeholder 2"/>
          <p:cNvSpPr>
            <a:spLocks noGrp="1"/>
          </p:cNvSpPr>
          <p:nvPr>
            <p:ph idx="1"/>
          </p:nvPr>
        </p:nvSpPr>
        <p:spPr>
          <a:xfrm>
            <a:off x="419100" y="1935480"/>
            <a:ext cx="11645900" cy="4922520"/>
          </a:xfrm>
        </p:spPr>
        <p:txBody>
          <a:bodyPr>
            <a:normAutofit/>
          </a:bodyPr>
          <a:lstStyle/>
          <a:p>
            <a:pPr marL="0" lvl="0" indent="0">
              <a:buClr>
                <a:srgbClr val="0BD0D9"/>
              </a:buClr>
              <a:buNone/>
            </a:pPr>
            <a:r>
              <a:rPr lang="en-US" sz="3600" dirty="0" smtClean="0">
                <a:solidFill>
                  <a:prstClr val="black"/>
                </a:solidFill>
              </a:rPr>
              <a:t>How to </a:t>
            </a:r>
            <a:r>
              <a:rPr lang="en-US" sz="3600" dirty="0">
                <a:solidFill>
                  <a:prstClr val="black"/>
                </a:solidFill>
              </a:rPr>
              <a:t>find </a:t>
            </a:r>
            <a:r>
              <a:rPr lang="en-US" sz="3600" dirty="0" smtClean="0">
                <a:solidFill>
                  <a:prstClr val="black"/>
                </a:solidFill>
              </a:rPr>
              <a:t>scholarships:</a:t>
            </a:r>
            <a:endParaRPr lang="en-US" sz="3600" dirty="0">
              <a:solidFill>
                <a:prstClr val="black"/>
              </a:solidFill>
            </a:endParaRPr>
          </a:p>
          <a:p>
            <a:pPr lvl="1">
              <a:buClr>
                <a:srgbClr val="0F6FC6"/>
              </a:buClr>
            </a:pPr>
            <a:r>
              <a:rPr lang="en-US" sz="2800" dirty="0">
                <a:solidFill>
                  <a:prstClr val="black"/>
                </a:solidFill>
              </a:rPr>
              <a:t>Check with your </a:t>
            </a:r>
            <a:r>
              <a:rPr lang="en-US" sz="2800" dirty="0" smtClean="0">
                <a:solidFill>
                  <a:prstClr val="black"/>
                </a:solidFill>
              </a:rPr>
              <a:t>school - Both </a:t>
            </a:r>
            <a:r>
              <a:rPr lang="en-US" sz="2800" dirty="0">
                <a:solidFill>
                  <a:prstClr val="black"/>
                </a:solidFill>
              </a:rPr>
              <a:t>high schools and colleges offer a list of scholarships that are available to their students. </a:t>
            </a:r>
          </a:p>
          <a:p>
            <a:pPr lvl="1">
              <a:buClr>
                <a:srgbClr val="0F6FC6"/>
              </a:buClr>
            </a:pPr>
            <a:r>
              <a:rPr lang="en-US" sz="2800" dirty="0">
                <a:solidFill>
                  <a:prstClr val="black"/>
                </a:solidFill>
              </a:rPr>
              <a:t>Use the </a:t>
            </a:r>
            <a:r>
              <a:rPr lang="en-US" sz="2800" dirty="0" smtClean="0">
                <a:solidFill>
                  <a:prstClr val="black"/>
                </a:solidFill>
              </a:rPr>
              <a:t>internet - Websites </a:t>
            </a:r>
            <a:r>
              <a:rPr lang="en-US" sz="2800" dirty="0">
                <a:solidFill>
                  <a:prstClr val="black"/>
                </a:solidFill>
              </a:rPr>
              <a:t>like College Board can connect you with tons of scholarships you may be eligible for.  </a:t>
            </a:r>
            <a:endParaRPr lang="en-US" sz="2800" dirty="0" smtClean="0">
              <a:solidFill>
                <a:prstClr val="black"/>
              </a:solidFill>
            </a:endParaRPr>
          </a:p>
          <a:p>
            <a:pPr lvl="1">
              <a:buClr>
                <a:srgbClr val="0F6FC6"/>
              </a:buClr>
            </a:pPr>
            <a:r>
              <a:rPr lang="en-US" sz="2800" dirty="0" smtClean="0">
                <a:solidFill>
                  <a:prstClr val="black"/>
                </a:solidFill>
              </a:rPr>
              <a:t>Ask around – </a:t>
            </a:r>
          </a:p>
          <a:p>
            <a:pPr lvl="2">
              <a:buClr>
                <a:srgbClr val="0F6FC6"/>
              </a:buClr>
            </a:pPr>
            <a:r>
              <a:rPr lang="en-US" sz="2500" dirty="0" smtClean="0">
                <a:solidFill>
                  <a:prstClr val="black"/>
                </a:solidFill>
              </a:rPr>
              <a:t>Some </a:t>
            </a:r>
            <a:r>
              <a:rPr lang="en-US" sz="2500" dirty="0">
                <a:solidFill>
                  <a:prstClr val="black"/>
                </a:solidFill>
              </a:rPr>
              <a:t>insurance agencies offer scholarships to their policy </a:t>
            </a:r>
            <a:r>
              <a:rPr lang="en-US" sz="2500" dirty="0" smtClean="0">
                <a:solidFill>
                  <a:prstClr val="black"/>
                </a:solidFill>
              </a:rPr>
              <a:t>holders</a:t>
            </a:r>
          </a:p>
          <a:p>
            <a:pPr lvl="2">
              <a:buClr>
                <a:srgbClr val="0F6FC6"/>
              </a:buClr>
            </a:pPr>
            <a:r>
              <a:rPr lang="en-US" sz="2500" dirty="0">
                <a:solidFill>
                  <a:prstClr val="black"/>
                </a:solidFill>
              </a:rPr>
              <a:t>S</a:t>
            </a:r>
            <a:r>
              <a:rPr lang="en-US" sz="2500" dirty="0" smtClean="0">
                <a:solidFill>
                  <a:prstClr val="black"/>
                </a:solidFill>
              </a:rPr>
              <a:t>ome </a:t>
            </a:r>
            <a:r>
              <a:rPr lang="en-US" sz="2500" dirty="0">
                <a:solidFill>
                  <a:prstClr val="black"/>
                </a:solidFill>
              </a:rPr>
              <a:t>company’s offer their </a:t>
            </a:r>
            <a:r>
              <a:rPr lang="en-US" sz="2500" dirty="0" smtClean="0">
                <a:solidFill>
                  <a:prstClr val="black"/>
                </a:solidFill>
              </a:rPr>
              <a:t>employee’s </a:t>
            </a:r>
            <a:r>
              <a:rPr lang="en-US" sz="2500" dirty="0">
                <a:solidFill>
                  <a:prstClr val="black"/>
                </a:solidFill>
              </a:rPr>
              <a:t>children scholarships. </a:t>
            </a:r>
          </a:p>
          <a:p>
            <a:endParaRPr lang="en-US" dirty="0"/>
          </a:p>
        </p:txBody>
      </p:sp>
    </p:spTree>
    <p:extLst>
      <p:ext uri="{BB962C8B-B14F-4D97-AF65-F5344CB8AC3E}">
        <p14:creationId xmlns:p14="http://schemas.microsoft.com/office/powerpoint/2010/main" val="16334218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04088"/>
            <a:ext cx="11201400" cy="1143000"/>
          </a:xfrm>
        </p:spPr>
        <p:txBody>
          <a:bodyPr>
            <a:normAutofit/>
          </a:bodyPr>
          <a:lstStyle/>
          <a:p>
            <a:r>
              <a:rPr lang="en-US" sz="5400" b="1" dirty="0" smtClean="0"/>
              <a:t>FASFA</a:t>
            </a:r>
            <a:endParaRPr lang="en-US" sz="5400" b="1" dirty="0"/>
          </a:p>
        </p:txBody>
      </p:sp>
      <p:sp>
        <p:nvSpPr>
          <p:cNvPr id="3" name="Content Placeholder 2"/>
          <p:cNvSpPr>
            <a:spLocks noGrp="1"/>
          </p:cNvSpPr>
          <p:nvPr>
            <p:ph idx="1"/>
          </p:nvPr>
        </p:nvSpPr>
        <p:spPr>
          <a:xfrm>
            <a:off x="381000" y="1935480"/>
            <a:ext cx="11595100" cy="4833620"/>
          </a:xfrm>
        </p:spPr>
        <p:txBody>
          <a:bodyPr>
            <a:normAutofit/>
          </a:bodyPr>
          <a:lstStyle/>
          <a:p>
            <a:pPr marL="0" indent="0">
              <a:buNone/>
            </a:pPr>
            <a:r>
              <a:rPr lang="en-US" sz="3600" dirty="0"/>
              <a:t>In addition to applying for scholarships it is important to file the FASFA. </a:t>
            </a:r>
          </a:p>
          <a:p>
            <a:pPr lvl="1"/>
            <a:r>
              <a:rPr lang="en-US" sz="3000" dirty="0" smtClean="0"/>
              <a:t>Identifies your eligibility </a:t>
            </a:r>
            <a:r>
              <a:rPr lang="en-US" sz="3000" dirty="0"/>
              <a:t>for any grants as well as what you can borrow from the government. </a:t>
            </a:r>
          </a:p>
          <a:p>
            <a:pPr lvl="1"/>
            <a:r>
              <a:rPr lang="en-US" sz="3000" dirty="0"/>
              <a:t>I</a:t>
            </a:r>
            <a:r>
              <a:rPr lang="en-US" sz="3000" dirty="0" smtClean="0"/>
              <a:t>f </a:t>
            </a:r>
            <a:r>
              <a:rPr lang="en-US" sz="3000" dirty="0"/>
              <a:t>you </a:t>
            </a:r>
            <a:r>
              <a:rPr lang="en-US" sz="3000" dirty="0" smtClean="0"/>
              <a:t>do </a:t>
            </a:r>
            <a:r>
              <a:rPr lang="en-US" sz="3000" dirty="0"/>
              <a:t>not have enough income from scholarships, family contributions, etc. and think you will have to borrow in order to finance your education it is extremely important to file this form. </a:t>
            </a:r>
          </a:p>
          <a:p>
            <a:pPr lvl="3"/>
            <a:r>
              <a:rPr lang="en-US" sz="2400" dirty="0" smtClean="0"/>
              <a:t>Even </a:t>
            </a:r>
            <a:r>
              <a:rPr lang="en-US" sz="2400" dirty="0"/>
              <a:t>if you are unsure or don’t think you will need it, it would be wise to still file it, in case things don’t go as planned. </a:t>
            </a:r>
            <a:endParaRPr lang="en-US" sz="2400" dirty="0" smtClean="0"/>
          </a:p>
        </p:txBody>
      </p:sp>
    </p:spTree>
    <p:extLst>
      <p:ext uri="{BB962C8B-B14F-4D97-AF65-F5344CB8AC3E}">
        <p14:creationId xmlns:p14="http://schemas.microsoft.com/office/powerpoint/2010/main" val="1392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300" y="704088"/>
            <a:ext cx="11214100" cy="1143000"/>
          </a:xfrm>
        </p:spPr>
        <p:txBody>
          <a:bodyPr>
            <a:normAutofit/>
          </a:bodyPr>
          <a:lstStyle/>
          <a:p>
            <a:r>
              <a:rPr lang="en-US" sz="5400" b="1" dirty="0" smtClean="0"/>
              <a:t>FASFA</a:t>
            </a:r>
            <a:endParaRPr lang="en-US" sz="5400" b="1" dirty="0"/>
          </a:p>
        </p:txBody>
      </p:sp>
      <p:sp>
        <p:nvSpPr>
          <p:cNvPr id="3" name="Content Placeholder 2"/>
          <p:cNvSpPr>
            <a:spLocks noGrp="1"/>
          </p:cNvSpPr>
          <p:nvPr>
            <p:ph idx="1"/>
          </p:nvPr>
        </p:nvSpPr>
        <p:spPr>
          <a:xfrm>
            <a:off x="254000" y="1935480"/>
            <a:ext cx="11811000" cy="4808220"/>
          </a:xfrm>
        </p:spPr>
        <p:txBody>
          <a:bodyPr>
            <a:normAutofit/>
          </a:bodyPr>
          <a:lstStyle/>
          <a:p>
            <a:pPr marL="0" indent="0">
              <a:buNone/>
            </a:pPr>
            <a:r>
              <a:rPr lang="en-US" sz="3000" dirty="0" smtClean="0"/>
              <a:t>Once </a:t>
            </a:r>
            <a:r>
              <a:rPr lang="en-US" sz="3000" dirty="0"/>
              <a:t>you have filed and completed the FASFA you will have to determine what you want to accept. </a:t>
            </a:r>
            <a:r>
              <a:rPr lang="en-US" sz="3000" dirty="0" smtClean="0"/>
              <a:t>One option is Grants: </a:t>
            </a:r>
            <a:endParaRPr lang="en-US" sz="3000" dirty="0"/>
          </a:p>
          <a:p>
            <a:r>
              <a:rPr lang="en-US" sz="3000" dirty="0" smtClean="0"/>
              <a:t>Rewarded to students that exhibit financial need.</a:t>
            </a:r>
          </a:p>
          <a:p>
            <a:r>
              <a:rPr lang="en-US" sz="3000" dirty="0" smtClean="0"/>
              <a:t>If </a:t>
            </a:r>
            <a:r>
              <a:rPr lang="en-US" sz="3000" dirty="0"/>
              <a:t>you are offered any kind of grant it is a good idea to </a:t>
            </a:r>
            <a:r>
              <a:rPr lang="en-US" sz="3000" dirty="0" smtClean="0"/>
              <a:t>take it, as this money is not required to be paid back and does not accumulate any kind of interest. </a:t>
            </a:r>
            <a:endParaRPr lang="en-US" sz="3000" dirty="0"/>
          </a:p>
          <a:p>
            <a:endParaRPr lang="en-US" dirty="0"/>
          </a:p>
        </p:txBody>
      </p:sp>
    </p:spTree>
    <p:extLst>
      <p:ext uri="{BB962C8B-B14F-4D97-AF65-F5344CB8AC3E}">
        <p14:creationId xmlns:p14="http://schemas.microsoft.com/office/powerpoint/2010/main" val="31991728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1</a:t>
            </a:r>
            <a:endParaRPr lang="en-US" sz="5400" b="1"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26002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704088"/>
            <a:ext cx="11315700" cy="1226312"/>
          </a:xfrm>
        </p:spPr>
        <p:txBody>
          <a:bodyPr>
            <a:normAutofit/>
          </a:bodyPr>
          <a:lstStyle/>
          <a:p>
            <a:r>
              <a:rPr lang="en-US" sz="5400" b="1" dirty="0" smtClean="0"/>
              <a:t>Benefits of Loans</a:t>
            </a:r>
            <a:endParaRPr lang="en-US" sz="5400" b="1" dirty="0"/>
          </a:p>
        </p:txBody>
      </p:sp>
      <p:sp>
        <p:nvSpPr>
          <p:cNvPr id="3" name="Content Placeholder 2"/>
          <p:cNvSpPr>
            <a:spLocks noGrp="1"/>
          </p:cNvSpPr>
          <p:nvPr>
            <p:ph idx="1"/>
          </p:nvPr>
        </p:nvSpPr>
        <p:spPr>
          <a:xfrm>
            <a:off x="266700" y="2146300"/>
            <a:ext cx="11760200" cy="4533900"/>
          </a:xfrm>
        </p:spPr>
        <p:txBody>
          <a:bodyPr/>
          <a:lstStyle/>
          <a:p>
            <a:pPr marL="0" indent="0">
              <a:buNone/>
            </a:pPr>
            <a:r>
              <a:rPr lang="en-US" sz="3000" dirty="0"/>
              <a:t>By filling the FASFA you can also be offered a variety of different loans, although borrowing can be scary it is important to remember borrowing can also be accompanied by a variety of great benefits: </a:t>
            </a:r>
          </a:p>
          <a:p>
            <a:pPr lvl="1"/>
            <a:r>
              <a:rPr lang="en-US" sz="3000" dirty="0" smtClean="0"/>
              <a:t>Loans may </a:t>
            </a:r>
            <a:r>
              <a:rPr lang="en-US" sz="3000" dirty="0"/>
              <a:t>give you the ability to attend college, when you otherwise may not have had the opportunity to do so. </a:t>
            </a:r>
          </a:p>
          <a:p>
            <a:pPr lvl="1"/>
            <a:r>
              <a:rPr lang="en-US" sz="3000" dirty="0" smtClean="0"/>
              <a:t>Loans </a:t>
            </a:r>
            <a:r>
              <a:rPr lang="en-US" sz="3000" dirty="0"/>
              <a:t>may prevent you from having to work during the school year, enabling you to focus more on your studies and extra-curricular activities. </a:t>
            </a:r>
          </a:p>
          <a:p>
            <a:endParaRPr lang="en-US" dirty="0"/>
          </a:p>
        </p:txBody>
      </p:sp>
    </p:spTree>
    <p:extLst>
      <p:ext uri="{BB962C8B-B14F-4D97-AF65-F5344CB8AC3E}">
        <p14:creationId xmlns:p14="http://schemas.microsoft.com/office/powerpoint/2010/main" val="17064901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P-Theme1">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PP-Theme1" id="{3812D25E-7B73-4423-9A1E-2E4449138660}" vid="{436A8AAC-A72F-4923-B330-285F84FE2E3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PP-Theme1</Template>
  <TotalTime>888</TotalTime>
  <Words>2176</Words>
  <Application>Microsoft Office PowerPoint</Application>
  <PresentationFormat>Widescreen</PresentationFormat>
  <Paragraphs>133</Paragraphs>
  <Slides>28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Calibri</vt:lpstr>
      <vt:lpstr>Constantia</vt:lpstr>
      <vt:lpstr>Courier New</vt:lpstr>
      <vt:lpstr>Symbol</vt:lpstr>
      <vt:lpstr>Times New Roman</vt:lpstr>
      <vt:lpstr>Wingdings</vt:lpstr>
      <vt:lpstr>Wingdings 2</vt:lpstr>
      <vt:lpstr>PP-Theme1</vt:lpstr>
      <vt:lpstr>Module 24 Student Loans </vt:lpstr>
      <vt:lpstr>Learning objectives: </vt:lpstr>
      <vt:lpstr>Your Options:</vt:lpstr>
      <vt:lpstr>Scholarships</vt:lpstr>
      <vt:lpstr>Scholarships</vt:lpstr>
      <vt:lpstr>FASFA</vt:lpstr>
      <vt:lpstr>FASFA</vt:lpstr>
      <vt:lpstr>Question Cluster 1</vt:lpstr>
      <vt:lpstr>Benefits of Loans</vt:lpstr>
      <vt:lpstr>Student Loans</vt:lpstr>
      <vt:lpstr>Types of Federal Loans</vt:lpstr>
      <vt:lpstr>Types of Federal Loans</vt:lpstr>
      <vt:lpstr>Private Loans</vt:lpstr>
      <vt:lpstr>Federal vs. Private Loans</vt:lpstr>
      <vt:lpstr>Question Cluster 2</vt:lpstr>
      <vt:lpstr>Risk tolerance</vt:lpstr>
      <vt:lpstr>Risk tolerance</vt:lpstr>
      <vt:lpstr>How much can you afford to borrow?</vt:lpstr>
      <vt:lpstr>How much can you afford to borrow?</vt:lpstr>
      <vt:lpstr>How much can you afford to borrow?</vt:lpstr>
      <vt:lpstr>How much can you afford to borrow?</vt:lpstr>
      <vt:lpstr>How much can you afford to borrow?</vt:lpstr>
      <vt:lpstr>Question Cluster 3</vt:lpstr>
      <vt:lpstr>Student Loan Repayment</vt:lpstr>
      <vt:lpstr>Student loan Repayment</vt:lpstr>
      <vt:lpstr>Tips on how to pay off your loans faster</vt:lpstr>
      <vt:lpstr>Question Cluster 4</vt:lpstr>
      <vt:lpstr>Module Test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kowalik, crystal</dc:creator>
  <cp:lastModifiedBy>Ginger DeLatte</cp:lastModifiedBy>
  <cp:revision>41</cp:revision>
  <cp:lastPrinted>2014-12-16T21:52:39Z</cp:lastPrinted>
  <dcterms:created xsi:type="dcterms:W3CDTF">2014-12-16T19:46:30Z</dcterms:created>
  <dcterms:modified xsi:type="dcterms:W3CDTF">2015-07-24T04:57:37Z</dcterms:modified>
</cp:coreProperties>
</file>