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77" r:id="rId6"/>
    <p:sldId id="260" r:id="rId7"/>
    <p:sldId id="261" r:id="rId8"/>
    <p:sldId id="262" r:id="rId9"/>
    <p:sldId id="263" r:id="rId10"/>
    <p:sldId id="278" r:id="rId11"/>
    <p:sldId id="279" r:id="rId12"/>
    <p:sldId id="264" r:id="rId13"/>
    <p:sldId id="265" r:id="rId14"/>
    <p:sldId id="268" r:id="rId15"/>
    <p:sldId id="280" r:id="rId16"/>
    <p:sldId id="269" r:id="rId17"/>
    <p:sldId id="281" r:id="rId18"/>
    <p:sldId id="282" r:id="rId19"/>
    <p:sldId id="270" r:id="rId20"/>
    <p:sldId id="271" r:id="rId21"/>
    <p:sldId id="272" r:id="rId22"/>
    <p:sldId id="273" r:id="rId23"/>
    <p:sldId id="283" r:id="rId24"/>
    <p:sldId id="284" r:id="rId25"/>
    <p:sldId id="285" r:id="rId26"/>
    <p:sldId id="28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92" d="100"/>
          <a:sy n="92" d="100"/>
        </p:scale>
        <p:origin x="35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826541-0569-40A5-AB34-7E8BC2353189}" type="datetimeFigureOut">
              <a:rPr lang="en-US" smtClean="0"/>
              <a:t>6/16/2015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21985236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826541-0569-40A5-AB34-7E8BC2353189}" type="datetimeFigureOut">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2345928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826541-0569-40A5-AB34-7E8BC2353189}" type="datetimeFigureOut">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892625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826541-0569-40A5-AB34-7E8BC2353189}" type="datetimeFigureOut">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1620716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826541-0569-40A5-AB34-7E8BC2353189}" type="datetimeFigureOut">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1179081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826541-0569-40A5-AB34-7E8BC2353189}" type="datetimeFigureOut">
              <a:rPr lang="en-US" smtClean="0"/>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1818811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826541-0569-40A5-AB34-7E8BC2353189}" type="datetimeFigureOut">
              <a:rPr lang="en-US" smtClean="0"/>
              <a:t>6/16/2015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3998922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826541-0569-40A5-AB34-7E8BC2353189}" type="datetimeFigureOut">
              <a:rPr lang="en-US" smtClean="0"/>
              <a:t>6/16/2015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23068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826541-0569-40A5-AB34-7E8BC2353189}" type="datetimeFigureOut">
              <a:rPr lang="en-US" smtClean="0"/>
              <a:t>6/16/2015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892738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826541-0569-40A5-AB34-7E8BC2353189}" type="datetimeFigureOut">
              <a:rPr lang="en-US" smtClean="0"/>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9328C-9303-4E7D-931E-0083E040F7A9}" type="slidenum">
              <a:rPr lang="en-US" smtClean="0"/>
              <a:t>‹#›</a:t>
            </a:fld>
            <a:endParaRPr lang="en-US"/>
          </a:p>
        </p:txBody>
      </p:sp>
    </p:spTree>
    <p:extLst>
      <p:ext uri="{BB962C8B-B14F-4D97-AF65-F5344CB8AC3E}">
        <p14:creationId xmlns:p14="http://schemas.microsoft.com/office/powerpoint/2010/main" val="1623476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826541-0569-40A5-AB34-7E8BC2353189}" type="datetimeFigureOut">
              <a:rPr lang="en-US" smtClean="0"/>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FC29328C-9303-4E7D-931E-0083E040F7A9}"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2211494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826541-0569-40A5-AB34-7E8BC2353189}" type="datetimeFigureOut">
              <a:rPr lang="en-US" smtClean="0"/>
              <a:t>6/16/2015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C29328C-9303-4E7D-931E-0083E040F7A9}"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2481118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ari0N-O3sQ8#t=6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investopedia.com/terms/t/tips.as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WQhowJQoIag" TargetMode="External"/><Relationship Id="rId2" Type="http://schemas.openxmlformats.org/officeDocument/2006/relationships/hyperlink" Target="http://www.investopedia.com/ask/answers/03/062703.as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treasurydirect.gov/"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qwCXhumCe1g" TargetMode="External"/><Relationship Id="rId2" Type="http://schemas.openxmlformats.org/officeDocument/2006/relationships/hyperlink" Target="http://www.investopedia.com/terms/b/bond.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investopedia.com/video/play/understanding-bond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s://www.youtube.com/watch?v=tuBDGjSh7m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t>Module</a:t>
            </a:r>
            <a:r>
              <a:rPr lang="en-US" sz="6000" dirty="0"/>
              <a:t> </a:t>
            </a:r>
            <a:r>
              <a:rPr lang="en-US" sz="6000" dirty="0" smtClean="0"/>
              <a:t>12</a:t>
            </a:r>
            <a:br>
              <a:rPr lang="en-US" sz="6000" dirty="0" smtClean="0"/>
            </a:br>
            <a:r>
              <a:rPr lang="en-US" sz="6000" dirty="0" smtClean="0"/>
              <a:t>Bonds</a:t>
            </a:r>
            <a:endParaRPr lang="en-US" sz="6000" dirty="0"/>
          </a:p>
        </p:txBody>
      </p:sp>
      <p:sp>
        <p:nvSpPr>
          <p:cNvPr id="3" name="Subtitle 2"/>
          <p:cNvSpPr>
            <a:spLocks noGrp="1"/>
          </p:cNvSpPr>
          <p:nvPr>
            <p:ph type="subTitle" idx="1"/>
          </p:nvPr>
        </p:nvSpPr>
        <p:spPr>
          <a:xfrm>
            <a:off x="711200" y="3348680"/>
            <a:ext cx="10472928" cy="1632455"/>
          </a:xfrm>
        </p:spPr>
        <p:txBody>
          <a:bodyPr/>
          <a:lstStyle/>
          <a:p>
            <a:pPr fontAlgn="ctr"/>
            <a:r>
              <a:rPr lang="en-US" b="1" i="1" dirty="0" smtClean="0"/>
              <a:t>“Gentlemen </a:t>
            </a:r>
            <a:r>
              <a:rPr lang="en-US" b="1" i="1" dirty="0"/>
              <a:t>prefer bonds</a:t>
            </a:r>
            <a:r>
              <a:rPr lang="en-US" b="1" i="1" dirty="0" smtClean="0"/>
              <a:t>.”</a:t>
            </a:r>
          </a:p>
          <a:p>
            <a:pPr fontAlgn="ctr"/>
            <a:r>
              <a:rPr lang="en-US" b="1" i="1" dirty="0" smtClean="0"/>
              <a:t>-Andrew Mellon </a:t>
            </a:r>
            <a:endParaRPr lang="en-US" b="1" i="1" dirty="0"/>
          </a:p>
          <a:p>
            <a:pPr fontAlgn="ctr"/>
            <a:endParaRPr lang="en-US" u="sng" dirty="0"/>
          </a:p>
          <a:p>
            <a:endParaRPr lang="en-US" dirty="0"/>
          </a:p>
        </p:txBody>
      </p:sp>
      <p:pic>
        <p:nvPicPr>
          <p:cNvPr id="1025" name="Picture 1" descr="http://thinkexist.com/i/sq/as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4775" cy="8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7934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Bonds and your Investment Plan</a:t>
            </a:r>
          </a:p>
        </p:txBody>
      </p:sp>
      <p:sp>
        <p:nvSpPr>
          <p:cNvPr id="3" name="Content Placeholder 2"/>
          <p:cNvSpPr>
            <a:spLocks noGrp="1"/>
          </p:cNvSpPr>
          <p:nvPr>
            <p:ph idx="1"/>
          </p:nvPr>
        </p:nvSpPr>
        <p:spPr>
          <a:xfrm>
            <a:off x="609600" y="2026508"/>
            <a:ext cx="10972800" cy="4298092"/>
          </a:xfrm>
        </p:spPr>
        <p:txBody>
          <a:bodyPr>
            <a:normAutofit/>
          </a:bodyPr>
          <a:lstStyle/>
          <a:p>
            <a:pPr marL="0" indent="0">
              <a:buNone/>
            </a:pPr>
            <a:r>
              <a:rPr lang="en-US" sz="3200" dirty="0" smtClean="0"/>
              <a:t>On the other hand: </a:t>
            </a:r>
          </a:p>
          <a:p>
            <a:r>
              <a:rPr lang="en-US" sz="3200" dirty="0" smtClean="0"/>
              <a:t>Suppose </a:t>
            </a:r>
            <a:r>
              <a:rPr lang="en-US" sz="3200" dirty="0"/>
              <a:t>you are 60 years old, and have about 3-5 before retirement.   You are about to retire, your main concern is holding on to what you have.  An economic downturn or investment business failure could mean delaying your retirement for several years.  You want something </a:t>
            </a:r>
            <a:r>
              <a:rPr lang="en-US" sz="3200" dirty="0" smtClean="0"/>
              <a:t>safe, therefore you are more likely </a:t>
            </a:r>
            <a:r>
              <a:rPr lang="en-US" sz="3200" dirty="0"/>
              <a:t>to invest heavily in bonds. </a:t>
            </a:r>
          </a:p>
        </p:txBody>
      </p:sp>
    </p:spTree>
    <p:extLst>
      <p:ext uri="{BB962C8B-B14F-4D97-AF65-F5344CB8AC3E}">
        <p14:creationId xmlns:p14="http://schemas.microsoft.com/office/powerpoint/2010/main" val="78298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06786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sz="6000" b="1" dirty="0" smtClean="0"/>
              <a:t>Government Bonds &amp; Debt Securities:</a:t>
            </a:r>
            <a:endParaRPr lang="en-US" b="1" dirty="0"/>
          </a:p>
        </p:txBody>
      </p:sp>
      <p:sp>
        <p:nvSpPr>
          <p:cNvPr id="3" name="Content Placeholder 2"/>
          <p:cNvSpPr>
            <a:spLocks noGrp="1"/>
          </p:cNvSpPr>
          <p:nvPr>
            <p:ph idx="1"/>
          </p:nvPr>
        </p:nvSpPr>
        <p:spPr/>
        <p:txBody>
          <a:bodyPr/>
          <a:lstStyle/>
          <a:p>
            <a:pPr lvl="0"/>
            <a:r>
              <a:rPr lang="en-US" sz="2800" dirty="0"/>
              <a:t>Government bonds are a written guarantee to:</a:t>
            </a:r>
          </a:p>
          <a:p>
            <a:pPr lvl="1"/>
            <a:r>
              <a:rPr lang="en-US" dirty="0"/>
              <a:t>Repay a stated sum of money  (face value) </a:t>
            </a:r>
          </a:p>
          <a:p>
            <a:pPr lvl="1"/>
            <a:r>
              <a:rPr lang="en-US" dirty="0"/>
              <a:t>At maturity </a:t>
            </a:r>
          </a:p>
          <a:p>
            <a:pPr lvl="1"/>
            <a:r>
              <a:rPr lang="en-US" dirty="0"/>
              <a:t>With interest (coupon payments)</a:t>
            </a:r>
          </a:p>
          <a:p>
            <a:pPr lvl="0"/>
            <a:r>
              <a:rPr lang="en-US" sz="2800" dirty="0"/>
              <a:t>Fund national debt and the cost of government</a:t>
            </a:r>
          </a:p>
          <a:p>
            <a:pPr lvl="0"/>
            <a:r>
              <a:rPr lang="en-US" sz="2800" dirty="0"/>
              <a:t>Three levels of government issues are:</a:t>
            </a:r>
          </a:p>
          <a:p>
            <a:pPr lvl="1"/>
            <a:r>
              <a:rPr lang="en-US" dirty="0"/>
              <a:t>Federal</a:t>
            </a:r>
          </a:p>
          <a:p>
            <a:pPr lvl="1"/>
            <a:r>
              <a:rPr lang="en-US" dirty="0"/>
              <a:t>State</a:t>
            </a:r>
          </a:p>
          <a:p>
            <a:pPr lvl="1"/>
            <a:r>
              <a:rPr lang="en-US" dirty="0"/>
              <a:t>Local municipalities</a:t>
            </a:r>
          </a:p>
          <a:p>
            <a:endParaRPr lang="en-US" dirty="0"/>
          </a:p>
        </p:txBody>
      </p:sp>
    </p:spTree>
    <p:extLst>
      <p:ext uri="{BB962C8B-B14F-4D97-AF65-F5344CB8AC3E}">
        <p14:creationId xmlns:p14="http://schemas.microsoft.com/office/powerpoint/2010/main" val="2714104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849" y="704088"/>
            <a:ext cx="11310551" cy="939361"/>
          </a:xfrm>
        </p:spPr>
        <p:txBody>
          <a:bodyPr>
            <a:noAutofit/>
          </a:bodyPr>
          <a:lstStyle/>
          <a:p>
            <a:r>
              <a:rPr lang="en-US" sz="5400" dirty="0"/>
              <a:t/>
            </a:r>
            <a:br>
              <a:rPr lang="en-US" sz="5400" dirty="0"/>
            </a:br>
            <a:r>
              <a:rPr lang="en-US" sz="5400" b="1" dirty="0" smtClean="0"/>
              <a:t>Government Bonds &amp; Debt Securities: </a:t>
            </a:r>
            <a:endParaRPr lang="en-US" sz="5400" b="1" dirty="0"/>
          </a:p>
        </p:txBody>
      </p:sp>
      <p:sp>
        <p:nvSpPr>
          <p:cNvPr id="3" name="Content Placeholder 2"/>
          <p:cNvSpPr>
            <a:spLocks noGrp="1"/>
          </p:cNvSpPr>
          <p:nvPr>
            <p:ph idx="1"/>
          </p:nvPr>
        </p:nvSpPr>
        <p:spPr>
          <a:xfrm>
            <a:off x="609600" y="1729946"/>
            <a:ext cx="10972800" cy="5128054"/>
          </a:xfrm>
        </p:spPr>
        <p:txBody>
          <a:bodyPr>
            <a:normAutofit fontScale="92500" lnSpcReduction="20000"/>
          </a:bodyPr>
          <a:lstStyle/>
          <a:p>
            <a:pPr marL="0" indent="0">
              <a:buNone/>
            </a:pPr>
            <a:r>
              <a:rPr lang="en-US" sz="3200" b="1" dirty="0"/>
              <a:t>Treasury Bills (T-Bills</a:t>
            </a:r>
            <a:r>
              <a:rPr lang="en-US" sz="3200" b="1" dirty="0" smtClean="0"/>
              <a:t>):</a:t>
            </a:r>
            <a:endParaRPr lang="en-US" sz="3200" dirty="0"/>
          </a:p>
          <a:p>
            <a:pPr lvl="0"/>
            <a:r>
              <a:rPr lang="en-US" dirty="0"/>
              <a:t>$100 minimum</a:t>
            </a:r>
          </a:p>
          <a:p>
            <a:pPr lvl="0"/>
            <a:r>
              <a:rPr lang="en-US" dirty="0"/>
              <a:t>Short </a:t>
            </a:r>
            <a:r>
              <a:rPr lang="en-US" dirty="0" smtClean="0"/>
              <a:t>Maturities of </a:t>
            </a:r>
            <a:r>
              <a:rPr lang="en-US" dirty="0"/>
              <a:t>4,13,26,52 </a:t>
            </a:r>
            <a:r>
              <a:rPr lang="en-US" dirty="0" smtClean="0"/>
              <a:t>weeks</a:t>
            </a:r>
          </a:p>
          <a:p>
            <a:pPr lvl="0"/>
            <a:r>
              <a:rPr lang="en-US" dirty="0" smtClean="0"/>
              <a:t>Sold </a:t>
            </a:r>
            <a:r>
              <a:rPr lang="en-US" dirty="0"/>
              <a:t>at a discount (buy a $1,000 T-bill for $800)</a:t>
            </a:r>
          </a:p>
          <a:p>
            <a:pPr lvl="0"/>
            <a:r>
              <a:rPr lang="en-US" dirty="0"/>
              <a:t>Federal but no state tax on interest </a:t>
            </a:r>
            <a:r>
              <a:rPr lang="en-US" dirty="0" smtClean="0"/>
              <a:t>earned</a:t>
            </a:r>
          </a:p>
          <a:p>
            <a:pPr marL="0" lvl="0" indent="0">
              <a:buNone/>
            </a:pPr>
            <a:r>
              <a:rPr lang="en-US" dirty="0" smtClean="0">
                <a:hlinkClick r:id="rId2"/>
              </a:rPr>
              <a:t>T-Bills</a:t>
            </a:r>
            <a:endParaRPr lang="en-US" dirty="0" smtClean="0"/>
          </a:p>
          <a:p>
            <a:pPr marL="0" lvl="0" indent="0">
              <a:buNone/>
            </a:pPr>
            <a:endParaRPr lang="en-US" sz="1700" dirty="0"/>
          </a:p>
          <a:p>
            <a:pPr marL="0" lvl="0" indent="0">
              <a:buNone/>
            </a:pPr>
            <a:r>
              <a:rPr lang="en-US" sz="3200" b="1" dirty="0"/>
              <a:t>Treasury </a:t>
            </a:r>
            <a:r>
              <a:rPr lang="en-US" sz="3200" b="1" dirty="0" smtClean="0"/>
              <a:t>Notes:</a:t>
            </a:r>
            <a:endParaRPr lang="en-US" sz="3200" b="1" dirty="0"/>
          </a:p>
          <a:p>
            <a:pPr lvl="0"/>
            <a:r>
              <a:rPr lang="en-US" dirty="0"/>
              <a:t>Purchase in $100 units</a:t>
            </a:r>
          </a:p>
          <a:p>
            <a:pPr lvl="0"/>
            <a:r>
              <a:rPr lang="en-US" dirty="0"/>
              <a:t>Longer Maturities of 2,3,5,7 &amp; 10 years</a:t>
            </a:r>
          </a:p>
          <a:p>
            <a:pPr lvl="0"/>
            <a:r>
              <a:rPr lang="en-US" dirty="0"/>
              <a:t>Interest is paid every 6 months (steady, predictable income)</a:t>
            </a:r>
          </a:p>
          <a:p>
            <a:pPr lvl="0"/>
            <a:r>
              <a:rPr lang="en-US" dirty="0" smtClean="0"/>
              <a:t>Higher </a:t>
            </a:r>
            <a:r>
              <a:rPr lang="en-US" dirty="0"/>
              <a:t>rate than T-bills</a:t>
            </a:r>
          </a:p>
          <a:p>
            <a:pPr lvl="0"/>
            <a:r>
              <a:rPr lang="en-US" dirty="0"/>
              <a:t>Federal but no state tax on interest </a:t>
            </a:r>
            <a:r>
              <a:rPr lang="en-US" dirty="0" smtClean="0"/>
              <a:t>earned</a:t>
            </a:r>
          </a:p>
          <a:p>
            <a:pPr lvl="0"/>
            <a:endParaRPr lang="en-US" sz="1700" dirty="0"/>
          </a:p>
          <a:p>
            <a:pPr marL="0" lvl="0" indent="0">
              <a:buNone/>
            </a:pPr>
            <a:endParaRPr lang="en-US" dirty="0"/>
          </a:p>
        </p:txBody>
      </p:sp>
    </p:spTree>
    <p:extLst>
      <p:ext uri="{BB962C8B-B14F-4D97-AF65-F5344CB8AC3E}">
        <p14:creationId xmlns:p14="http://schemas.microsoft.com/office/powerpoint/2010/main" val="864745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130" y="704088"/>
            <a:ext cx="11162270" cy="1143000"/>
          </a:xfrm>
        </p:spPr>
        <p:txBody>
          <a:bodyPr/>
          <a:lstStyle/>
          <a:p>
            <a:r>
              <a:rPr lang="en-US" b="1" dirty="0"/>
              <a:t>Government Bonds &amp; Debt Securities: </a:t>
            </a:r>
          </a:p>
        </p:txBody>
      </p:sp>
      <p:sp>
        <p:nvSpPr>
          <p:cNvPr id="3" name="Content Placeholder 2"/>
          <p:cNvSpPr>
            <a:spLocks noGrp="1"/>
          </p:cNvSpPr>
          <p:nvPr>
            <p:ph idx="1"/>
          </p:nvPr>
        </p:nvSpPr>
        <p:spPr>
          <a:xfrm>
            <a:off x="609600" y="2063578"/>
            <a:ext cx="10972800" cy="4670854"/>
          </a:xfrm>
        </p:spPr>
        <p:txBody>
          <a:bodyPr>
            <a:normAutofit fontScale="92500" lnSpcReduction="10000"/>
          </a:bodyPr>
          <a:lstStyle/>
          <a:p>
            <a:pPr marL="0" indent="0">
              <a:buNone/>
            </a:pPr>
            <a:r>
              <a:rPr lang="en-US" sz="3200" b="1" dirty="0"/>
              <a:t>Treasury Bonds:</a:t>
            </a:r>
          </a:p>
          <a:p>
            <a:r>
              <a:rPr lang="en-US" dirty="0"/>
              <a:t>Interest rates higher than notes and bills, but have 30 year maturity dates </a:t>
            </a:r>
            <a:endParaRPr lang="en-US" dirty="0" smtClean="0"/>
          </a:p>
          <a:p>
            <a:r>
              <a:rPr lang="en-US" dirty="0"/>
              <a:t>Issued in units of $100</a:t>
            </a:r>
          </a:p>
          <a:p>
            <a:r>
              <a:rPr lang="en-US" dirty="0" smtClean="0"/>
              <a:t>Interest </a:t>
            </a:r>
            <a:r>
              <a:rPr lang="en-US" dirty="0"/>
              <a:t>paid every 6 </a:t>
            </a:r>
            <a:r>
              <a:rPr lang="en-US" dirty="0" smtClean="0"/>
              <a:t>months</a:t>
            </a:r>
            <a:endParaRPr lang="en-US" dirty="0"/>
          </a:p>
          <a:p>
            <a:pPr marL="0" indent="0">
              <a:buNone/>
            </a:pPr>
            <a:endParaRPr lang="en-US" sz="3200" b="1" dirty="0" smtClean="0"/>
          </a:p>
          <a:p>
            <a:pPr marL="0" indent="0">
              <a:buNone/>
            </a:pPr>
            <a:r>
              <a:rPr lang="en-US" sz="3200" b="1" dirty="0" smtClean="0"/>
              <a:t>Treasury </a:t>
            </a:r>
            <a:r>
              <a:rPr lang="en-US" sz="3200" b="1" dirty="0"/>
              <a:t>Inflation-Protected Securities (TIPS</a:t>
            </a:r>
            <a:r>
              <a:rPr lang="en-US" sz="3200" b="1" dirty="0" smtClean="0"/>
              <a:t>):</a:t>
            </a:r>
            <a:endParaRPr lang="en-US" sz="3200" dirty="0"/>
          </a:p>
          <a:p>
            <a:pPr lvl="0"/>
            <a:r>
              <a:rPr lang="en-US" dirty="0"/>
              <a:t>Principal changes with inflation </a:t>
            </a:r>
            <a:endParaRPr lang="en-US" dirty="0" smtClean="0"/>
          </a:p>
          <a:p>
            <a:pPr lvl="0"/>
            <a:r>
              <a:rPr lang="en-US" dirty="0"/>
              <a:t>5,10 or 20 year maturities </a:t>
            </a:r>
          </a:p>
          <a:p>
            <a:pPr lvl="0"/>
            <a:r>
              <a:rPr lang="en-US" dirty="0"/>
              <a:t>Interest is paid twice a year at fixed </a:t>
            </a:r>
            <a:r>
              <a:rPr lang="en-US" dirty="0" smtClean="0"/>
              <a:t>rates</a:t>
            </a:r>
          </a:p>
          <a:p>
            <a:pPr lvl="0"/>
            <a:r>
              <a:rPr lang="en-US" dirty="0" smtClean="0">
                <a:hlinkClick r:id="rId2"/>
              </a:rPr>
              <a:t>TIPS</a:t>
            </a:r>
            <a:endParaRPr lang="en-US" dirty="0" smtClean="0"/>
          </a:p>
          <a:p>
            <a:pPr marL="0" lvl="0" indent="0">
              <a:buNone/>
            </a:pPr>
            <a:endParaRPr lang="en-US" dirty="0"/>
          </a:p>
          <a:p>
            <a:endParaRPr lang="en-US" dirty="0"/>
          </a:p>
        </p:txBody>
      </p:sp>
    </p:spTree>
    <p:extLst>
      <p:ext uri="{BB962C8B-B14F-4D97-AF65-F5344CB8AC3E}">
        <p14:creationId xmlns:p14="http://schemas.microsoft.com/office/powerpoint/2010/main" val="2738731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Government Bonds &amp; Debt Securities: </a:t>
            </a:r>
          </a:p>
        </p:txBody>
      </p:sp>
      <p:sp>
        <p:nvSpPr>
          <p:cNvPr id="3" name="Content Placeholder 2"/>
          <p:cNvSpPr>
            <a:spLocks noGrp="1"/>
          </p:cNvSpPr>
          <p:nvPr>
            <p:ph idx="1"/>
          </p:nvPr>
        </p:nvSpPr>
        <p:spPr>
          <a:xfrm>
            <a:off x="609600" y="2125362"/>
            <a:ext cx="10972800" cy="4199238"/>
          </a:xfrm>
        </p:spPr>
        <p:txBody>
          <a:bodyPr/>
          <a:lstStyle/>
          <a:p>
            <a:pPr marL="0" lvl="0" indent="0">
              <a:buClr>
                <a:srgbClr val="0BD0D9"/>
              </a:buClr>
              <a:buNone/>
            </a:pPr>
            <a:r>
              <a:rPr lang="en-US" sz="3000" b="1" dirty="0">
                <a:solidFill>
                  <a:prstClr val="black"/>
                </a:solidFill>
              </a:rPr>
              <a:t>Federal Agency Debt Issues- </a:t>
            </a:r>
            <a:endParaRPr lang="en-US" sz="3000" dirty="0">
              <a:solidFill>
                <a:prstClr val="black"/>
              </a:solidFill>
            </a:endParaRPr>
          </a:p>
          <a:p>
            <a:pPr lvl="0">
              <a:buClr>
                <a:srgbClr val="0BD0D9"/>
              </a:buClr>
            </a:pPr>
            <a:r>
              <a:rPr lang="en-US" sz="2400" dirty="0">
                <a:solidFill>
                  <a:prstClr val="black"/>
                </a:solidFill>
              </a:rPr>
              <a:t>Issued my quasi government organizations (Fannie Mae)</a:t>
            </a:r>
          </a:p>
          <a:p>
            <a:pPr lvl="0">
              <a:buClr>
                <a:srgbClr val="0BD0D9"/>
              </a:buClr>
            </a:pPr>
            <a:r>
              <a:rPr lang="en-US" sz="2400" dirty="0">
                <a:solidFill>
                  <a:prstClr val="black"/>
                </a:solidFill>
              </a:rPr>
              <a:t>Almost risk free</a:t>
            </a:r>
          </a:p>
          <a:p>
            <a:pPr lvl="0">
              <a:buClr>
                <a:srgbClr val="0BD0D9"/>
              </a:buClr>
            </a:pPr>
            <a:r>
              <a:rPr lang="en-US" sz="2400" dirty="0">
                <a:solidFill>
                  <a:prstClr val="black"/>
                </a:solidFill>
              </a:rPr>
              <a:t>Marginally higher interest rates than Treasury securities </a:t>
            </a:r>
          </a:p>
          <a:p>
            <a:pPr lvl="0">
              <a:buClr>
                <a:srgbClr val="0BD0D9"/>
              </a:buClr>
            </a:pPr>
            <a:r>
              <a:rPr lang="en-US" sz="2400" dirty="0">
                <a:solidFill>
                  <a:prstClr val="black"/>
                </a:solidFill>
              </a:rPr>
              <a:t>Minimum investment required can be as high as $25,000</a:t>
            </a:r>
          </a:p>
          <a:p>
            <a:pPr lvl="0">
              <a:buClr>
                <a:srgbClr val="0BD0D9"/>
              </a:buClr>
            </a:pPr>
            <a:r>
              <a:rPr lang="en-US" sz="2400" dirty="0">
                <a:solidFill>
                  <a:prstClr val="black"/>
                </a:solidFill>
              </a:rPr>
              <a:t>Maturities can be from 1-30 years. </a:t>
            </a:r>
          </a:p>
          <a:p>
            <a:endParaRPr lang="en-US" dirty="0"/>
          </a:p>
        </p:txBody>
      </p:sp>
    </p:spTree>
    <p:extLst>
      <p:ext uri="{BB962C8B-B14F-4D97-AF65-F5344CB8AC3E}">
        <p14:creationId xmlns:p14="http://schemas.microsoft.com/office/powerpoint/2010/main" val="1002887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70" y="704088"/>
            <a:ext cx="11088130" cy="1038215"/>
          </a:xfrm>
        </p:spPr>
        <p:txBody>
          <a:bodyPr>
            <a:normAutofit/>
          </a:bodyPr>
          <a:lstStyle/>
          <a:p>
            <a:r>
              <a:rPr lang="en-US" sz="5400" b="1" dirty="0"/>
              <a:t>State and Local Government </a:t>
            </a:r>
            <a:r>
              <a:rPr lang="en-US" sz="5400" b="1" dirty="0" smtClean="0"/>
              <a:t>Securities</a:t>
            </a:r>
            <a:endParaRPr lang="en-US" sz="5400" dirty="0"/>
          </a:p>
        </p:txBody>
      </p:sp>
      <p:sp>
        <p:nvSpPr>
          <p:cNvPr id="3" name="Content Placeholder 2"/>
          <p:cNvSpPr>
            <a:spLocks noGrp="1"/>
          </p:cNvSpPr>
          <p:nvPr>
            <p:ph idx="1"/>
          </p:nvPr>
        </p:nvSpPr>
        <p:spPr>
          <a:xfrm>
            <a:off x="609599" y="1935480"/>
            <a:ext cx="11129319" cy="4687742"/>
          </a:xfrm>
        </p:spPr>
        <p:txBody>
          <a:bodyPr>
            <a:normAutofit lnSpcReduction="10000"/>
          </a:bodyPr>
          <a:lstStyle/>
          <a:p>
            <a:pPr marL="0" indent="0">
              <a:buNone/>
            </a:pPr>
            <a:r>
              <a:rPr lang="en-US" sz="3200" b="1" dirty="0"/>
              <a:t>Municipal </a:t>
            </a:r>
            <a:r>
              <a:rPr lang="en-US" sz="3200" b="1" dirty="0" smtClean="0"/>
              <a:t>Bonds:</a:t>
            </a:r>
            <a:endParaRPr lang="en-US" sz="3200" b="1" dirty="0"/>
          </a:p>
          <a:p>
            <a:pPr lvl="0"/>
            <a:r>
              <a:rPr lang="en-US" sz="2800" dirty="0"/>
              <a:t>Issued by a state or local government</a:t>
            </a:r>
          </a:p>
          <a:p>
            <a:pPr lvl="0"/>
            <a:r>
              <a:rPr lang="en-US" sz="2800" dirty="0"/>
              <a:t>Sold to fund major projects such as schools, airports, and bridges</a:t>
            </a:r>
          </a:p>
          <a:p>
            <a:pPr lvl="0"/>
            <a:r>
              <a:rPr lang="en-US" sz="2800" dirty="0"/>
              <a:t>Key characteristic: </a:t>
            </a:r>
          </a:p>
          <a:p>
            <a:pPr lvl="1"/>
            <a:r>
              <a:rPr lang="en-US" dirty="0"/>
              <a:t>Interest earned is exempt from federal taxes</a:t>
            </a:r>
          </a:p>
          <a:p>
            <a:pPr lvl="1"/>
            <a:r>
              <a:rPr lang="en-US" dirty="0"/>
              <a:t>Capital gains may NOT be tax exempt</a:t>
            </a:r>
          </a:p>
          <a:p>
            <a:pPr lvl="1"/>
            <a:r>
              <a:rPr lang="en-US" dirty="0"/>
              <a:t>Generally exempt from state and local taxes in state where issued</a:t>
            </a:r>
          </a:p>
          <a:p>
            <a:pPr lvl="1"/>
            <a:r>
              <a:rPr lang="en-US" dirty="0"/>
              <a:t>Exempt status determined by usage of funds</a:t>
            </a:r>
          </a:p>
          <a:p>
            <a:pPr lvl="0"/>
            <a:r>
              <a:rPr lang="en-US" sz="2800" dirty="0"/>
              <a:t>Insured municipal bonds</a:t>
            </a:r>
          </a:p>
          <a:p>
            <a:pPr lvl="1"/>
            <a:r>
              <a:rPr lang="en-US" dirty="0"/>
              <a:t>Private insurance is used to reduce risk</a:t>
            </a:r>
          </a:p>
          <a:p>
            <a:endParaRPr lang="en-US" dirty="0"/>
          </a:p>
        </p:txBody>
      </p:sp>
    </p:spTree>
    <p:extLst>
      <p:ext uri="{BB962C8B-B14F-4D97-AF65-F5344CB8AC3E}">
        <p14:creationId xmlns:p14="http://schemas.microsoft.com/office/powerpoint/2010/main" val="703449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10972800" cy="1143000"/>
          </a:xfrm>
        </p:spPr>
        <p:txBody>
          <a:bodyPr>
            <a:normAutofit/>
          </a:bodyPr>
          <a:lstStyle/>
          <a:p>
            <a:r>
              <a:rPr lang="en-US" sz="5400" b="1" dirty="0"/>
              <a:t>State and Local Government Securities</a:t>
            </a:r>
          </a:p>
        </p:txBody>
      </p:sp>
      <p:sp>
        <p:nvSpPr>
          <p:cNvPr id="3" name="Content Placeholder 2"/>
          <p:cNvSpPr>
            <a:spLocks noGrp="1"/>
          </p:cNvSpPr>
          <p:nvPr>
            <p:ph idx="1"/>
          </p:nvPr>
        </p:nvSpPr>
        <p:spPr>
          <a:xfrm>
            <a:off x="609600" y="2125980"/>
            <a:ext cx="10972800" cy="4198620"/>
          </a:xfrm>
        </p:spPr>
        <p:txBody>
          <a:bodyPr/>
          <a:lstStyle/>
          <a:p>
            <a:pPr marL="0" indent="0">
              <a:buNone/>
            </a:pPr>
            <a:r>
              <a:rPr lang="en-US" sz="3600" dirty="0"/>
              <a:t>Municipal Bonds may either be:</a:t>
            </a:r>
          </a:p>
          <a:p>
            <a:r>
              <a:rPr lang="en-US" sz="2800" dirty="0"/>
              <a:t>General Obligation </a:t>
            </a:r>
          </a:p>
          <a:p>
            <a:pPr lvl="1"/>
            <a:r>
              <a:rPr lang="en-US" sz="2800" dirty="0"/>
              <a:t>Fully backed by the credit and authority of the Government that issues them</a:t>
            </a:r>
          </a:p>
          <a:p>
            <a:r>
              <a:rPr lang="en-US" sz="2800" dirty="0"/>
              <a:t>Revenue Bonds</a:t>
            </a:r>
          </a:p>
          <a:p>
            <a:pPr lvl="1"/>
            <a:r>
              <a:rPr lang="en-US" sz="2800" dirty="0"/>
              <a:t>Used to fund income producing projects.  Paid back from money generated by these projects. </a:t>
            </a:r>
          </a:p>
        </p:txBody>
      </p:sp>
    </p:spTree>
    <p:extLst>
      <p:ext uri="{BB962C8B-B14F-4D97-AF65-F5344CB8AC3E}">
        <p14:creationId xmlns:p14="http://schemas.microsoft.com/office/powerpoint/2010/main" val="41237998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66141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Corporate Bonds</a:t>
            </a:r>
            <a:endParaRPr lang="en-US" sz="5400" b="1" dirty="0"/>
          </a:p>
        </p:txBody>
      </p:sp>
      <p:sp>
        <p:nvSpPr>
          <p:cNvPr id="3" name="Content Placeholder 2"/>
          <p:cNvSpPr>
            <a:spLocks noGrp="1"/>
          </p:cNvSpPr>
          <p:nvPr>
            <p:ph idx="1"/>
          </p:nvPr>
        </p:nvSpPr>
        <p:spPr>
          <a:xfrm>
            <a:off x="609600" y="1935479"/>
            <a:ext cx="10972800" cy="4650671"/>
          </a:xfrm>
        </p:spPr>
        <p:txBody>
          <a:bodyPr/>
          <a:lstStyle/>
          <a:p>
            <a:pPr marL="0" indent="0">
              <a:buNone/>
            </a:pPr>
            <a:r>
              <a:rPr lang="en-US" sz="3200" b="1" dirty="0"/>
              <a:t>Corporate </a:t>
            </a:r>
            <a:r>
              <a:rPr lang="en-US" sz="3200" b="1" dirty="0" smtClean="0"/>
              <a:t>Bonds:</a:t>
            </a:r>
            <a:endParaRPr lang="en-US" sz="3200" b="1" dirty="0"/>
          </a:p>
          <a:p>
            <a:r>
              <a:rPr lang="en-US" dirty="0"/>
              <a:t>A corporation’s documented pledge to repay a stated sum of money with interest</a:t>
            </a:r>
          </a:p>
          <a:p>
            <a:r>
              <a:rPr lang="en-US" dirty="0"/>
              <a:t>Why Corporations Sell </a:t>
            </a:r>
            <a:r>
              <a:rPr lang="en-US" dirty="0" smtClean="0"/>
              <a:t>Bonds:</a:t>
            </a:r>
            <a:endParaRPr lang="en-US" dirty="0"/>
          </a:p>
          <a:p>
            <a:pPr lvl="1"/>
            <a:r>
              <a:rPr lang="en-US" dirty="0"/>
              <a:t>To fund business activities including major purchases and projects</a:t>
            </a:r>
          </a:p>
          <a:p>
            <a:pPr lvl="1"/>
            <a:r>
              <a:rPr lang="en-US" dirty="0"/>
              <a:t>When they find it difficult or impossible to sell stock</a:t>
            </a:r>
          </a:p>
          <a:p>
            <a:pPr lvl="1"/>
            <a:r>
              <a:rPr lang="en-US" dirty="0"/>
              <a:t>To increase financial leverage</a:t>
            </a:r>
          </a:p>
          <a:p>
            <a:pPr lvl="1"/>
            <a:r>
              <a:rPr lang="en-US" dirty="0"/>
              <a:t>Interest dispersed to bondholders is tax deductible for the corporation</a:t>
            </a:r>
          </a:p>
          <a:p>
            <a:endParaRPr lang="en-US" dirty="0"/>
          </a:p>
        </p:txBody>
      </p:sp>
    </p:spTree>
    <p:extLst>
      <p:ext uri="{BB962C8B-B14F-4D97-AF65-F5344CB8AC3E}">
        <p14:creationId xmlns:p14="http://schemas.microsoft.com/office/powerpoint/2010/main" val="2551668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a:t>
            </a:r>
            <a:endParaRPr lang="en-US" sz="5400" b="1" dirty="0"/>
          </a:p>
        </p:txBody>
      </p:sp>
      <p:sp>
        <p:nvSpPr>
          <p:cNvPr id="3" name="Content Placeholder 2"/>
          <p:cNvSpPr>
            <a:spLocks noGrp="1"/>
          </p:cNvSpPr>
          <p:nvPr>
            <p:ph idx="1"/>
          </p:nvPr>
        </p:nvSpPr>
        <p:spPr>
          <a:xfrm>
            <a:off x="609600" y="2180492"/>
            <a:ext cx="10972800" cy="4144108"/>
          </a:xfrm>
        </p:spPr>
        <p:txBody>
          <a:bodyPr/>
          <a:lstStyle/>
          <a:p>
            <a:r>
              <a:rPr lang="en-US" sz="3600" dirty="0" smtClean="0"/>
              <a:t>Understand </a:t>
            </a:r>
            <a:r>
              <a:rPr lang="en-US" sz="3600" dirty="0"/>
              <a:t>what bonds are.</a:t>
            </a:r>
          </a:p>
          <a:p>
            <a:r>
              <a:rPr lang="en-US" sz="3600" dirty="0" smtClean="0"/>
              <a:t>Know </a:t>
            </a:r>
            <a:r>
              <a:rPr lang="en-US" sz="3600" dirty="0"/>
              <a:t>the pros and cons of bonds.</a:t>
            </a:r>
          </a:p>
          <a:p>
            <a:r>
              <a:rPr lang="en-US" sz="3600" dirty="0" smtClean="0"/>
              <a:t>Know </a:t>
            </a:r>
            <a:r>
              <a:rPr lang="en-US" sz="3600" dirty="0"/>
              <a:t>the types of bonds.</a:t>
            </a:r>
          </a:p>
          <a:p>
            <a:pPr marL="0" indent="0">
              <a:buNone/>
            </a:pPr>
            <a:endParaRPr lang="en-US" dirty="0"/>
          </a:p>
        </p:txBody>
      </p:sp>
    </p:spTree>
    <p:extLst>
      <p:ext uri="{BB962C8B-B14F-4D97-AF65-F5344CB8AC3E}">
        <p14:creationId xmlns:p14="http://schemas.microsoft.com/office/powerpoint/2010/main" val="6076978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Bond Calculations</a:t>
            </a:r>
            <a:endParaRPr lang="en-US" sz="5400" b="1" dirty="0"/>
          </a:p>
        </p:txBody>
      </p:sp>
      <p:sp>
        <p:nvSpPr>
          <p:cNvPr id="3" name="Content Placeholder 2"/>
          <p:cNvSpPr>
            <a:spLocks noGrp="1"/>
          </p:cNvSpPr>
          <p:nvPr>
            <p:ph idx="1"/>
          </p:nvPr>
        </p:nvSpPr>
        <p:spPr>
          <a:xfrm>
            <a:off x="609600" y="2038864"/>
            <a:ext cx="10972800" cy="4285735"/>
          </a:xfrm>
        </p:spPr>
        <p:txBody>
          <a:bodyPr>
            <a:normAutofit/>
          </a:bodyPr>
          <a:lstStyle/>
          <a:p>
            <a:r>
              <a:rPr lang="en-US" sz="3600" dirty="0"/>
              <a:t>Amount of annual interest = face value x interest rate</a:t>
            </a:r>
          </a:p>
          <a:p>
            <a:pPr marL="0" indent="0">
              <a:buNone/>
            </a:pPr>
            <a:r>
              <a:rPr lang="en-US" dirty="0"/>
              <a:t>			     = $</a:t>
            </a:r>
            <a:r>
              <a:rPr lang="en-US" dirty="0" smtClean="0"/>
              <a:t>1,000 </a:t>
            </a:r>
            <a:r>
              <a:rPr lang="en-US" dirty="0"/>
              <a:t>x 5% </a:t>
            </a:r>
            <a:r>
              <a:rPr lang="en-US" dirty="0" smtClean="0"/>
              <a:t>(paid semi-annually)</a:t>
            </a:r>
          </a:p>
          <a:p>
            <a:pPr marL="0" indent="0">
              <a:buNone/>
            </a:pPr>
            <a:r>
              <a:rPr lang="en-US" dirty="0"/>
              <a:t>			     = $</a:t>
            </a:r>
            <a:r>
              <a:rPr lang="en-US" dirty="0" smtClean="0"/>
              <a:t>50</a:t>
            </a:r>
          </a:p>
          <a:p>
            <a:pPr marL="0" indent="0">
              <a:buNone/>
            </a:pPr>
            <a:endParaRPr lang="en-US" dirty="0" smtClean="0"/>
          </a:p>
          <a:p>
            <a:pPr marL="0" indent="0">
              <a:buNone/>
            </a:pPr>
            <a:r>
              <a:rPr lang="en-US" dirty="0" smtClean="0"/>
              <a:t>The yearly interest made on this bond is $50 a year. The bond is semiannual meaning it will receive two $25 payments twice a year. The $1,000 face value is paid back on maturity date.</a:t>
            </a:r>
          </a:p>
          <a:p>
            <a:pPr marL="0" indent="0">
              <a:buNone/>
            </a:pPr>
            <a:r>
              <a:rPr lang="en-US" dirty="0" smtClean="0">
                <a:hlinkClick r:id="rId2"/>
              </a:rPr>
              <a:t>Reading</a:t>
            </a:r>
            <a:endParaRPr lang="en-US" dirty="0" smtClean="0"/>
          </a:p>
          <a:p>
            <a:pPr marL="0" indent="0">
              <a:buNone/>
            </a:pPr>
            <a:r>
              <a:rPr lang="en-US" dirty="0" smtClean="0">
                <a:hlinkClick r:id="rId3"/>
              </a:rPr>
              <a:t>Bond Calculations </a:t>
            </a:r>
            <a:endParaRPr lang="en-US" dirty="0" smtClean="0"/>
          </a:p>
          <a:p>
            <a:endParaRPr lang="en-US" dirty="0"/>
          </a:p>
        </p:txBody>
      </p:sp>
    </p:spTree>
    <p:extLst>
      <p:ext uri="{BB962C8B-B14F-4D97-AF65-F5344CB8AC3E}">
        <p14:creationId xmlns:p14="http://schemas.microsoft.com/office/powerpoint/2010/main" val="21356415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Types of Corporate </a:t>
            </a:r>
            <a:r>
              <a:rPr lang="en-US" sz="5400" b="1" dirty="0" smtClean="0"/>
              <a:t>Bonds</a:t>
            </a:r>
            <a:endParaRPr lang="en-US" sz="5400" dirty="0"/>
          </a:p>
        </p:txBody>
      </p:sp>
      <p:sp>
        <p:nvSpPr>
          <p:cNvPr id="3" name="Content Placeholder 2"/>
          <p:cNvSpPr>
            <a:spLocks noGrp="1"/>
          </p:cNvSpPr>
          <p:nvPr>
            <p:ph idx="1"/>
          </p:nvPr>
        </p:nvSpPr>
        <p:spPr>
          <a:xfrm>
            <a:off x="609600" y="1935479"/>
            <a:ext cx="11376454" cy="4712455"/>
          </a:xfrm>
        </p:spPr>
        <p:txBody>
          <a:bodyPr>
            <a:normAutofit lnSpcReduction="10000"/>
          </a:bodyPr>
          <a:lstStyle/>
          <a:p>
            <a:pPr marL="0" lvl="0" indent="0">
              <a:buNone/>
            </a:pPr>
            <a:r>
              <a:rPr lang="en-US" sz="3200" dirty="0" smtClean="0"/>
              <a:t>Debenture:</a:t>
            </a:r>
            <a:endParaRPr lang="en-US" sz="3200" dirty="0"/>
          </a:p>
          <a:p>
            <a:pPr lvl="1"/>
            <a:r>
              <a:rPr lang="en-US" dirty="0"/>
              <a:t>Unsecured </a:t>
            </a:r>
          </a:p>
          <a:p>
            <a:pPr lvl="1"/>
            <a:r>
              <a:rPr lang="en-US" dirty="0"/>
              <a:t>Supported solely by the reputation of the issuing company</a:t>
            </a:r>
          </a:p>
          <a:p>
            <a:pPr marL="0" lvl="0" indent="0">
              <a:buNone/>
            </a:pPr>
            <a:r>
              <a:rPr lang="en-US" sz="3200" dirty="0"/>
              <a:t>Mortgage </a:t>
            </a:r>
            <a:r>
              <a:rPr lang="en-US" sz="3200" dirty="0" smtClean="0"/>
              <a:t>bond:</a:t>
            </a:r>
            <a:endParaRPr lang="en-US" sz="3200" dirty="0"/>
          </a:p>
          <a:p>
            <a:pPr lvl="1"/>
            <a:r>
              <a:rPr lang="en-US" dirty="0"/>
              <a:t>Secured by many assets of the issuing firm, such as real estate</a:t>
            </a:r>
          </a:p>
          <a:p>
            <a:pPr lvl="1"/>
            <a:r>
              <a:rPr lang="en-US" dirty="0"/>
              <a:t>Yield a lower interest (coupon) rate as debt is backed</a:t>
            </a:r>
          </a:p>
          <a:p>
            <a:pPr marL="0" lvl="0" indent="0">
              <a:buNone/>
            </a:pPr>
            <a:r>
              <a:rPr lang="en-US" sz="3200" dirty="0"/>
              <a:t>Convertible </a:t>
            </a:r>
            <a:r>
              <a:rPr lang="en-US" sz="3200" dirty="0" smtClean="0"/>
              <a:t>bond:</a:t>
            </a:r>
            <a:endParaRPr lang="en-US" sz="3200" dirty="0"/>
          </a:p>
          <a:p>
            <a:pPr lvl="1"/>
            <a:r>
              <a:rPr lang="en-US" dirty="0"/>
              <a:t>At the owners request can be exchanged for a certain amount of shares of the corporation’s stock</a:t>
            </a:r>
          </a:p>
          <a:p>
            <a:pPr lvl="1"/>
            <a:r>
              <a:rPr lang="en-US" dirty="0"/>
              <a:t>Normally the coupon rate on a convertible bond is 1 to 2% lower than the rate paid on traditional bonds</a:t>
            </a:r>
          </a:p>
        </p:txBody>
      </p:sp>
    </p:spTree>
    <p:extLst>
      <p:ext uri="{BB962C8B-B14F-4D97-AF65-F5344CB8AC3E}">
        <p14:creationId xmlns:p14="http://schemas.microsoft.com/office/powerpoint/2010/main" val="724914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Provisions For </a:t>
            </a:r>
            <a:r>
              <a:rPr lang="en-US" sz="5400" b="1" dirty="0" smtClean="0"/>
              <a:t>Repayment</a:t>
            </a:r>
            <a:endParaRPr lang="en-US" sz="5400" dirty="0"/>
          </a:p>
        </p:txBody>
      </p:sp>
      <p:sp>
        <p:nvSpPr>
          <p:cNvPr id="3" name="Content Placeholder 2"/>
          <p:cNvSpPr>
            <a:spLocks noGrp="1"/>
          </p:cNvSpPr>
          <p:nvPr>
            <p:ph idx="1"/>
          </p:nvPr>
        </p:nvSpPr>
        <p:spPr>
          <a:xfrm>
            <a:off x="407773" y="1935480"/>
            <a:ext cx="11541211" cy="4716780"/>
          </a:xfrm>
        </p:spPr>
        <p:txBody>
          <a:bodyPr>
            <a:normAutofit lnSpcReduction="10000"/>
          </a:bodyPr>
          <a:lstStyle/>
          <a:p>
            <a:pPr marL="0" indent="0">
              <a:buNone/>
            </a:pPr>
            <a:r>
              <a:rPr lang="en-US" sz="3200" dirty="0" smtClean="0"/>
              <a:t>Callable bonds: </a:t>
            </a:r>
          </a:p>
          <a:p>
            <a:pPr lvl="1"/>
            <a:r>
              <a:rPr lang="en-US" sz="2800" dirty="0"/>
              <a:t>T</a:t>
            </a:r>
            <a:r>
              <a:rPr lang="en-US" sz="2800" dirty="0" smtClean="0"/>
              <a:t>he </a:t>
            </a:r>
            <a:r>
              <a:rPr lang="en-US" sz="2800" dirty="0"/>
              <a:t>majority of corporate bonds are </a:t>
            </a:r>
            <a:r>
              <a:rPr lang="en-US" sz="2800" dirty="0" smtClean="0"/>
              <a:t>callable, </a:t>
            </a:r>
            <a:r>
              <a:rPr lang="en-US" sz="2800" dirty="0"/>
              <a:t>meaning they can call in, or buy bonds from holders before it hits the maturity date.  </a:t>
            </a:r>
          </a:p>
          <a:p>
            <a:pPr lvl="1"/>
            <a:r>
              <a:rPr lang="en-US" sz="2800" dirty="0"/>
              <a:t>A callable bond is protected from being called back for the first 5 to 10 years after being issued</a:t>
            </a:r>
          </a:p>
          <a:p>
            <a:pPr lvl="1"/>
            <a:r>
              <a:rPr lang="en-US" sz="2800" dirty="0"/>
              <a:t>A firm generally calls a bond issue if the coupon rate they are paying to the holder is higher than the market rate.  As this would mean they would be paying you more than it was worth to them.  </a:t>
            </a:r>
          </a:p>
          <a:p>
            <a:pPr lvl="1"/>
            <a:r>
              <a:rPr lang="en-US" sz="2800" dirty="0" smtClean="0"/>
              <a:t>Be aware that your bond investments can be called in before they mature. In which case you will get your fair share but not everything. </a:t>
            </a:r>
            <a:endParaRPr lang="en-US" sz="2800" dirty="0"/>
          </a:p>
          <a:p>
            <a:pPr lvl="1"/>
            <a:endParaRPr lang="en-US" dirty="0"/>
          </a:p>
        </p:txBody>
      </p:sp>
    </p:spTree>
    <p:extLst>
      <p:ext uri="{BB962C8B-B14F-4D97-AF65-F5344CB8AC3E}">
        <p14:creationId xmlns:p14="http://schemas.microsoft.com/office/powerpoint/2010/main" val="2087462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Bond Ratings</a:t>
            </a:r>
            <a:endParaRPr lang="en-US" sz="5400" b="1" dirty="0"/>
          </a:p>
        </p:txBody>
      </p:sp>
      <p:sp>
        <p:nvSpPr>
          <p:cNvPr id="3" name="Content Placeholder 2"/>
          <p:cNvSpPr>
            <a:spLocks noGrp="1"/>
          </p:cNvSpPr>
          <p:nvPr>
            <p:ph idx="1"/>
          </p:nvPr>
        </p:nvSpPr>
        <p:spPr>
          <a:xfrm>
            <a:off x="609600" y="1935480"/>
            <a:ext cx="6042660" cy="4693920"/>
          </a:xfrm>
        </p:spPr>
        <p:txBody>
          <a:bodyPr>
            <a:normAutofit/>
          </a:bodyPr>
          <a:lstStyle/>
          <a:p>
            <a:r>
              <a:rPr lang="en-US" sz="3200" dirty="0" smtClean="0"/>
              <a:t>Not all bonds are created equal.  Bonds receive ratings based on their quality and risk.  There are three companies responsible for rating thousands.  The higher up in the alphabet, the safer the investment.  Companies with low ratings generally pay higher interest, however.  </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1968" y="2196084"/>
            <a:ext cx="5095611" cy="3867912"/>
          </a:xfrm>
          <a:prstGeom prst="rect">
            <a:avLst/>
          </a:prstGeom>
        </p:spPr>
      </p:pic>
    </p:spTree>
    <p:extLst>
      <p:ext uri="{BB962C8B-B14F-4D97-AF65-F5344CB8AC3E}">
        <p14:creationId xmlns:p14="http://schemas.microsoft.com/office/powerpoint/2010/main" val="2965231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Buying and Selling Bonds</a:t>
            </a:r>
            <a:endParaRPr lang="en-US" sz="5400" b="1" dirty="0"/>
          </a:p>
        </p:txBody>
      </p:sp>
      <p:sp>
        <p:nvSpPr>
          <p:cNvPr id="3" name="Content Placeholder 2"/>
          <p:cNvSpPr>
            <a:spLocks noGrp="1"/>
          </p:cNvSpPr>
          <p:nvPr>
            <p:ph idx="1"/>
          </p:nvPr>
        </p:nvSpPr>
        <p:spPr>
          <a:xfrm>
            <a:off x="609600" y="2034334"/>
            <a:ext cx="11364096" cy="4823666"/>
          </a:xfrm>
        </p:spPr>
        <p:txBody>
          <a:bodyPr>
            <a:noAutofit/>
          </a:bodyPr>
          <a:lstStyle/>
          <a:p>
            <a:r>
              <a:rPr lang="en-US" sz="2800" dirty="0"/>
              <a:t>U.S. Treasuries are sold by the federal government at regularly scheduled auctions. You can buy them through a bank or broker for a </a:t>
            </a:r>
            <a:r>
              <a:rPr lang="en-US" sz="2800" dirty="0" smtClean="0"/>
              <a:t>fee, however the </a:t>
            </a:r>
            <a:r>
              <a:rPr lang="en-US" sz="2800" dirty="0"/>
              <a:t>easiest and cheapest way to participate in this market is to buy them directly from the Treasury</a:t>
            </a:r>
            <a:r>
              <a:rPr lang="en-US" sz="2800" dirty="0" smtClean="0"/>
              <a:t>.</a:t>
            </a:r>
          </a:p>
          <a:p>
            <a:r>
              <a:rPr lang="en-US" sz="2800" dirty="0" smtClean="0"/>
              <a:t>Corporate bonds are bought and sold much like stock.  New bond issues are issued by the company through an investment bank.  Older bonds are traded on the “secondary market.”  Most bonds are bought and sold over the counter rather than on an exchange.  Bonds can be bought individually or through a “bond fund.”</a:t>
            </a:r>
            <a:endParaRPr lang="en-US" sz="2800" dirty="0"/>
          </a:p>
        </p:txBody>
      </p:sp>
    </p:spTree>
    <p:extLst>
      <p:ext uri="{BB962C8B-B14F-4D97-AF65-F5344CB8AC3E}">
        <p14:creationId xmlns:p14="http://schemas.microsoft.com/office/powerpoint/2010/main" val="192289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Which bond?</a:t>
            </a:r>
            <a:endParaRPr lang="en-US" sz="5400" b="1" dirty="0"/>
          </a:p>
        </p:txBody>
      </p:sp>
      <p:sp>
        <p:nvSpPr>
          <p:cNvPr id="3" name="Content Placeholder 2"/>
          <p:cNvSpPr>
            <a:spLocks noGrp="1"/>
          </p:cNvSpPr>
          <p:nvPr>
            <p:ph idx="1"/>
          </p:nvPr>
        </p:nvSpPr>
        <p:spPr>
          <a:xfrm>
            <a:off x="609600" y="1935480"/>
            <a:ext cx="10972800" cy="4389120"/>
          </a:xfrm>
        </p:spPr>
        <p:txBody>
          <a:bodyPr>
            <a:normAutofit/>
          </a:bodyPr>
          <a:lstStyle/>
          <a:p>
            <a:pPr marL="0" indent="0">
              <a:buNone/>
            </a:pPr>
            <a:r>
              <a:rPr lang="en-US" sz="3600" dirty="0" smtClean="0"/>
              <a:t>You can obtain information on bonds through:</a:t>
            </a:r>
          </a:p>
          <a:p>
            <a:pPr lvl="1"/>
            <a:r>
              <a:rPr lang="en-US" sz="2800" dirty="0" smtClean="0"/>
              <a:t>The Newspaper</a:t>
            </a:r>
          </a:p>
          <a:p>
            <a:pPr lvl="1"/>
            <a:r>
              <a:rPr lang="en-US" sz="2800" dirty="0" smtClean="0"/>
              <a:t>Government Websites</a:t>
            </a:r>
          </a:p>
          <a:p>
            <a:pPr lvl="2"/>
            <a:r>
              <a:rPr lang="en-US" sz="2400" dirty="0" smtClean="0">
                <a:hlinkClick r:id="rId2"/>
              </a:rPr>
              <a:t>Buy Bonds</a:t>
            </a:r>
            <a:endParaRPr lang="en-US" sz="2400" dirty="0" smtClean="0"/>
          </a:p>
          <a:p>
            <a:pPr lvl="1"/>
            <a:r>
              <a:rPr lang="en-US" sz="2800" dirty="0" smtClean="0"/>
              <a:t>Individual Corporate Websites</a:t>
            </a:r>
          </a:p>
          <a:p>
            <a:pPr lvl="1"/>
            <a:r>
              <a:rPr lang="en-US" sz="2800" dirty="0" smtClean="0"/>
              <a:t>Financial websites (the better ones will often charge you)</a:t>
            </a:r>
          </a:p>
          <a:p>
            <a:pPr lvl="1"/>
            <a:r>
              <a:rPr lang="en-US" sz="2800" dirty="0" smtClean="0"/>
              <a:t>Websites for the three bond rating agencies.  </a:t>
            </a:r>
            <a:endParaRPr lang="en-US" sz="2800" dirty="0"/>
          </a:p>
        </p:txBody>
      </p:sp>
    </p:spTree>
    <p:extLst>
      <p:ext uri="{BB962C8B-B14F-4D97-AF65-F5344CB8AC3E}">
        <p14:creationId xmlns:p14="http://schemas.microsoft.com/office/powerpoint/2010/main" val="29075416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4</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9345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What are bonds?</a:t>
            </a:r>
            <a:endParaRPr lang="en-US" sz="5400" b="1" dirty="0"/>
          </a:p>
        </p:txBody>
      </p:sp>
      <p:sp>
        <p:nvSpPr>
          <p:cNvPr id="3" name="Content Placeholder 2"/>
          <p:cNvSpPr>
            <a:spLocks noGrp="1"/>
          </p:cNvSpPr>
          <p:nvPr>
            <p:ph idx="1"/>
          </p:nvPr>
        </p:nvSpPr>
        <p:spPr>
          <a:xfrm>
            <a:off x="609600" y="2082018"/>
            <a:ext cx="10972800" cy="4242582"/>
          </a:xfrm>
        </p:spPr>
        <p:txBody>
          <a:bodyPr>
            <a:normAutofit fontScale="92500" lnSpcReduction="20000"/>
          </a:bodyPr>
          <a:lstStyle/>
          <a:p>
            <a:r>
              <a:rPr lang="en-US" sz="3200" dirty="0" smtClean="0"/>
              <a:t>The </a:t>
            </a:r>
            <a:r>
              <a:rPr lang="en-US" sz="3200" dirty="0"/>
              <a:t>indebted entity (issuer) issues a </a:t>
            </a:r>
            <a:r>
              <a:rPr lang="en-US" sz="3200" dirty="0" smtClean="0"/>
              <a:t>bond and receives cash.</a:t>
            </a:r>
          </a:p>
          <a:p>
            <a:r>
              <a:rPr lang="en-US" sz="3200" dirty="0" smtClean="0"/>
              <a:t>The bond</a:t>
            </a:r>
            <a:r>
              <a:rPr lang="en-US" sz="3200" dirty="0" smtClean="0"/>
              <a:t> </a:t>
            </a:r>
            <a:r>
              <a:rPr lang="en-US" sz="3200" dirty="0"/>
              <a:t>states the interest rate (coupon) that will be paid and when the loaned funds (bond principal) are to be returned (maturity date</a:t>
            </a:r>
            <a:r>
              <a:rPr lang="en-US" sz="3200" dirty="0" smtClean="0"/>
              <a:t>).</a:t>
            </a:r>
          </a:p>
          <a:p>
            <a:r>
              <a:rPr lang="en-US" sz="3200" dirty="0" smtClean="0"/>
              <a:t>Interest </a:t>
            </a:r>
            <a:r>
              <a:rPr lang="en-US" sz="3200" dirty="0"/>
              <a:t>on bonds is usually paid every six months (semi-annually</a:t>
            </a:r>
            <a:r>
              <a:rPr lang="en-US" sz="3200" dirty="0" smtClean="0"/>
              <a:t>).</a:t>
            </a:r>
          </a:p>
          <a:p>
            <a:r>
              <a:rPr lang="en-US" sz="3200" dirty="0" smtClean="0"/>
              <a:t>The </a:t>
            </a:r>
            <a:r>
              <a:rPr lang="en-US" sz="3200" dirty="0"/>
              <a:t>main categories of bonds are corporate bonds, municipal bonds, and U.S. Treasury bonds, notes and </a:t>
            </a:r>
            <a:r>
              <a:rPr lang="en-US" sz="3200" dirty="0" smtClean="0"/>
              <a:t>bills.</a:t>
            </a:r>
          </a:p>
          <a:p>
            <a:pPr marL="0" indent="0">
              <a:buNone/>
            </a:pPr>
            <a:r>
              <a:rPr lang="en-US" sz="2000" dirty="0" smtClean="0"/>
              <a:t>From</a:t>
            </a:r>
            <a:r>
              <a:rPr lang="en-US" sz="2000" dirty="0" smtClean="0"/>
              <a:t>: </a:t>
            </a:r>
            <a:r>
              <a:rPr lang="en-US" sz="2000" dirty="0" smtClean="0">
                <a:hlinkClick r:id="rId2"/>
              </a:rPr>
              <a:t>http</a:t>
            </a:r>
            <a:r>
              <a:rPr lang="en-US" sz="2000" dirty="0">
                <a:hlinkClick r:id="rId2"/>
              </a:rPr>
              <a:t>://</a:t>
            </a:r>
            <a:r>
              <a:rPr lang="en-US" sz="2000" dirty="0" smtClean="0">
                <a:hlinkClick r:id="rId2"/>
              </a:rPr>
              <a:t>www.investopedia.com/terms/b/bond.asp</a:t>
            </a:r>
            <a:endParaRPr lang="en-US" sz="2000" dirty="0" smtClean="0"/>
          </a:p>
          <a:p>
            <a:pPr marL="0" indent="0">
              <a:buNone/>
            </a:pPr>
            <a:r>
              <a:rPr lang="en-US" sz="2800" dirty="0" smtClean="0">
                <a:hlinkClick r:id="rId3"/>
              </a:rPr>
              <a:t>Video: Bonds </a:t>
            </a:r>
            <a:endParaRPr lang="en-US" sz="2800" dirty="0"/>
          </a:p>
        </p:txBody>
      </p:sp>
    </p:spTree>
    <p:extLst>
      <p:ext uri="{BB962C8B-B14F-4D97-AF65-F5344CB8AC3E}">
        <p14:creationId xmlns:p14="http://schemas.microsoft.com/office/powerpoint/2010/main" val="1210249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What are bonds?</a:t>
            </a:r>
            <a:endParaRPr lang="en-US" sz="5400" b="1" dirty="0"/>
          </a:p>
        </p:txBody>
      </p:sp>
      <p:sp>
        <p:nvSpPr>
          <p:cNvPr id="3" name="Content Placeholder 2"/>
          <p:cNvSpPr>
            <a:spLocks noGrp="1"/>
          </p:cNvSpPr>
          <p:nvPr>
            <p:ph idx="1"/>
          </p:nvPr>
        </p:nvSpPr>
        <p:spPr>
          <a:xfrm>
            <a:off x="609600" y="1935479"/>
            <a:ext cx="10972800" cy="4613601"/>
          </a:xfrm>
        </p:spPr>
        <p:txBody>
          <a:bodyPr>
            <a:normAutofit lnSpcReduction="10000"/>
          </a:bodyPr>
          <a:lstStyle/>
          <a:p>
            <a:r>
              <a:rPr lang="en-US" sz="3200" dirty="0"/>
              <a:t>When your purchase a bond you are loaning your money for a certain period of time to the issuer either a corporation or </a:t>
            </a:r>
            <a:r>
              <a:rPr lang="en-US" sz="3200" dirty="0" smtClean="0"/>
              <a:t>the government. </a:t>
            </a:r>
          </a:p>
          <a:p>
            <a:r>
              <a:rPr lang="en-US" sz="3200" dirty="0" smtClean="0"/>
              <a:t>Bonds </a:t>
            </a:r>
            <a:r>
              <a:rPr lang="en-US" sz="3200" dirty="0"/>
              <a:t>can be a critical component of your investment </a:t>
            </a:r>
            <a:r>
              <a:rPr lang="en-US" sz="3200" dirty="0" smtClean="0"/>
              <a:t>plan.</a:t>
            </a:r>
          </a:p>
          <a:p>
            <a:r>
              <a:rPr lang="en-US" sz="3200" dirty="0" smtClean="0"/>
              <a:t>Bonds </a:t>
            </a:r>
            <a:r>
              <a:rPr lang="en-US" sz="3200" dirty="0"/>
              <a:t>are generally very safe but not extremely profitable. (Remember risk premium) </a:t>
            </a:r>
            <a:endParaRPr lang="en-US" sz="3200" dirty="0" smtClean="0"/>
          </a:p>
          <a:p>
            <a:r>
              <a:rPr lang="en-US" sz="3200" dirty="0" smtClean="0"/>
              <a:t>Bonds </a:t>
            </a:r>
            <a:r>
              <a:rPr lang="en-US" sz="3200" dirty="0"/>
              <a:t>are generally considered a form of a fixed income security. </a:t>
            </a:r>
            <a:endParaRPr lang="en-US" sz="3200" dirty="0" smtClean="0"/>
          </a:p>
          <a:p>
            <a:pPr marL="0" indent="0">
              <a:buNone/>
            </a:pPr>
            <a:r>
              <a:rPr lang="en-US" sz="3200" dirty="0" smtClean="0">
                <a:hlinkClick r:id="rId2"/>
              </a:rPr>
              <a:t>Understanding Bonds</a:t>
            </a:r>
            <a:endParaRPr lang="en-US" sz="3200" dirty="0" smtClean="0"/>
          </a:p>
          <a:p>
            <a:pPr marL="0" indent="0">
              <a:buNone/>
            </a:pPr>
            <a:endParaRPr lang="en-US" sz="3200" dirty="0"/>
          </a:p>
        </p:txBody>
      </p:sp>
    </p:spTree>
    <p:extLst>
      <p:ext uri="{BB962C8B-B14F-4D97-AF65-F5344CB8AC3E}">
        <p14:creationId xmlns:p14="http://schemas.microsoft.com/office/powerpoint/2010/main" val="2932217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78784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919" y="790833"/>
            <a:ext cx="11512632" cy="1075036"/>
          </a:xfrm>
        </p:spPr>
        <p:txBody>
          <a:bodyPr>
            <a:normAutofit/>
          </a:bodyPr>
          <a:lstStyle/>
          <a:p>
            <a:r>
              <a:rPr lang="en-US" sz="5400" b="1" dirty="0" smtClean="0"/>
              <a:t>Advantages of Bonds:</a:t>
            </a:r>
            <a:endParaRPr lang="en-US" sz="5400" b="1" dirty="0"/>
          </a:p>
        </p:txBody>
      </p:sp>
      <p:sp>
        <p:nvSpPr>
          <p:cNvPr id="3" name="Content Placeholder 2"/>
          <p:cNvSpPr>
            <a:spLocks noGrp="1"/>
          </p:cNvSpPr>
          <p:nvPr>
            <p:ph idx="1"/>
          </p:nvPr>
        </p:nvSpPr>
        <p:spPr>
          <a:xfrm>
            <a:off x="420131" y="1977081"/>
            <a:ext cx="11528854" cy="4769707"/>
          </a:xfrm>
        </p:spPr>
        <p:txBody>
          <a:bodyPr>
            <a:normAutofit fontScale="92500"/>
          </a:bodyPr>
          <a:lstStyle/>
          <a:p>
            <a:pPr>
              <a:buFont typeface="Arial" panose="020B0604020202020204" pitchFamily="34" charset="0"/>
              <a:buChar char="•"/>
            </a:pPr>
            <a:r>
              <a:rPr lang="en-US" sz="3400" dirty="0" smtClean="0"/>
              <a:t>Bonds </a:t>
            </a:r>
            <a:r>
              <a:rPr lang="en-US" sz="3400" dirty="0"/>
              <a:t>are generally </a:t>
            </a:r>
            <a:r>
              <a:rPr lang="en-US" sz="3400" dirty="0" smtClean="0"/>
              <a:t>a </a:t>
            </a:r>
            <a:r>
              <a:rPr lang="en-US" sz="3400" dirty="0"/>
              <a:t>safe investment.  </a:t>
            </a:r>
          </a:p>
          <a:p>
            <a:pPr>
              <a:buFont typeface="Arial" panose="020B0604020202020204" pitchFamily="34" charset="0"/>
              <a:buChar char="•"/>
            </a:pPr>
            <a:r>
              <a:rPr lang="en-US" sz="3400" dirty="0" smtClean="0"/>
              <a:t>Corporate </a:t>
            </a:r>
            <a:r>
              <a:rPr lang="en-US" sz="3400" dirty="0"/>
              <a:t>bond holders will be paid back before stockholders. </a:t>
            </a:r>
            <a:endParaRPr lang="en-US" sz="3400" dirty="0" smtClean="0"/>
          </a:p>
          <a:p>
            <a:pPr lvl="2">
              <a:buFont typeface="Arial" panose="020B0604020202020204" pitchFamily="34" charset="0"/>
              <a:buChar char="•"/>
            </a:pPr>
            <a:r>
              <a:rPr lang="en-US" sz="2900" dirty="0" smtClean="0"/>
              <a:t>Therefore a corporate bond is safer than the stock of the same company.</a:t>
            </a:r>
            <a:endParaRPr lang="en-US" sz="2900" dirty="0"/>
          </a:p>
          <a:p>
            <a:pPr>
              <a:buFont typeface="Arial" panose="020B0604020202020204" pitchFamily="34" charset="0"/>
              <a:buChar char="•"/>
            </a:pPr>
            <a:r>
              <a:rPr lang="en-US" sz="3400" dirty="0" smtClean="0"/>
              <a:t>Bonds </a:t>
            </a:r>
            <a:r>
              <a:rPr lang="en-US" sz="3400" dirty="0"/>
              <a:t>are considered a safe harbor. If you think economic down turns are about to occur it may be a good idea to move money into bonds. </a:t>
            </a:r>
          </a:p>
          <a:p>
            <a:pPr>
              <a:buFont typeface="Arial" panose="020B0604020202020204" pitchFamily="34" charset="0"/>
              <a:buChar char="•"/>
            </a:pPr>
            <a:r>
              <a:rPr lang="en-US" sz="3400" dirty="0" smtClean="0"/>
              <a:t>Increases </a:t>
            </a:r>
            <a:r>
              <a:rPr lang="en-US" sz="3400" dirty="0"/>
              <a:t>your </a:t>
            </a:r>
            <a:r>
              <a:rPr lang="en-US" sz="3400" dirty="0" smtClean="0"/>
              <a:t>diversification</a:t>
            </a:r>
          </a:p>
          <a:p>
            <a:pPr>
              <a:buFont typeface="Arial" panose="020B0604020202020204" pitchFamily="34" charset="0"/>
              <a:buChar char="•"/>
            </a:pPr>
            <a:r>
              <a:rPr lang="en-US" sz="3400" dirty="0" smtClean="0"/>
              <a:t>Some government bonds (municipal bonds) are tax free.</a:t>
            </a:r>
            <a:endParaRPr lang="en-US" sz="3400" dirty="0"/>
          </a:p>
          <a:p>
            <a:endParaRPr lang="en-US" sz="900" dirty="0"/>
          </a:p>
        </p:txBody>
      </p:sp>
    </p:spTree>
    <p:extLst>
      <p:ext uri="{BB962C8B-B14F-4D97-AF65-F5344CB8AC3E}">
        <p14:creationId xmlns:p14="http://schemas.microsoft.com/office/powerpoint/2010/main" val="59036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098" y="577478"/>
            <a:ext cx="11134578" cy="1143000"/>
          </a:xfrm>
        </p:spPr>
        <p:txBody>
          <a:bodyPr>
            <a:normAutofit/>
          </a:bodyPr>
          <a:lstStyle/>
          <a:p>
            <a:r>
              <a:rPr lang="en-US" sz="5400" b="1" dirty="0" smtClean="0"/>
              <a:t>Disadvantages of Bonds</a:t>
            </a:r>
            <a:endParaRPr lang="en-US" sz="5400" b="1" dirty="0"/>
          </a:p>
        </p:txBody>
      </p:sp>
      <p:sp>
        <p:nvSpPr>
          <p:cNvPr id="3" name="Content Placeholder 2"/>
          <p:cNvSpPr>
            <a:spLocks noGrp="1"/>
          </p:cNvSpPr>
          <p:nvPr>
            <p:ph idx="1"/>
          </p:nvPr>
        </p:nvSpPr>
        <p:spPr>
          <a:xfrm>
            <a:off x="436098" y="1720478"/>
            <a:ext cx="11296357" cy="5137522"/>
          </a:xfrm>
        </p:spPr>
        <p:txBody>
          <a:bodyPr>
            <a:normAutofit fontScale="85000" lnSpcReduction="20000"/>
          </a:bodyPr>
          <a:lstStyle/>
          <a:p>
            <a:pPr marR="0" lvl="0">
              <a:lnSpc>
                <a:spcPct val="107000"/>
              </a:lnSpc>
              <a:spcBef>
                <a:spcPts val="0"/>
              </a:spcBef>
              <a:spcAft>
                <a:spcPts val="0"/>
              </a:spcAft>
              <a:buFont typeface="Arial" panose="020B0604020202020204" pitchFamily="34" charset="0"/>
              <a:buChar char="•"/>
            </a:pPr>
            <a:r>
              <a:rPr lang="en-US" sz="3700" dirty="0" smtClean="0">
                <a:ea typeface="Calibri" panose="020F0502020204030204" pitchFamily="34" charset="0"/>
                <a:cs typeface="Times New Roman" panose="02020603050405020304" pitchFamily="18" charset="0"/>
              </a:rPr>
              <a:t>Bonds will generally not </a:t>
            </a:r>
            <a:r>
              <a:rPr lang="en-US" sz="3700" dirty="0">
                <a:ea typeface="Calibri" panose="020F0502020204030204" pitchFamily="34" charset="0"/>
                <a:cs typeface="Times New Roman" panose="02020603050405020304" pitchFamily="18" charset="0"/>
              </a:rPr>
              <a:t>have as high </a:t>
            </a:r>
            <a:r>
              <a:rPr lang="en-US" sz="3700" dirty="0" smtClean="0">
                <a:ea typeface="Calibri" panose="020F0502020204030204" pitchFamily="34" charset="0"/>
                <a:cs typeface="Times New Roman" panose="02020603050405020304" pitchFamily="18" charset="0"/>
              </a:rPr>
              <a:t>of a </a:t>
            </a:r>
            <a:r>
              <a:rPr lang="en-US" sz="3700" dirty="0">
                <a:ea typeface="Calibri" panose="020F0502020204030204" pitchFamily="34" charset="0"/>
                <a:cs typeface="Times New Roman" panose="02020603050405020304" pitchFamily="18" charset="0"/>
              </a:rPr>
              <a:t>return as other investments (stock and mutual funds</a:t>
            </a:r>
            <a:r>
              <a:rPr lang="en-US" sz="3700" dirty="0" smtClean="0">
                <a:ea typeface="Calibri" panose="020F0502020204030204" pitchFamily="34" charset="0"/>
                <a:cs typeface="Times New Roman" panose="02020603050405020304" pitchFamily="18" charset="0"/>
              </a:rPr>
              <a:t>).</a:t>
            </a:r>
            <a:endParaRPr lang="en-US" sz="3700" dirty="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Arial" panose="020B0604020202020204" pitchFamily="34" charset="0"/>
              <a:buChar char="•"/>
            </a:pPr>
            <a:r>
              <a:rPr lang="en-US" sz="3700" dirty="0">
                <a:ea typeface="Calibri" panose="020F0502020204030204" pitchFamily="34" charset="0"/>
                <a:cs typeface="Times New Roman" panose="02020603050405020304" pitchFamily="18" charset="0"/>
              </a:rPr>
              <a:t>There is a</a:t>
            </a:r>
            <a:r>
              <a:rPr lang="en-US" sz="3700" dirty="0" smtClean="0">
                <a:ea typeface="Calibri" panose="020F0502020204030204" pitchFamily="34" charset="0"/>
                <a:cs typeface="Times New Roman" panose="02020603050405020304" pitchFamily="18" charset="0"/>
              </a:rPr>
              <a:t> </a:t>
            </a:r>
            <a:r>
              <a:rPr lang="en-US" sz="3700" dirty="0">
                <a:ea typeface="Calibri" panose="020F0502020204030204" pitchFamily="34" charset="0"/>
                <a:cs typeface="Times New Roman" panose="02020603050405020304" pitchFamily="18" charset="0"/>
              </a:rPr>
              <a:t>chance that the interest rate on a bond will not keep up with </a:t>
            </a:r>
            <a:r>
              <a:rPr lang="en-US" sz="3700" dirty="0" smtClean="0">
                <a:ea typeface="Calibri" panose="020F0502020204030204" pitchFamily="34" charset="0"/>
                <a:cs typeface="Times New Roman" panose="02020603050405020304" pitchFamily="18" charset="0"/>
              </a:rPr>
              <a:t>inflation.</a:t>
            </a:r>
            <a:endParaRPr lang="en-US" sz="3700" dirty="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Arial" panose="020B0604020202020204" pitchFamily="34" charset="0"/>
              <a:buChar char="•"/>
            </a:pPr>
            <a:r>
              <a:rPr lang="en-US" sz="3000" dirty="0" smtClean="0">
                <a:ea typeface="Calibri" panose="020F0502020204030204" pitchFamily="34" charset="0"/>
                <a:cs typeface="Times New Roman" panose="02020603050405020304" pitchFamily="18" charset="0"/>
              </a:rPr>
              <a:t>If</a:t>
            </a:r>
            <a:r>
              <a:rPr lang="en-US" sz="3000" dirty="0" smtClean="0">
                <a:ea typeface="Calibri" panose="020F0502020204030204" pitchFamily="34" charset="0"/>
                <a:cs typeface="Times New Roman" panose="02020603050405020304" pitchFamily="18" charset="0"/>
              </a:rPr>
              <a:t> </a:t>
            </a:r>
            <a:r>
              <a:rPr lang="en-US" sz="3000" dirty="0">
                <a:ea typeface="Calibri" panose="020F0502020204030204" pitchFamily="34" charset="0"/>
                <a:cs typeface="Times New Roman" panose="02020603050405020304" pitchFamily="18" charset="0"/>
              </a:rPr>
              <a:t>you have $100 in bonds that receives 10% </a:t>
            </a:r>
            <a:r>
              <a:rPr lang="en-US" sz="3000" dirty="0" smtClean="0">
                <a:ea typeface="Calibri" panose="020F0502020204030204" pitchFamily="34" charset="0"/>
                <a:cs typeface="Times New Roman" panose="02020603050405020304" pitchFamily="18" charset="0"/>
              </a:rPr>
              <a:t>you will </a:t>
            </a:r>
            <a:r>
              <a:rPr lang="en-US" sz="3000" dirty="0">
                <a:ea typeface="Calibri" panose="020F0502020204030204" pitchFamily="34" charset="0"/>
                <a:cs typeface="Times New Roman" panose="02020603050405020304" pitchFamily="18" charset="0"/>
              </a:rPr>
              <a:t>get $</a:t>
            </a:r>
            <a:r>
              <a:rPr lang="en-US" sz="3000" dirty="0" smtClean="0">
                <a:ea typeface="Calibri" panose="020F0502020204030204" pitchFamily="34" charset="0"/>
                <a:cs typeface="Times New Roman" panose="02020603050405020304" pitchFamily="18" charset="0"/>
              </a:rPr>
              <a:t>10 </a:t>
            </a:r>
            <a:r>
              <a:rPr lang="en-US" sz="3000" dirty="0">
                <a:ea typeface="Calibri" panose="020F0502020204030204" pitchFamily="34" charset="0"/>
                <a:cs typeface="Times New Roman" panose="02020603050405020304" pitchFamily="18" charset="0"/>
              </a:rPr>
              <a:t>in </a:t>
            </a:r>
            <a:r>
              <a:rPr lang="en-US" sz="3000" dirty="0" smtClean="0">
                <a:ea typeface="Calibri" panose="020F0502020204030204" pitchFamily="34" charset="0"/>
                <a:cs typeface="Times New Roman" panose="02020603050405020304" pitchFamily="18" charset="0"/>
              </a:rPr>
              <a:t>return.</a:t>
            </a:r>
            <a:endParaRPr lang="en-US" sz="3000" dirty="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Arial" panose="020B0604020202020204" pitchFamily="34" charset="0"/>
              <a:buChar char="•"/>
            </a:pPr>
            <a:r>
              <a:rPr lang="en-US" sz="3000" dirty="0">
                <a:ea typeface="Calibri" panose="020F0502020204030204" pitchFamily="34" charset="0"/>
                <a:cs typeface="Times New Roman" panose="02020603050405020304" pitchFamily="18" charset="0"/>
              </a:rPr>
              <a:t>Interest rates go to 20% but </a:t>
            </a:r>
            <a:r>
              <a:rPr lang="en-US" sz="3000" dirty="0" smtClean="0">
                <a:ea typeface="Calibri" panose="020F0502020204030204" pitchFamily="34" charset="0"/>
                <a:cs typeface="Times New Roman" panose="02020603050405020304" pitchFamily="18" charset="0"/>
              </a:rPr>
              <a:t>you </a:t>
            </a:r>
            <a:r>
              <a:rPr lang="en-US" sz="3000" dirty="0">
                <a:ea typeface="Calibri" panose="020F0502020204030204" pitchFamily="34" charset="0"/>
                <a:cs typeface="Times New Roman" panose="02020603050405020304" pitchFamily="18" charset="0"/>
              </a:rPr>
              <a:t>still only get $10 in return when you could be making $20 off something </a:t>
            </a:r>
            <a:r>
              <a:rPr lang="en-US" sz="3000" dirty="0" smtClean="0">
                <a:ea typeface="Calibri" panose="020F0502020204030204" pitchFamily="34" charset="0"/>
                <a:cs typeface="Times New Roman" panose="02020603050405020304" pitchFamily="18" charset="0"/>
              </a:rPr>
              <a:t>else.</a:t>
            </a:r>
            <a:endParaRPr lang="en-US" sz="3000" dirty="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Arial" panose="020B0604020202020204" pitchFamily="34" charset="0"/>
              <a:buChar char="•"/>
            </a:pPr>
            <a:r>
              <a:rPr lang="en-US" sz="3700" dirty="0">
                <a:ea typeface="Calibri" panose="020F0502020204030204" pitchFamily="34" charset="0"/>
                <a:cs typeface="Times New Roman" panose="02020603050405020304" pitchFamily="18" charset="0"/>
              </a:rPr>
              <a:t>Bond returns are very dependent on changes in the general interest rate. </a:t>
            </a:r>
            <a:endParaRPr lang="en-US" sz="3700" dirty="0" smtClean="0">
              <a:ea typeface="Calibri" panose="020F0502020204030204" pitchFamily="34" charset="0"/>
              <a:cs typeface="Times New Roman" panose="02020603050405020304" pitchFamily="18" charset="0"/>
            </a:endParaRPr>
          </a:p>
          <a:p>
            <a:pPr lvl="1">
              <a:lnSpc>
                <a:spcPct val="107000"/>
              </a:lnSpc>
              <a:spcBef>
                <a:spcPts val="0"/>
              </a:spcBef>
              <a:buFont typeface="Arial" panose="020B0604020202020204" pitchFamily="34" charset="0"/>
              <a:buChar char="•"/>
            </a:pPr>
            <a:r>
              <a:rPr lang="en-US" sz="3500" dirty="0" smtClean="0">
                <a:ea typeface="Calibri" panose="020F0502020204030204" pitchFamily="34" charset="0"/>
                <a:cs typeface="Times New Roman" panose="02020603050405020304" pitchFamily="18" charset="0"/>
              </a:rPr>
              <a:t>Bonds </a:t>
            </a:r>
            <a:r>
              <a:rPr lang="en-US" sz="3500" dirty="0">
                <a:ea typeface="Calibri" panose="020F0502020204030204" pitchFamily="34" charset="0"/>
                <a:cs typeface="Times New Roman" panose="02020603050405020304" pitchFamily="18" charset="0"/>
              </a:rPr>
              <a:t>have an inverse relationship with interest rates. </a:t>
            </a:r>
            <a:r>
              <a:rPr lang="en-US" sz="3500" dirty="0" smtClean="0">
                <a:ea typeface="Calibri" panose="020F0502020204030204" pitchFamily="34" charset="0"/>
                <a:cs typeface="Times New Roman" panose="02020603050405020304" pitchFamily="18" charset="0"/>
              </a:rPr>
              <a:t>If interest rates increase the value of your bonds decrease. </a:t>
            </a:r>
            <a:endParaRPr lang="en-US" sz="3500" dirty="0">
              <a:ea typeface="Calibri" panose="020F0502020204030204" pitchFamily="34" charset="0"/>
              <a:cs typeface="Times New Roman" panose="02020603050405020304" pitchFamily="18" charset="0"/>
            </a:endParaRPr>
          </a:p>
          <a:p>
            <a:pPr marR="0" lvl="0">
              <a:lnSpc>
                <a:spcPct val="107000"/>
              </a:lnSpc>
              <a:spcBef>
                <a:spcPts val="0"/>
              </a:spcBef>
              <a:spcAft>
                <a:spcPts val="800"/>
              </a:spcAft>
              <a:buFont typeface="Arial" panose="020B0604020202020204" pitchFamily="34" charset="0"/>
              <a:buChar char="•"/>
            </a:pPr>
            <a:r>
              <a:rPr lang="en-US" sz="3700" dirty="0">
                <a:ea typeface="Calibri" panose="020F0502020204030204" pitchFamily="34" charset="0"/>
                <a:cs typeface="Times New Roman" panose="02020603050405020304" pitchFamily="18" charset="0"/>
              </a:rPr>
              <a:t>There is no such thing as a completely safe </a:t>
            </a:r>
            <a:r>
              <a:rPr lang="en-US" sz="3700" dirty="0" smtClean="0">
                <a:ea typeface="Calibri" panose="020F0502020204030204" pitchFamily="34" charset="0"/>
                <a:cs typeface="Times New Roman" panose="02020603050405020304" pitchFamily="18" charset="0"/>
              </a:rPr>
              <a:t>investment.</a:t>
            </a:r>
            <a:endParaRPr lang="en-US" sz="37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49810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491" y="704088"/>
            <a:ext cx="11813059" cy="1137070"/>
          </a:xfrm>
        </p:spPr>
        <p:txBody>
          <a:bodyPr>
            <a:normAutofit/>
          </a:bodyPr>
          <a:lstStyle/>
          <a:p>
            <a:r>
              <a:rPr lang="en-US" sz="5400" b="1" dirty="0"/>
              <a:t>Bonds and your Investment Plan</a:t>
            </a:r>
          </a:p>
        </p:txBody>
      </p:sp>
      <p:sp>
        <p:nvSpPr>
          <p:cNvPr id="3" name="Content Placeholder 2"/>
          <p:cNvSpPr>
            <a:spLocks noGrp="1"/>
          </p:cNvSpPr>
          <p:nvPr>
            <p:ph idx="1"/>
          </p:nvPr>
        </p:nvSpPr>
        <p:spPr>
          <a:xfrm>
            <a:off x="609600" y="2792626"/>
            <a:ext cx="5815914" cy="3422823"/>
          </a:xfrm>
        </p:spPr>
        <p:txBody>
          <a:bodyPr/>
          <a:lstStyle/>
          <a:p>
            <a:r>
              <a:rPr lang="en-US" sz="3200" dirty="0"/>
              <a:t>Bonds </a:t>
            </a:r>
            <a:r>
              <a:rPr lang="en-US" sz="3200" dirty="0" smtClean="0"/>
              <a:t>act as </a:t>
            </a:r>
            <a:r>
              <a:rPr lang="en-US" sz="3200" dirty="0"/>
              <a:t>a safety investment.  You will usually heavily invest in bonds </a:t>
            </a:r>
            <a:r>
              <a:rPr lang="en-US" sz="3200" dirty="0" smtClean="0"/>
              <a:t>later </a:t>
            </a:r>
            <a:r>
              <a:rPr lang="en-US" sz="3200" dirty="0"/>
              <a:t>in your investment </a:t>
            </a:r>
            <a:r>
              <a:rPr lang="en-US" sz="3200" dirty="0" smtClean="0"/>
              <a:t>lifespan</a:t>
            </a:r>
          </a:p>
          <a:p>
            <a:r>
              <a:rPr lang="en-US" dirty="0" smtClean="0">
                <a:hlinkClick r:id="rId2"/>
              </a:rPr>
              <a:t>Investing in Bonds</a:t>
            </a:r>
            <a:endParaRPr lang="en-US" dirty="0"/>
          </a:p>
          <a:p>
            <a:endParaRPr lang="en-US" dirty="0" smtClean="0"/>
          </a:p>
          <a:p>
            <a:endParaRPr lang="en-US" dirty="0"/>
          </a:p>
        </p:txBody>
      </p:sp>
      <p:pic>
        <p:nvPicPr>
          <p:cNvPr id="4" name="Picture 3" descr="http://i.investopedia.com/inv/articles/site/portfolio1.gif"/>
          <p:cNvPicPr/>
          <p:nvPr/>
        </p:nvPicPr>
        <p:blipFill>
          <a:blip r:embed="rId3">
            <a:extLst>
              <a:ext uri="{28A0092B-C50C-407E-A947-70E740481C1C}">
                <a14:useLocalDpi xmlns:a14="http://schemas.microsoft.com/office/drawing/2010/main" val="0"/>
              </a:ext>
            </a:extLst>
          </a:blip>
          <a:srcRect/>
          <a:stretch>
            <a:fillRect/>
          </a:stretch>
        </p:blipFill>
        <p:spPr bwMode="auto">
          <a:xfrm>
            <a:off x="6734432" y="2450456"/>
            <a:ext cx="5338118" cy="3764993"/>
          </a:xfrm>
          <a:prstGeom prst="rect">
            <a:avLst/>
          </a:prstGeom>
          <a:noFill/>
          <a:ln>
            <a:noFill/>
          </a:ln>
        </p:spPr>
      </p:pic>
    </p:spTree>
    <p:extLst>
      <p:ext uri="{BB962C8B-B14F-4D97-AF65-F5344CB8AC3E}">
        <p14:creationId xmlns:p14="http://schemas.microsoft.com/office/powerpoint/2010/main" val="2434485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995" y="704088"/>
            <a:ext cx="11899556" cy="1137069"/>
          </a:xfrm>
        </p:spPr>
        <p:txBody>
          <a:bodyPr>
            <a:normAutofit/>
          </a:bodyPr>
          <a:lstStyle/>
          <a:p>
            <a:r>
              <a:rPr lang="en-US" sz="5400" b="1" dirty="0" smtClean="0"/>
              <a:t>Bonds and your </a:t>
            </a:r>
            <a:r>
              <a:rPr lang="en-US" sz="5400" b="1" dirty="0"/>
              <a:t>I</a:t>
            </a:r>
            <a:r>
              <a:rPr lang="en-US" sz="5400" b="1" dirty="0" smtClean="0"/>
              <a:t>nvestment </a:t>
            </a:r>
            <a:r>
              <a:rPr lang="en-US" sz="5400" b="1" dirty="0"/>
              <a:t>P</a:t>
            </a:r>
            <a:r>
              <a:rPr lang="en-US" sz="5400" b="1" dirty="0" smtClean="0"/>
              <a:t>lan</a:t>
            </a:r>
            <a:endParaRPr lang="en-US" sz="5400" b="1" dirty="0"/>
          </a:p>
        </p:txBody>
      </p:sp>
      <p:sp>
        <p:nvSpPr>
          <p:cNvPr id="3" name="Content Placeholder 2"/>
          <p:cNvSpPr>
            <a:spLocks noGrp="1"/>
          </p:cNvSpPr>
          <p:nvPr>
            <p:ph idx="1"/>
          </p:nvPr>
        </p:nvSpPr>
        <p:spPr>
          <a:xfrm>
            <a:off x="481915" y="2001795"/>
            <a:ext cx="11479426" cy="4695567"/>
          </a:xfrm>
        </p:spPr>
        <p:txBody>
          <a:bodyPr>
            <a:noAutofit/>
          </a:bodyPr>
          <a:lstStyle/>
          <a:p>
            <a:pPr marL="0" indent="0">
              <a:buNone/>
            </a:pPr>
            <a:r>
              <a:rPr lang="en-US" sz="3200" dirty="0"/>
              <a:t>Think of it this way: </a:t>
            </a:r>
            <a:endParaRPr lang="en-US" sz="3200" dirty="0" smtClean="0"/>
          </a:p>
          <a:p>
            <a:r>
              <a:rPr lang="en-US" sz="3200" dirty="0" smtClean="0"/>
              <a:t>You are </a:t>
            </a:r>
            <a:r>
              <a:rPr lang="en-US" sz="3200" dirty="0"/>
              <a:t>25 years old and looking to </a:t>
            </a:r>
            <a:r>
              <a:rPr lang="en-US" sz="3200" dirty="0" smtClean="0"/>
              <a:t>invest.  You </a:t>
            </a:r>
            <a:r>
              <a:rPr lang="en-US" sz="3200" dirty="0"/>
              <a:t>have on average 40 years before </a:t>
            </a:r>
            <a:r>
              <a:rPr lang="en-US" sz="3200" dirty="0" smtClean="0"/>
              <a:t>you retire and therefore </a:t>
            </a:r>
            <a:r>
              <a:rPr lang="en-US" sz="3200" dirty="0"/>
              <a:t>it makes more sense for you to make investments with higher growth but lower safety </a:t>
            </a:r>
            <a:r>
              <a:rPr lang="en-US" sz="3200" dirty="0" smtClean="0"/>
              <a:t>(stocks</a:t>
            </a:r>
            <a:r>
              <a:rPr lang="en-US" sz="3200" dirty="0"/>
              <a:t>). You have a large time span to recover from any economic down turns or losses you may incur from poor investment decisions.  In other words, you have more time and incentive to gamble a little bit.  You have more breathing room</a:t>
            </a:r>
            <a:r>
              <a:rPr lang="en-US" sz="3200" dirty="0" smtClean="0"/>
              <a:t>.</a:t>
            </a:r>
            <a:endParaRPr lang="en-US" sz="3200" dirty="0"/>
          </a:p>
        </p:txBody>
      </p:sp>
    </p:spTree>
    <p:extLst>
      <p:ext uri="{BB962C8B-B14F-4D97-AF65-F5344CB8AC3E}">
        <p14:creationId xmlns:p14="http://schemas.microsoft.com/office/powerpoint/2010/main" val="3178133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docProps/app.xml><?xml version="1.0" encoding="utf-8"?>
<Properties xmlns="http://schemas.openxmlformats.org/officeDocument/2006/extended-properties" xmlns:vt="http://schemas.openxmlformats.org/officeDocument/2006/docPropsVTypes">
  <Template>PPtheme</Template>
  <TotalTime>1299</TotalTime>
  <Words>1420</Words>
  <Application>Microsoft Office PowerPoint</Application>
  <PresentationFormat>Widescreen</PresentationFormat>
  <Paragraphs>152</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Constantia</vt:lpstr>
      <vt:lpstr>Times New Roman</vt:lpstr>
      <vt:lpstr>Wingdings 2</vt:lpstr>
      <vt:lpstr>PPtheme</vt:lpstr>
      <vt:lpstr>Module 12 Bonds</vt:lpstr>
      <vt:lpstr>Learning objective:</vt:lpstr>
      <vt:lpstr>What are bonds?</vt:lpstr>
      <vt:lpstr>What are bonds?</vt:lpstr>
      <vt:lpstr>Question Cluster 1</vt:lpstr>
      <vt:lpstr>Advantages of Bonds:</vt:lpstr>
      <vt:lpstr>Disadvantages of Bonds</vt:lpstr>
      <vt:lpstr>Bonds and your Investment Plan</vt:lpstr>
      <vt:lpstr>Bonds and your Investment Plan</vt:lpstr>
      <vt:lpstr>Bonds and your Investment Plan</vt:lpstr>
      <vt:lpstr>Question Cluster 2</vt:lpstr>
      <vt:lpstr> Government Bonds &amp; Debt Securities:</vt:lpstr>
      <vt:lpstr> Government Bonds &amp; Debt Securities: </vt:lpstr>
      <vt:lpstr>Government Bonds &amp; Debt Securities: </vt:lpstr>
      <vt:lpstr>Government Bonds &amp; Debt Securities: </vt:lpstr>
      <vt:lpstr>State and Local Government Securities</vt:lpstr>
      <vt:lpstr>State and Local Government Securities</vt:lpstr>
      <vt:lpstr>Question Cluster 3</vt:lpstr>
      <vt:lpstr>Corporate Bonds</vt:lpstr>
      <vt:lpstr>Bond Calculations</vt:lpstr>
      <vt:lpstr>Types of Corporate Bonds</vt:lpstr>
      <vt:lpstr>Provisions For Repayment</vt:lpstr>
      <vt:lpstr>Bond Ratings</vt:lpstr>
      <vt:lpstr>Buying and Selling Bonds</vt:lpstr>
      <vt:lpstr>Which bond?</vt:lpstr>
      <vt:lpstr>Question Cluster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Module__ Bonds</dc:title>
  <dc:creator>Crystal Kowalik</dc:creator>
  <cp:lastModifiedBy>Ginger DeLatte</cp:lastModifiedBy>
  <cp:revision>24</cp:revision>
  <dcterms:created xsi:type="dcterms:W3CDTF">2014-07-29T19:44:16Z</dcterms:created>
  <dcterms:modified xsi:type="dcterms:W3CDTF">2015-06-16T21:10:57Z</dcterms:modified>
</cp:coreProperties>
</file>