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9"/>
  </p:handoutMasterIdLst>
  <p:sldIdLst>
    <p:sldId id="256" r:id="rId2"/>
    <p:sldId id="258" r:id="rId3"/>
    <p:sldId id="259" r:id="rId4"/>
    <p:sldId id="257" r:id="rId5"/>
    <p:sldId id="281" r:id="rId6"/>
    <p:sldId id="260" r:id="rId7"/>
    <p:sldId id="288" r:id="rId8"/>
    <p:sldId id="263" r:id="rId9"/>
    <p:sldId id="264" r:id="rId10"/>
    <p:sldId id="265" r:id="rId11"/>
    <p:sldId id="266" r:id="rId12"/>
    <p:sldId id="282" r:id="rId13"/>
    <p:sldId id="267" r:id="rId14"/>
    <p:sldId id="268" r:id="rId15"/>
    <p:sldId id="270" r:id="rId16"/>
    <p:sldId id="287" r:id="rId17"/>
    <p:sldId id="271" r:id="rId18"/>
    <p:sldId id="269" r:id="rId19"/>
    <p:sldId id="283" r:id="rId20"/>
    <p:sldId id="273" r:id="rId21"/>
    <p:sldId id="274" r:id="rId22"/>
    <p:sldId id="275" r:id="rId23"/>
    <p:sldId id="284" r:id="rId24"/>
    <p:sldId id="276" r:id="rId25"/>
    <p:sldId id="277" r:id="rId26"/>
    <p:sldId id="278" r:id="rId27"/>
    <p:sldId id="279" r:id="rId2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319"/>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8" autoAdjust="0"/>
    <p:restoredTop sz="94660"/>
  </p:normalViewPr>
  <p:slideViewPr>
    <p:cSldViewPr snapToGrid="0">
      <p:cViewPr varScale="1">
        <p:scale>
          <a:sx n="81" d="100"/>
          <a:sy n="81" d="100"/>
        </p:scale>
        <p:origin x="108" y="33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29904F76-C653-44FB-B9C7-3A332E4F972C}" type="datetimeFigureOut">
              <a:rPr lang="en-US" smtClean="0"/>
              <a:t>5/26/2015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F8C96E53-B3F6-43F6-B7C2-DED7CA2601DE}" type="slidenum">
              <a:rPr lang="en-US" smtClean="0"/>
              <a:t>‹#›</a:t>
            </a:fld>
            <a:endParaRPr lang="en-US"/>
          </a:p>
        </p:txBody>
      </p:sp>
    </p:spTree>
    <p:extLst>
      <p:ext uri="{BB962C8B-B14F-4D97-AF65-F5344CB8AC3E}">
        <p14:creationId xmlns:p14="http://schemas.microsoft.com/office/powerpoint/2010/main" val="57839912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61F1A61-0C24-4950-90A5-092DAF9ACD69}" type="datetimeFigureOut">
              <a:rPr lang="en-US" smtClean="0"/>
              <a:t>5/26/2015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61CBD8AD-90B2-4609-9358-295BA784FEC0}" type="slidenum">
              <a:rPr lang="en-US" smtClean="0"/>
              <a:t>‹#›</a:t>
            </a:fld>
            <a:endParaRPr lang="en-US"/>
          </a:p>
        </p:txBody>
      </p:sp>
    </p:spTree>
    <p:extLst>
      <p:ext uri="{BB962C8B-B14F-4D97-AF65-F5344CB8AC3E}">
        <p14:creationId xmlns:p14="http://schemas.microsoft.com/office/powerpoint/2010/main" val="175739941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61F1A61-0C24-4950-90A5-092DAF9ACD69}" type="datetimeFigureOut">
              <a:rPr lang="en-US" smtClean="0"/>
              <a:t>5/26/2015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CBD8AD-90B2-4609-9358-295BA784FEC0}" type="slidenum">
              <a:rPr lang="en-US" smtClean="0"/>
              <a:t>‹#›</a:t>
            </a:fld>
            <a:endParaRPr lang="en-US"/>
          </a:p>
        </p:txBody>
      </p:sp>
    </p:spTree>
    <p:extLst>
      <p:ext uri="{BB962C8B-B14F-4D97-AF65-F5344CB8AC3E}">
        <p14:creationId xmlns:p14="http://schemas.microsoft.com/office/powerpoint/2010/main" val="1594166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61F1A61-0C24-4950-90A5-092DAF9ACD69}" type="datetimeFigureOut">
              <a:rPr lang="en-US" smtClean="0"/>
              <a:t>5/26/2015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CBD8AD-90B2-4609-9358-295BA784FEC0}" type="slidenum">
              <a:rPr lang="en-US" smtClean="0"/>
              <a:t>‹#›</a:t>
            </a:fld>
            <a:endParaRPr lang="en-US"/>
          </a:p>
        </p:txBody>
      </p:sp>
    </p:spTree>
    <p:extLst>
      <p:ext uri="{BB962C8B-B14F-4D97-AF65-F5344CB8AC3E}">
        <p14:creationId xmlns:p14="http://schemas.microsoft.com/office/powerpoint/2010/main" val="2406951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61F1A61-0C24-4950-90A5-092DAF9ACD69}" type="datetimeFigureOut">
              <a:rPr lang="en-US" smtClean="0"/>
              <a:t>5/26/2015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CBD8AD-90B2-4609-9358-295BA784FEC0}" type="slidenum">
              <a:rPr lang="en-US" smtClean="0"/>
              <a:t>‹#›</a:t>
            </a:fld>
            <a:endParaRPr lang="en-US"/>
          </a:p>
        </p:txBody>
      </p:sp>
    </p:spTree>
    <p:extLst>
      <p:ext uri="{BB962C8B-B14F-4D97-AF65-F5344CB8AC3E}">
        <p14:creationId xmlns:p14="http://schemas.microsoft.com/office/powerpoint/2010/main" val="2754561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61F1A61-0C24-4950-90A5-092DAF9ACD69}" type="datetimeFigureOut">
              <a:rPr lang="en-US" smtClean="0"/>
              <a:t>5/26/2015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CBD8AD-90B2-4609-9358-295BA784FEC0}" type="slidenum">
              <a:rPr lang="en-US" smtClean="0"/>
              <a:t>‹#›</a:t>
            </a:fld>
            <a:endParaRPr lang="en-US"/>
          </a:p>
        </p:txBody>
      </p:sp>
    </p:spTree>
    <p:extLst>
      <p:ext uri="{BB962C8B-B14F-4D97-AF65-F5344CB8AC3E}">
        <p14:creationId xmlns:p14="http://schemas.microsoft.com/office/powerpoint/2010/main" val="223999808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61F1A61-0C24-4950-90A5-092DAF9ACD69}" type="datetimeFigureOut">
              <a:rPr lang="en-US" smtClean="0"/>
              <a:t>5/26/2015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CBD8AD-90B2-4609-9358-295BA784FEC0}" type="slidenum">
              <a:rPr lang="en-US" smtClean="0"/>
              <a:t>‹#›</a:t>
            </a:fld>
            <a:endParaRPr lang="en-US"/>
          </a:p>
        </p:txBody>
      </p:sp>
    </p:spTree>
    <p:extLst>
      <p:ext uri="{BB962C8B-B14F-4D97-AF65-F5344CB8AC3E}">
        <p14:creationId xmlns:p14="http://schemas.microsoft.com/office/powerpoint/2010/main" val="2680102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61F1A61-0C24-4950-90A5-092DAF9ACD69}" type="datetimeFigureOut">
              <a:rPr lang="en-US" smtClean="0"/>
              <a:t>5/26/2015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CBD8AD-90B2-4609-9358-295BA784FEC0}" type="slidenum">
              <a:rPr lang="en-US" smtClean="0"/>
              <a:t>‹#›</a:t>
            </a:fld>
            <a:endParaRPr lang="en-US"/>
          </a:p>
        </p:txBody>
      </p:sp>
    </p:spTree>
    <p:extLst>
      <p:ext uri="{BB962C8B-B14F-4D97-AF65-F5344CB8AC3E}">
        <p14:creationId xmlns:p14="http://schemas.microsoft.com/office/powerpoint/2010/main" val="3293826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61F1A61-0C24-4950-90A5-092DAF9ACD69}" type="datetimeFigureOut">
              <a:rPr lang="en-US" smtClean="0"/>
              <a:t>5/26/2015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CBD8AD-90B2-4609-9358-295BA784FEC0}" type="slidenum">
              <a:rPr lang="en-US" smtClean="0"/>
              <a:t>‹#›</a:t>
            </a:fld>
            <a:endParaRPr lang="en-US"/>
          </a:p>
        </p:txBody>
      </p:sp>
    </p:spTree>
    <p:extLst>
      <p:ext uri="{BB962C8B-B14F-4D97-AF65-F5344CB8AC3E}">
        <p14:creationId xmlns:p14="http://schemas.microsoft.com/office/powerpoint/2010/main" val="3618514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1F1A61-0C24-4950-90A5-092DAF9ACD69}" type="datetimeFigureOut">
              <a:rPr lang="en-US" smtClean="0"/>
              <a:t>5/26/2015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CBD8AD-90B2-4609-9358-295BA784FEC0}" type="slidenum">
              <a:rPr lang="en-US" smtClean="0"/>
              <a:t>‹#›</a:t>
            </a:fld>
            <a:endParaRPr lang="en-US"/>
          </a:p>
        </p:txBody>
      </p:sp>
    </p:spTree>
    <p:extLst>
      <p:ext uri="{BB962C8B-B14F-4D97-AF65-F5344CB8AC3E}">
        <p14:creationId xmlns:p14="http://schemas.microsoft.com/office/powerpoint/2010/main" val="2369304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61F1A61-0C24-4950-90A5-092DAF9ACD69}" type="datetimeFigureOut">
              <a:rPr lang="en-US" smtClean="0"/>
              <a:t>5/26/2015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CBD8AD-90B2-4609-9358-295BA784FEC0}" type="slidenum">
              <a:rPr lang="en-US" smtClean="0"/>
              <a:t>‹#›</a:t>
            </a:fld>
            <a:endParaRPr lang="en-US"/>
          </a:p>
        </p:txBody>
      </p:sp>
    </p:spTree>
    <p:extLst>
      <p:ext uri="{BB962C8B-B14F-4D97-AF65-F5344CB8AC3E}">
        <p14:creationId xmlns:p14="http://schemas.microsoft.com/office/powerpoint/2010/main" val="3864207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61F1A61-0C24-4950-90A5-092DAF9ACD69}" type="datetimeFigureOut">
              <a:rPr lang="en-US" smtClean="0"/>
              <a:t>5/26/2015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69600" y="6356351"/>
            <a:ext cx="812800" cy="365125"/>
          </a:xfrm>
        </p:spPr>
        <p:txBody>
          <a:bodyPr/>
          <a:lstStyle/>
          <a:p>
            <a:fld id="{61CBD8AD-90B2-4609-9358-295BA784FEC0}" type="slidenum">
              <a:rPr lang="en-US" smtClean="0"/>
              <a:t>‹#›</a:t>
            </a:fld>
            <a:endParaRPr lang="en-US"/>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extLst>
      <p:ext uri="{BB962C8B-B14F-4D97-AF65-F5344CB8AC3E}">
        <p14:creationId xmlns:p14="http://schemas.microsoft.com/office/powerpoint/2010/main" val="3026441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61F1A61-0C24-4950-90A5-092DAF9ACD69}" type="datetimeFigureOut">
              <a:rPr lang="en-US" smtClean="0"/>
              <a:t>5/26/2015</a:t>
            </a:fld>
            <a:endParaRPr lang="en-US"/>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1CBD8AD-90B2-4609-9358-295BA784FEC0}" type="slidenum">
              <a:rPr lang="en-US" smtClean="0"/>
              <a:t>‹#›</a:t>
            </a:fld>
            <a:endParaRPr lang="en-US"/>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extLst>
      <p:ext uri="{BB962C8B-B14F-4D97-AF65-F5344CB8AC3E}">
        <p14:creationId xmlns:p14="http://schemas.microsoft.com/office/powerpoint/2010/main" val="39367100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www.bjs.gov/content/pub/press/vit12pr.cf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investopedia.com/video/play/introduction-balance-sheet/"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Personal%20Balance%20sheet.docx"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usaa.com/inet/pages/advice-home-homeownershipcosts?akredirect=true" TargetMode="External"/><Relationship Id="rId2" Type="http://schemas.openxmlformats.org/officeDocument/2006/relationships/hyperlink" Target="http://www.bloomberg.com/consumer-spending/2012-05-15/the-real-cost-of-owning-a-boat.html" TargetMode="Externa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hyperlink" Target="Personal%20Balance%20sheet.docx" TargetMode="External"/><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hyperlink" Target="Personal%20Balance%20sheet.docx"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Personal%20Balance%20sheet.docx"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Personal%20Cash%20Flow%20Statement.docx"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hyperlink" Target="Personal%20Cash%20Flow%20Statement.docx"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Personal%20Cash%20Flow%20Statement.doc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hyperlink" Target="http://www.bjs.gov/index.cfm?ty=tp&amp;tid=41" TargetMode="External"/><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1700" y="1122363"/>
            <a:ext cx="10223500" cy="2387600"/>
          </a:xfrm>
        </p:spPr>
        <p:txBody>
          <a:bodyPr>
            <a:noAutofit/>
          </a:bodyPr>
          <a:lstStyle/>
          <a:p>
            <a:r>
              <a:rPr lang="en-US" sz="6600" dirty="0" smtClean="0"/>
              <a:t>Module 4</a:t>
            </a:r>
            <a:br>
              <a:rPr lang="en-US" sz="6600" dirty="0" smtClean="0"/>
            </a:br>
            <a:r>
              <a:rPr lang="en-US" sz="6600" dirty="0" smtClean="0"/>
              <a:t>Personal Financial Statements</a:t>
            </a:r>
            <a:endParaRPr lang="en-US" sz="6600" dirty="0"/>
          </a:p>
        </p:txBody>
      </p:sp>
      <p:sp>
        <p:nvSpPr>
          <p:cNvPr id="3" name="Subtitle 2"/>
          <p:cNvSpPr>
            <a:spLocks noGrp="1"/>
          </p:cNvSpPr>
          <p:nvPr>
            <p:ph type="subTitle" idx="1"/>
          </p:nvPr>
        </p:nvSpPr>
        <p:spPr>
          <a:xfrm>
            <a:off x="1441450" y="3509963"/>
            <a:ext cx="9683750" cy="1874837"/>
          </a:xfrm>
        </p:spPr>
        <p:txBody>
          <a:bodyPr>
            <a:normAutofit/>
          </a:bodyPr>
          <a:lstStyle/>
          <a:p>
            <a:r>
              <a:rPr lang="en-US" i="1" dirty="0"/>
              <a:t>"Financial peace isn't the acquisition of stuff. It's learning to live on less than you make, so you can give money back and have money to invest. You can't win until you do this." </a:t>
            </a:r>
            <a:endParaRPr lang="en-US" i="1" dirty="0" smtClean="0"/>
          </a:p>
          <a:p>
            <a:r>
              <a:rPr lang="en-US" i="1" dirty="0" smtClean="0"/>
              <a:t>-Dave </a:t>
            </a:r>
            <a:r>
              <a:rPr lang="en-US" i="1" dirty="0"/>
              <a:t>Ramsey </a:t>
            </a:r>
            <a:r>
              <a:rPr lang="en-US" i="1" dirty="0" smtClean="0"/>
              <a:t>(Financial </a:t>
            </a:r>
            <a:r>
              <a:rPr lang="en-US" i="1" dirty="0"/>
              <a:t>A</a:t>
            </a:r>
            <a:r>
              <a:rPr lang="en-US" i="1" dirty="0" smtClean="0"/>
              <a:t>uthor)</a:t>
            </a:r>
            <a:endParaRPr lang="en-US" i="1" dirty="0"/>
          </a:p>
        </p:txBody>
      </p:sp>
    </p:spTree>
    <p:extLst>
      <p:ext uri="{BB962C8B-B14F-4D97-AF65-F5344CB8AC3E}">
        <p14:creationId xmlns:p14="http://schemas.microsoft.com/office/powerpoint/2010/main" val="3132994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3700" y="174625"/>
            <a:ext cx="10515600" cy="1576902"/>
          </a:xfrm>
        </p:spPr>
        <p:txBody>
          <a:bodyPr>
            <a:normAutofit fontScale="90000"/>
          </a:bodyPr>
          <a:lstStyle/>
          <a:p>
            <a:r>
              <a:rPr lang="en-US" b="1" dirty="0"/>
              <a:t> </a:t>
            </a:r>
            <a:r>
              <a:rPr lang="en-US" dirty="0"/>
              <a:t/>
            </a:r>
            <a:br>
              <a:rPr lang="en-US" dirty="0"/>
            </a:br>
            <a:r>
              <a:rPr lang="en-US" sz="6000" b="1" dirty="0" smtClean="0"/>
              <a:t>Get a shredder</a:t>
            </a:r>
            <a:endParaRPr lang="en-US" b="1" dirty="0"/>
          </a:p>
        </p:txBody>
      </p:sp>
      <p:sp>
        <p:nvSpPr>
          <p:cNvPr id="3" name="Content Placeholder 2"/>
          <p:cNvSpPr>
            <a:spLocks noGrp="1"/>
          </p:cNvSpPr>
          <p:nvPr>
            <p:ph idx="1"/>
          </p:nvPr>
        </p:nvSpPr>
        <p:spPr>
          <a:xfrm>
            <a:off x="393700" y="1751527"/>
            <a:ext cx="10960100" cy="4425436"/>
          </a:xfrm>
        </p:spPr>
        <p:txBody>
          <a:bodyPr/>
          <a:lstStyle/>
          <a:p>
            <a:r>
              <a:rPr lang="en-US" sz="3600" dirty="0" smtClean="0"/>
              <a:t>Shred </a:t>
            </a:r>
            <a:r>
              <a:rPr lang="en-US" sz="3600" dirty="0"/>
              <a:t>all documents with any personal </a:t>
            </a:r>
            <a:r>
              <a:rPr lang="en-US" sz="3600" dirty="0" smtClean="0"/>
              <a:t>information.</a:t>
            </a:r>
          </a:p>
          <a:p>
            <a:pPr lvl="2"/>
            <a:r>
              <a:rPr lang="en-US" sz="3100" dirty="0" smtClean="0"/>
              <a:t>Social </a:t>
            </a:r>
            <a:r>
              <a:rPr lang="en-US" sz="3100" dirty="0"/>
              <a:t>security and account numbers are particularly important.</a:t>
            </a:r>
          </a:p>
          <a:p>
            <a:r>
              <a:rPr lang="en-US" sz="3600" dirty="0" smtClean="0"/>
              <a:t>Identity </a:t>
            </a:r>
            <a:r>
              <a:rPr lang="en-US" sz="3600" dirty="0"/>
              <a:t>theft     </a:t>
            </a:r>
          </a:p>
          <a:p>
            <a:pPr lvl="1"/>
            <a:r>
              <a:rPr lang="en-US" dirty="0"/>
              <a:t>An estimated 16.6 million people, representing 7 percent </a:t>
            </a:r>
            <a:endParaRPr lang="en-US" dirty="0" smtClean="0"/>
          </a:p>
          <a:p>
            <a:pPr marL="393192" lvl="1" indent="0">
              <a:buNone/>
            </a:pPr>
            <a:r>
              <a:rPr lang="en-US" dirty="0" smtClean="0"/>
              <a:t>	of </a:t>
            </a:r>
            <a:r>
              <a:rPr lang="en-US" dirty="0"/>
              <a:t>all persons age 16 or older in the United States, </a:t>
            </a:r>
            <a:endParaRPr lang="en-US" dirty="0" smtClean="0"/>
          </a:p>
          <a:p>
            <a:pPr marL="393192" lvl="1" indent="0">
              <a:buNone/>
            </a:pPr>
            <a:r>
              <a:rPr lang="en-US" dirty="0"/>
              <a:t>	</a:t>
            </a:r>
            <a:r>
              <a:rPr lang="en-US" dirty="0" smtClean="0"/>
              <a:t>experienced </a:t>
            </a:r>
            <a:r>
              <a:rPr lang="en-US" dirty="0"/>
              <a:t>at least one incident of identity theft in 2012.  </a:t>
            </a:r>
          </a:p>
          <a:p>
            <a:pPr lvl="2"/>
            <a:r>
              <a:rPr lang="en-US" u="sng" dirty="0">
                <a:hlinkClick r:id="rId2"/>
              </a:rPr>
              <a:t>http://www.bjs.gov/content/pub/press/vit12pr.cfm</a:t>
            </a:r>
            <a:endParaRPr lang="en-US" dirty="0"/>
          </a:p>
          <a:p>
            <a:pPr marL="914400" lvl="2" indent="0">
              <a:buNone/>
            </a:pPr>
            <a:endParaRPr lang="en-US" dirty="0"/>
          </a:p>
        </p:txBody>
      </p:sp>
      <p:pic>
        <p:nvPicPr>
          <p:cNvPr id="4" name="Picture 3"/>
          <p:cNvPicPr/>
          <p:nvPr/>
        </p:nvPicPr>
        <p:blipFill>
          <a:blip r:embed="rId3">
            <a:extLst>
              <a:ext uri="{28A0092B-C50C-407E-A947-70E740481C1C}">
                <a14:useLocalDpi xmlns:a14="http://schemas.microsoft.com/office/drawing/2010/main" val="0"/>
              </a:ext>
            </a:extLst>
          </a:blip>
          <a:stretch>
            <a:fillRect/>
          </a:stretch>
        </p:blipFill>
        <p:spPr>
          <a:xfrm>
            <a:off x="8731876" y="3451538"/>
            <a:ext cx="3072685" cy="3122557"/>
          </a:xfrm>
          <a:prstGeom prst="rect">
            <a:avLst/>
          </a:prstGeom>
        </p:spPr>
      </p:pic>
    </p:spTree>
    <p:extLst>
      <p:ext uri="{BB962C8B-B14F-4D97-AF65-F5344CB8AC3E}">
        <p14:creationId xmlns:p14="http://schemas.microsoft.com/office/powerpoint/2010/main" val="14902400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211136"/>
            <a:ext cx="10515600" cy="1583055"/>
          </a:xfrm>
        </p:spPr>
        <p:txBody>
          <a:bodyPr>
            <a:normAutofit/>
          </a:bodyPr>
          <a:lstStyle/>
          <a:p>
            <a:r>
              <a:rPr lang="en-US" sz="5400" b="1" dirty="0" smtClean="0"/>
              <a:t>Throw away</a:t>
            </a:r>
            <a:endParaRPr lang="en-US" sz="5400" b="1" dirty="0"/>
          </a:p>
        </p:txBody>
      </p:sp>
      <p:sp>
        <p:nvSpPr>
          <p:cNvPr id="3" name="Content Placeholder 2"/>
          <p:cNvSpPr>
            <a:spLocks noGrp="1"/>
          </p:cNvSpPr>
          <p:nvPr>
            <p:ph idx="1"/>
          </p:nvPr>
        </p:nvSpPr>
        <p:spPr/>
        <p:txBody>
          <a:bodyPr>
            <a:normAutofit/>
          </a:bodyPr>
          <a:lstStyle/>
          <a:p>
            <a:pPr lvl="0"/>
            <a:r>
              <a:rPr lang="en-US" sz="3600" dirty="0"/>
              <a:t>Receipts for small purchases. </a:t>
            </a:r>
            <a:r>
              <a:rPr lang="en-US" sz="3600" dirty="0" smtClean="0"/>
              <a:t>(Example a purchase of a donut) </a:t>
            </a:r>
          </a:p>
          <a:p>
            <a:pPr lvl="0"/>
            <a:r>
              <a:rPr lang="en-US" sz="3600" dirty="0" smtClean="0"/>
              <a:t>Non sensitive documents you no longer need.</a:t>
            </a:r>
          </a:p>
          <a:p>
            <a:pPr lvl="0"/>
            <a:endParaRPr lang="en-US" sz="3600" dirty="0"/>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4496329" y="3884614"/>
            <a:ext cx="2581275" cy="2581275"/>
          </a:xfrm>
          <a:prstGeom prst="rect">
            <a:avLst/>
          </a:prstGeom>
        </p:spPr>
      </p:pic>
    </p:spTree>
    <p:extLst>
      <p:ext uri="{BB962C8B-B14F-4D97-AF65-F5344CB8AC3E}">
        <p14:creationId xmlns:p14="http://schemas.microsoft.com/office/powerpoint/2010/main" val="3605273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2</a:t>
            </a:r>
            <a:endParaRPr lang="en-US" sz="54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377931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156238"/>
            <a:ext cx="11582400" cy="930139"/>
          </a:xfrm>
        </p:spPr>
        <p:txBody>
          <a:bodyPr>
            <a:normAutofit fontScale="90000"/>
          </a:bodyPr>
          <a:lstStyle/>
          <a:p>
            <a:r>
              <a:rPr lang="en-US" sz="6000" b="1" dirty="0" smtClean="0"/>
              <a:t>Balance </a:t>
            </a:r>
            <a:r>
              <a:rPr lang="en-US" sz="6000" b="1" dirty="0"/>
              <a:t>Sheet and Cash Flow </a:t>
            </a:r>
            <a:r>
              <a:rPr lang="en-US" sz="6000" b="1" dirty="0" smtClean="0"/>
              <a:t>Statement</a:t>
            </a:r>
            <a:endParaRPr lang="en-US" b="1" dirty="0"/>
          </a:p>
        </p:txBody>
      </p:sp>
      <p:sp>
        <p:nvSpPr>
          <p:cNvPr id="3" name="Content Placeholder 2"/>
          <p:cNvSpPr>
            <a:spLocks noGrp="1"/>
          </p:cNvSpPr>
          <p:nvPr>
            <p:ph idx="1"/>
          </p:nvPr>
        </p:nvSpPr>
        <p:spPr>
          <a:xfrm>
            <a:off x="838200" y="2408349"/>
            <a:ext cx="10515600" cy="3768613"/>
          </a:xfrm>
        </p:spPr>
        <p:txBody>
          <a:bodyPr/>
          <a:lstStyle/>
          <a:p>
            <a:r>
              <a:rPr lang="en-US" sz="3700" dirty="0" smtClean="0"/>
              <a:t>To know where your going you need to know where you are.  These statements give you a summary of your current financial situation.</a:t>
            </a:r>
            <a:endParaRPr lang="en-US" sz="3700" dirty="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2125" y="4650580"/>
            <a:ext cx="3333750" cy="1876425"/>
          </a:xfrm>
          <a:prstGeom prst="rect">
            <a:avLst/>
          </a:prstGeom>
        </p:spPr>
      </p:pic>
    </p:spTree>
    <p:extLst>
      <p:ext uri="{BB962C8B-B14F-4D97-AF65-F5344CB8AC3E}">
        <p14:creationId xmlns:p14="http://schemas.microsoft.com/office/powerpoint/2010/main" val="1592289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003" y="704088"/>
            <a:ext cx="11157397" cy="1143000"/>
          </a:xfrm>
        </p:spPr>
        <p:txBody>
          <a:bodyPr>
            <a:normAutofit/>
          </a:bodyPr>
          <a:lstStyle/>
          <a:p>
            <a:r>
              <a:rPr lang="en-US" sz="5400" b="1" dirty="0" smtClean="0"/>
              <a:t>Balance sheet</a:t>
            </a:r>
            <a:endParaRPr lang="en-US" sz="5400" b="1" dirty="0"/>
          </a:p>
        </p:txBody>
      </p:sp>
      <p:sp>
        <p:nvSpPr>
          <p:cNvPr id="3" name="Content Placeholder 2"/>
          <p:cNvSpPr>
            <a:spLocks noGrp="1"/>
          </p:cNvSpPr>
          <p:nvPr>
            <p:ph idx="1"/>
          </p:nvPr>
        </p:nvSpPr>
        <p:spPr>
          <a:xfrm>
            <a:off x="334851" y="2034860"/>
            <a:ext cx="11436439" cy="4391697"/>
          </a:xfrm>
        </p:spPr>
        <p:txBody>
          <a:bodyPr>
            <a:normAutofit lnSpcReduction="10000"/>
          </a:bodyPr>
          <a:lstStyle/>
          <a:p>
            <a:pPr marL="0" indent="0">
              <a:buNone/>
            </a:pPr>
            <a:r>
              <a:rPr lang="en-US" sz="3600" dirty="0" smtClean="0"/>
              <a:t>Balance sheet-</a:t>
            </a:r>
          </a:p>
          <a:p>
            <a:pPr lvl="1"/>
            <a:r>
              <a:rPr lang="en-US" sz="3000" dirty="0"/>
              <a:t>T</a:t>
            </a:r>
            <a:r>
              <a:rPr lang="en-US" sz="3000" dirty="0" smtClean="0"/>
              <a:t>ells you </a:t>
            </a:r>
            <a:r>
              <a:rPr lang="en-US" sz="3000" dirty="0"/>
              <a:t>what you have (asset) and what you owe (liabilities). </a:t>
            </a:r>
            <a:endParaRPr lang="en-US" sz="3000" dirty="0" smtClean="0"/>
          </a:p>
          <a:p>
            <a:pPr lvl="1"/>
            <a:r>
              <a:rPr lang="en-US" sz="3000" dirty="0" smtClean="0"/>
              <a:t>Helps </a:t>
            </a:r>
            <a:r>
              <a:rPr lang="en-US" sz="3000" dirty="0"/>
              <a:t>us figure out our </a:t>
            </a:r>
            <a:r>
              <a:rPr lang="en-US" sz="3000" dirty="0" smtClean="0"/>
              <a:t>net worth </a:t>
            </a:r>
            <a:r>
              <a:rPr lang="en-US" sz="3000" dirty="0"/>
              <a:t>for a specific point in time </a:t>
            </a:r>
            <a:r>
              <a:rPr lang="en-US" sz="2200" dirty="0"/>
              <a:t>(ex. As of 12/31/2014</a:t>
            </a:r>
            <a:r>
              <a:rPr lang="en-US" sz="2200" dirty="0" smtClean="0"/>
              <a:t>).</a:t>
            </a:r>
          </a:p>
          <a:p>
            <a:pPr lvl="1"/>
            <a:r>
              <a:rPr lang="en-US" sz="3000" dirty="0"/>
              <a:t>Net Worth = Assets - Liabilities</a:t>
            </a:r>
          </a:p>
          <a:p>
            <a:pPr lvl="1"/>
            <a:r>
              <a:rPr lang="en-US" sz="3200" dirty="0" smtClean="0"/>
              <a:t>Also </a:t>
            </a:r>
            <a:r>
              <a:rPr lang="en-US" sz="3200" dirty="0"/>
              <a:t>called:</a:t>
            </a:r>
          </a:p>
          <a:p>
            <a:pPr lvl="2"/>
            <a:r>
              <a:rPr lang="en-US" i="1" dirty="0"/>
              <a:t>Net worth statement </a:t>
            </a:r>
            <a:endParaRPr lang="en-US" dirty="0"/>
          </a:p>
          <a:p>
            <a:pPr lvl="2"/>
            <a:r>
              <a:rPr lang="en-US" i="1" dirty="0"/>
              <a:t>Statement of financial </a:t>
            </a:r>
            <a:r>
              <a:rPr lang="en-US" i="1" dirty="0" smtClean="0"/>
              <a:t>position</a:t>
            </a:r>
          </a:p>
          <a:p>
            <a:pPr marL="0" indent="0">
              <a:buNone/>
            </a:pPr>
            <a:r>
              <a:rPr lang="en-US" dirty="0" smtClean="0">
                <a:hlinkClick r:id="rId2"/>
              </a:rPr>
              <a:t>http</a:t>
            </a:r>
            <a:r>
              <a:rPr lang="en-US" dirty="0">
                <a:hlinkClick r:id="rId2"/>
              </a:rPr>
              <a:t>://</a:t>
            </a:r>
            <a:r>
              <a:rPr lang="en-US" dirty="0" smtClean="0">
                <a:hlinkClick r:id="rId2"/>
              </a:rPr>
              <a:t>www.investopedia.com/video/play/introduction-balance-sheet/</a:t>
            </a:r>
            <a:endParaRPr lang="en-US" dirty="0" smtClean="0"/>
          </a:p>
        </p:txBody>
      </p:sp>
    </p:spTree>
    <p:extLst>
      <p:ext uri="{BB962C8B-B14F-4D97-AF65-F5344CB8AC3E}">
        <p14:creationId xmlns:p14="http://schemas.microsoft.com/office/powerpoint/2010/main" val="20221765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727" y="943479"/>
            <a:ext cx="10515600" cy="1325563"/>
          </a:xfrm>
        </p:spPr>
        <p:txBody>
          <a:bodyPr>
            <a:noAutofit/>
          </a:bodyPr>
          <a:lstStyle/>
          <a:p>
            <a:r>
              <a:rPr lang="en-US" sz="5400" b="1" dirty="0" smtClean="0"/>
              <a:t>Making a Balance Sheet </a:t>
            </a:r>
            <a:br>
              <a:rPr lang="en-US" sz="5400" b="1" dirty="0" smtClean="0"/>
            </a:br>
            <a:r>
              <a:rPr lang="en-US" sz="5400" b="1" dirty="0" smtClean="0"/>
              <a:t>Step </a:t>
            </a:r>
            <a:r>
              <a:rPr lang="en-US" sz="5400" b="1" dirty="0"/>
              <a:t>1 – List items of value</a:t>
            </a:r>
          </a:p>
        </p:txBody>
      </p:sp>
      <p:sp>
        <p:nvSpPr>
          <p:cNvPr id="3" name="Content Placeholder 2"/>
          <p:cNvSpPr>
            <a:spLocks noGrp="1"/>
          </p:cNvSpPr>
          <p:nvPr>
            <p:ph idx="1"/>
          </p:nvPr>
        </p:nvSpPr>
        <p:spPr>
          <a:xfrm>
            <a:off x="-152400" y="2269042"/>
            <a:ext cx="12013842" cy="4737100"/>
          </a:xfrm>
        </p:spPr>
        <p:txBody>
          <a:bodyPr>
            <a:normAutofit/>
          </a:bodyPr>
          <a:lstStyle/>
          <a:p>
            <a:pPr lvl="1"/>
            <a:r>
              <a:rPr lang="en-US" sz="2800" b="1" dirty="0"/>
              <a:t>Liquid </a:t>
            </a:r>
            <a:r>
              <a:rPr lang="en-US" sz="2800" b="1" dirty="0" smtClean="0"/>
              <a:t>assets</a:t>
            </a:r>
            <a:r>
              <a:rPr lang="en-US" sz="2800" dirty="0" smtClean="0"/>
              <a:t>-</a:t>
            </a:r>
            <a:r>
              <a:rPr lang="en-US" sz="2800" dirty="0"/>
              <a:t> </a:t>
            </a:r>
            <a:r>
              <a:rPr lang="en-US" sz="2800" dirty="0" smtClean="0"/>
              <a:t>assets in </a:t>
            </a:r>
            <a:r>
              <a:rPr lang="en-US" sz="2800" dirty="0"/>
              <a:t>cash </a:t>
            </a:r>
            <a:r>
              <a:rPr lang="en-US" sz="2800" dirty="0" smtClean="0"/>
              <a:t>(coins, bills) </a:t>
            </a:r>
            <a:r>
              <a:rPr lang="en-US" sz="2800" dirty="0"/>
              <a:t>or could easily be converted to cash without losing </a:t>
            </a:r>
            <a:r>
              <a:rPr lang="en-US" sz="2800" dirty="0" smtClean="0"/>
              <a:t>value (</a:t>
            </a:r>
            <a:r>
              <a:rPr lang="en-US" sz="2800" dirty="0"/>
              <a:t>Ex. Money in your checking and savings account).</a:t>
            </a:r>
          </a:p>
          <a:p>
            <a:pPr lvl="1"/>
            <a:r>
              <a:rPr lang="en-US" sz="2800" b="1" dirty="0"/>
              <a:t>Real </a:t>
            </a:r>
            <a:r>
              <a:rPr lang="en-US" sz="2800" b="1" dirty="0" smtClean="0"/>
              <a:t>estate</a:t>
            </a:r>
            <a:r>
              <a:rPr lang="en-US" sz="2800" dirty="0" smtClean="0"/>
              <a:t>-any </a:t>
            </a:r>
            <a:r>
              <a:rPr lang="en-US" sz="2800" dirty="0"/>
              <a:t>homes or land you own, renting doesn’t </a:t>
            </a:r>
            <a:r>
              <a:rPr lang="en-US" sz="2800" dirty="0" smtClean="0"/>
              <a:t>count</a:t>
            </a:r>
            <a:r>
              <a:rPr lang="en-US" sz="2800" dirty="0"/>
              <a:t>;</a:t>
            </a:r>
            <a:r>
              <a:rPr lang="en-US" sz="2800" dirty="0" smtClean="0"/>
              <a:t> one </a:t>
            </a:r>
            <a:r>
              <a:rPr lang="en-US" sz="2800" dirty="0"/>
              <a:t>of the least liquid assets you can hold</a:t>
            </a:r>
            <a:r>
              <a:rPr lang="en-US" sz="2800" dirty="0" smtClean="0"/>
              <a:t>.</a:t>
            </a:r>
            <a:endParaRPr lang="en-US" sz="2800" dirty="0"/>
          </a:p>
          <a:p>
            <a:pPr lvl="1"/>
            <a:r>
              <a:rPr lang="en-US" sz="2800" b="1" dirty="0"/>
              <a:t>Personal possessions- </a:t>
            </a:r>
            <a:r>
              <a:rPr lang="en-US" sz="2800" dirty="0"/>
              <a:t>A major percentage of most peoples assets </a:t>
            </a:r>
            <a:r>
              <a:rPr lang="en-US" sz="2800" dirty="0" smtClean="0"/>
              <a:t>(automobile</a:t>
            </a:r>
            <a:r>
              <a:rPr lang="en-US" sz="2800" dirty="0"/>
              <a:t>, furniture, electronics, etc.).  Subject to depreciation (decrease in value) and lower liquidity.	</a:t>
            </a:r>
          </a:p>
          <a:p>
            <a:pPr lvl="1"/>
            <a:r>
              <a:rPr lang="en-US" sz="2800" b="1" dirty="0"/>
              <a:t>Investment assets </a:t>
            </a:r>
            <a:r>
              <a:rPr lang="en-US" sz="2800" dirty="0"/>
              <a:t>(Retirement accounts, Mutual Funds, etc.)	</a:t>
            </a:r>
            <a:endParaRPr lang="en-US" sz="2800" dirty="0" smtClean="0"/>
          </a:p>
          <a:p>
            <a:pPr marL="393192" lvl="1" indent="0">
              <a:buNone/>
            </a:pPr>
            <a:r>
              <a:rPr lang="en-US" sz="2800" dirty="0" smtClean="0">
                <a:hlinkClick r:id="rId2" action="ppaction://hlinkfile"/>
              </a:rPr>
              <a:t>ASSIGNMENT: LIST YOUR ASSETS </a:t>
            </a:r>
            <a:endParaRPr lang="en-US" sz="2800" dirty="0"/>
          </a:p>
          <a:p>
            <a:endParaRPr lang="en-US" dirty="0"/>
          </a:p>
        </p:txBody>
      </p:sp>
    </p:spTree>
    <p:extLst>
      <p:ext uri="{BB962C8B-B14F-4D97-AF65-F5344CB8AC3E}">
        <p14:creationId xmlns:p14="http://schemas.microsoft.com/office/powerpoint/2010/main" val="40070245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3500" b="1" dirty="0" smtClean="0"/>
              <a:t>There are Strings Attached – some assets can carry significant costs for maintenance and upkeep:</a:t>
            </a:r>
            <a:endParaRPr lang="en-US" sz="3500" b="1" dirty="0"/>
          </a:p>
        </p:txBody>
      </p:sp>
      <p:sp>
        <p:nvSpPr>
          <p:cNvPr id="4" name="Text Placeholder 3"/>
          <p:cNvSpPr>
            <a:spLocks noGrp="1"/>
          </p:cNvSpPr>
          <p:nvPr>
            <p:ph type="body" idx="1"/>
          </p:nvPr>
        </p:nvSpPr>
        <p:spPr/>
        <p:txBody>
          <a:bodyPr/>
          <a:lstStyle/>
          <a:p>
            <a:pPr lvl="0" algn="ctr">
              <a:spcBef>
                <a:spcPts val="0"/>
              </a:spcBef>
              <a:buClrTx/>
              <a:buSzTx/>
            </a:pPr>
            <a:r>
              <a:rPr lang="en-US" dirty="0" smtClean="0"/>
              <a:t>Boats</a:t>
            </a:r>
            <a:endParaRPr lang="en-US" dirty="0"/>
          </a:p>
        </p:txBody>
      </p:sp>
      <p:sp>
        <p:nvSpPr>
          <p:cNvPr id="5" name="Text Placeholder 4"/>
          <p:cNvSpPr>
            <a:spLocks noGrp="1"/>
          </p:cNvSpPr>
          <p:nvPr>
            <p:ph type="body" sz="half" idx="3"/>
          </p:nvPr>
        </p:nvSpPr>
        <p:spPr/>
        <p:txBody>
          <a:bodyPr/>
          <a:lstStyle/>
          <a:p>
            <a:pPr algn="ctr"/>
            <a:r>
              <a:rPr lang="en-US" dirty="0" smtClean="0"/>
              <a:t>Homes</a:t>
            </a:r>
          </a:p>
        </p:txBody>
      </p:sp>
      <p:sp>
        <p:nvSpPr>
          <p:cNvPr id="3" name="Content Placeholder 2"/>
          <p:cNvSpPr>
            <a:spLocks noGrp="1"/>
          </p:cNvSpPr>
          <p:nvPr>
            <p:ph sz="quarter" idx="2"/>
          </p:nvPr>
        </p:nvSpPr>
        <p:spPr/>
        <p:txBody>
          <a:bodyPr>
            <a:normAutofit fontScale="85000" lnSpcReduction="10000"/>
          </a:bodyPr>
          <a:lstStyle/>
          <a:p>
            <a:pPr marL="0" lvl="0" indent="0">
              <a:spcBef>
                <a:spcPts val="0"/>
              </a:spcBef>
              <a:buClrTx/>
              <a:buSzTx/>
              <a:buNone/>
            </a:pPr>
            <a:r>
              <a:rPr lang="en-US" sz="3900" dirty="0" smtClean="0">
                <a:solidFill>
                  <a:prstClr val="black"/>
                </a:solidFill>
              </a:rPr>
              <a:t>“A Boat is a hole in the water you dump money into.” </a:t>
            </a:r>
          </a:p>
          <a:p>
            <a:pPr marL="0" lvl="0" indent="0">
              <a:spcBef>
                <a:spcPts val="0"/>
              </a:spcBef>
              <a:buClrTx/>
              <a:buSzTx/>
              <a:buNone/>
            </a:pPr>
            <a:r>
              <a:rPr lang="en-US" sz="2800" dirty="0" smtClean="0">
                <a:solidFill>
                  <a:prstClr val="black"/>
                </a:solidFill>
              </a:rPr>
              <a:t>	–unknown </a:t>
            </a:r>
          </a:p>
          <a:p>
            <a:pPr marL="0" lvl="0" indent="0">
              <a:spcBef>
                <a:spcPts val="0"/>
              </a:spcBef>
              <a:buClrTx/>
              <a:buSzTx/>
              <a:buNone/>
            </a:pPr>
            <a:endParaRPr lang="en-US" sz="1200" dirty="0">
              <a:solidFill>
                <a:prstClr val="black"/>
              </a:solidFill>
            </a:endParaRPr>
          </a:p>
          <a:p>
            <a:pPr marL="0" lvl="0" indent="0">
              <a:spcBef>
                <a:spcPts val="0"/>
              </a:spcBef>
              <a:buClrTx/>
              <a:buSzTx/>
              <a:buNone/>
            </a:pPr>
            <a:endParaRPr lang="en-US" sz="2800" dirty="0">
              <a:solidFill>
                <a:prstClr val="black"/>
              </a:solidFill>
            </a:endParaRPr>
          </a:p>
          <a:p>
            <a:pPr marL="0" lvl="0" indent="0">
              <a:spcBef>
                <a:spcPts val="0"/>
              </a:spcBef>
              <a:buClrTx/>
              <a:buSzTx/>
              <a:buNone/>
            </a:pPr>
            <a:r>
              <a:rPr lang="en-US" sz="2800" dirty="0" smtClean="0">
                <a:solidFill>
                  <a:prstClr val="black"/>
                </a:solidFill>
              </a:rPr>
              <a:t>Experts </a:t>
            </a:r>
            <a:r>
              <a:rPr lang="en-US" sz="2800" dirty="0">
                <a:solidFill>
                  <a:prstClr val="black"/>
                </a:solidFill>
              </a:rPr>
              <a:t>say that it takes at least 10% of a boat’s value annually to cover upkeep expenses.  </a:t>
            </a:r>
            <a:r>
              <a:rPr lang="en-US" sz="2800" u="sng" dirty="0">
                <a:solidFill>
                  <a:prstClr val="black"/>
                </a:solidFill>
                <a:hlinkClick r:id="rId2"/>
              </a:rPr>
              <a:t>http://www.bloomberg.com/consumer-spending/2012-05-15/the-real-cost-of-owning-a-boat.html</a:t>
            </a:r>
            <a:endParaRPr lang="en-US" sz="2800" dirty="0">
              <a:solidFill>
                <a:prstClr val="black"/>
              </a:solidFill>
            </a:endParaRPr>
          </a:p>
          <a:p>
            <a:pPr marL="0" lvl="0" indent="0">
              <a:spcBef>
                <a:spcPts val="0"/>
              </a:spcBef>
              <a:buClrTx/>
              <a:buSzTx/>
              <a:buNone/>
            </a:pPr>
            <a:endParaRPr lang="en-US" sz="2800" dirty="0">
              <a:solidFill>
                <a:prstClr val="black"/>
              </a:solidFill>
            </a:endParaRPr>
          </a:p>
        </p:txBody>
      </p:sp>
      <p:sp>
        <p:nvSpPr>
          <p:cNvPr id="6" name="Content Placeholder 5"/>
          <p:cNvSpPr>
            <a:spLocks noGrp="1"/>
          </p:cNvSpPr>
          <p:nvPr>
            <p:ph sz="quarter" idx="4"/>
          </p:nvPr>
        </p:nvSpPr>
        <p:spPr/>
        <p:txBody>
          <a:bodyPr>
            <a:normAutofit/>
          </a:bodyPr>
          <a:lstStyle/>
          <a:p>
            <a:pPr marL="0" lvl="0" indent="0">
              <a:spcBef>
                <a:spcPts val="0"/>
              </a:spcBef>
              <a:buClrTx/>
              <a:buSzTx/>
              <a:buNone/>
            </a:pPr>
            <a:r>
              <a:rPr lang="en-US" sz="2800" dirty="0">
                <a:solidFill>
                  <a:prstClr val="black"/>
                </a:solidFill>
              </a:rPr>
              <a:t>Home think about: </a:t>
            </a:r>
            <a:endParaRPr lang="en-US" sz="2800" dirty="0" smtClean="0">
              <a:solidFill>
                <a:prstClr val="black"/>
              </a:solidFill>
            </a:endParaRPr>
          </a:p>
          <a:p>
            <a:pPr lvl="1">
              <a:spcBef>
                <a:spcPts val="0"/>
              </a:spcBef>
              <a:buClrTx/>
              <a:buSzTx/>
            </a:pPr>
            <a:r>
              <a:rPr lang="en-US" sz="2600" dirty="0" smtClean="0">
                <a:solidFill>
                  <a:prstClr val="black"/>
                </a:solidFill>
              </a:rPr>
              <a:t>Maintenance</a:t>
            </a:r>
            <a:endParaRPr lang="en-US" sz="2600" dirty="0">
              <a:solidFill>
                <a:prstClr val="black"/>
              </a:solidFill>
            </a:endParaRPr>
          </a:p>
          <a:p>
            <a:pPr lvl="1">
              <a:spcBef>
                <a:spcPts val="0"/>
              </a:spcBef>
              <a:buClrTx/>
              <a:buSzTx/>
            </a:pPr>
            <a:r>
              <a:rPr lang="en-US" sz="2800" dirty="0">
                <a:solidFill>
                  <a:prstClr val="black"/>
                </a:solidFill>
              </a:rPr>
              <a:t>Property T</a:t>
            </a:r>
            <a:r>
              <a:rPr lang="en-US" sz="2800" dirty="0" smtClean="0">
                <a:solidFill>
                  <a:prstClr val="black"/>
                </a:solidFill>
              </a:rPr>
              <a:t>axes</a:t>
            </a:r>
          </a:p>
          <a:p>
            <a:pPr lvl="1">
              <a:spcBef>
                <a:spcPts val="0"/>
              </a:spcBef>
              <a:buClrTx/>
              <a:buSzTx/>
            </a:pPr>
            <a:r>
              <a:rPr lang="en-US" sz="2800" dirty="0" smtClean="0">
                <a:solidFill>
                  <a:prstClr val="black"/>
                </a:solidFill>
              </a:rPr>
              <a:t>Mortgage Insurance</a:t>
            </a:r>
          </a:p>
          <a:p>
            <a:pPr lvl="1">
              <a:spcBef>
                <a:spcPts val="0"/>
              </a:spcBef>
              <a:buClrTx/>
              <a:buSzTx/>
            </a:pPr>
            <a:r>
              <a:rPr lang="en-US" sz="2800" dirty="0" smtClean="0">
                <a:solidFill>
                  <a:prstClr val="black"/>
                </a:solidFill>
              </a:rPr>
              <a:t>Property Insurance</a:t>
            </a:r>
          </a:p>
          <a:p>
            <a:pPr lvl="1">
              <a:spcBef>
                <a:spcPts val="0"/>
              </a:spcBef>
              <a:buClrTx/>
              <a:buSzTx/>
            </a:pPr>
            <a:endParaRPr lang="en-US" sz="2800" dirty="0">
              <a:solidFill>
                <a:prstClr val="black"/>
              </a:solidFill>
            </a:endParaRPr>
          </a:p>
          <a:p>
            <a:pPr marL="27432" lvl="0" indent="0">
              <a:spcBef>
                <a:spcPts val="0"/>
              </a:spcBef>
              <a:buClrTx/>
              <a:buSzTx/>
              <a:buNone/>
            </a:pPr>
            <a:r>
              <a:rPr lang="en-US" dirty="0">
                <a:hlinkClick r:id="rId3"/>
              </a:rPr>
              <a:t>https://www.usaa.com/inet/pages/advice-home-homeownershipcosts?akredirect=true</a:t>
            </a:r>
            <a:endParaRPr lang="en-US" dirty="0"/>
          </a:p>
          <a:p>
            <a:pPr marL="27432" indent="0">
              <a:spcBef>
                <a:spcPts val="0"/>
              </a:spcBef>
              <a:buClrTx/>
              <a:buSzTx/>
              <a:buNone/>
            </a:pPr>
            <a:endParaRPr lang="en-US" sz="3000" dirty="0">
              <a:solidFill>
                <a:prstClr val="black"/>
              </a:solidFill>
            </a:endParaRPr>
          </a:p>
          <a:p>
            <a:endParaRPr lang="en-US" dirty="0"/>
          </a:p>
        </p:txBody>
      </p:sp>
    </p:spTree>
    <p:extLst>
      <p:ext uri="{BB962C8B-B14F-4D97-AF65-F5344CB8AC3E}">
        <p14:creationId xmlns:p14="http://schemas.microsoft.com/office/powerpoint/2010/main" val="2698955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333" y="698692"/>
            <a:ext cx="10515600" cy="1690688"/>
          </a:xfrm>
        </p:spPr>
        <p:txBody>
          <a:bodyPr>
            <a:noAutofit/>
          </a:bodyPr>
          <a:lstStyle/>
          <a:p>
            <a:pPr lvl="0"/>
            <a:r>
              <a:rPr lang="en-US" sz="5400" b="1" dirty="0" smtClean="0"/>
              <a:t>Making a Balance sheet</a:t>
            </a:r>
            <a:br>
              <a:rPr lang="en-US" sz="5400" b="1" dirty="0" smtClean="0"/>
            </a:br>
            <a:r>
              <a:rPr lang="en-US" sz="5400" b="1" dirty="0" smtClean="0"/>
              <a:t>Step </a:t>
            </a:r>
            <a:r>
              <a:rPr lang="en-US" sz="5400" b="1" dirty="0"/>
              <a:t>2 – Determine amounts </a:t>
            </a:r>
            <a:r>
              <a:rPr lang="en-US" sz="5400" b="1" dirty="0" smtClean="0"/>
              <a:t>owed</a:t>
            </a:r>
            <a:endParaRPr lang="en-US" sz="5400"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68224" y="2891657"/>
            <a:ext cx="5713927" cy="2614121"/>
          </a:xfrm>
          <a:prstGeom prst="rect">
            <a:avLst/>
          </a:prstGeom>
        </p:spPr>
      </p:pic>
      <p:sp>
        <p:nvSpPr>
          <p:cNvPr id="5" name="TextBox 4"/>
          <p:cNvSpPr txBox="1"/>
          <p:nvPr/>
        </p:nvSpPr>
        <p:spPr>
          <a:xfrm>
            <a:off x="-1" y="2389380"/>
            <a:ext cx="7122017" cy="4339650"/>
          </a:xfrm>
          <a:prstGeom prst="rect">
            <a:avLst/>
          </a:prstGeom>
          <a:noFill/>
        </p:spPr>
        <p:txBody>
          <a:bodyPr wrap="square" rtlCol="0">
            <a:spAutoFit/>
          </a:bodyPr>
          <a:lstStyle/>
          <a:p>
            <a:r>
              <a:rPr lang="en-US" sz="4000" dirty="0"/>
              <a:t>Current </a:t>
            </a:r>
            <a:r>
              <a:rPr lang="en-US" sz="4000" dirty="0" smtClean="0"/>
              <a:t>liabilities- </a:t>
            </a:r>
          </a:p>
          <a:p>
            <a:pPr marL="457200" indent="-457200">
              <a:buFont typeface="Arial" panose="020B0604020202020204" pitchFamily="34" charset="0"/>
              <a:buChar char="•"/>
            </a:pPr>
            <a:r>
              <a:rPr lang="en-US" sz="3200" dirty="0"/>
              <a:t>D</a:t>
            </a:r>
            <a:r>
              <a:rPr lang="en-US" sz="3200" dirty="0" smtClean="0"/>
              <a:t>ebts </a:t>
            </a:r>
            <a:r>
              <a:rPr lang="en-US" sz="3200" dirty="0"/>
              <a:t>that must be paid in full </a:t>
            </a:r>
            <a:r>
              <a:rPr lang="en-US" sz="3200" dirty="0" smtClean="0"/>
              <a:t>in a year or less. </a:t>
            </a:r>
            <a:r>
              <a:rPr lang="en-US" sz="2800" dirty="0" smtClean="0"/>
              <a:t>(phone </a:t>
            </a:r>
            <a:r>
              <a:rPr lang="en-US" sz="2800" dirty="0"/>
              <a:t>bill, utility bill, credit card payment)</a:t>
            </a:r>
          </a:p>
          <a:p>
            <a:endParaRPr lang="en-US" sz="1200" dirty="0" smtClean="0"/>
          </a:p>
          <a:p>
            <a:r>
              <a:rPr lang="en-US" sz="4000" dirty="0" smtClean="0"/>
              <a:t>Long </a:t>
            </a:r>
            <a:r>
              <a:rPr lang="en-US" sz="4000" dirty="0"/>
              <a:t>term </a:t>
            </a:r>
            <a:r>
              <a:rPr lang="en-US" sz="4000" dirty="0" smtClean="0"/>
              <a:t>liabilities- </a:t>
            </a:r>
          </a:p>
          <a:p>
            <a:pPr marL="457200" indent="-457200">
              <a:buFont typeface="Arial" panose="020B0604020202020204" pitchFamily="34" charset="0"/>
              <a:buChar char="•"/>
            </a:pPr>
            <a:r>
              <a:rPr lang="en-US" sz="3200" dirty="0"/>
              <a:t>D</a:t>
            </a:r>
            <a:r>
              <a:rPr lang="en-US" sz="3200" dirty="0" smtClean="0"/>
              <a:t>ebts </a:t>
            </a:r>
            <a:r>
              <a:rPr lang="en-US" sz="3200" dirty="0"/>
              <a:t>than will be paid full </a:t>
            </a:r>
            <a:r>
              <a:rPr lang="en-US" sz="3200" dirty="0" smtClean="0"/>
              <a:t>in more than a year. </a:t>
            </a:r>
            <a:r>
              <a:rPr lang="en-US" sz="2800" dirty="0"/>
              <a:t>(student loans, car note</a:t>
            </a:r>
            <a:r>
              <a:rPr lang="en-US" sz="2800" dirty="0" smtClean="0"/>
              <a:t>)</a:t>
            </a:r>
          </a:p>
          <a:p>
            <a:pPr marL="393192" lvl="1" indent="0">
              <a:buNone/>
            </a:pPr>
            <a:r>
              <a:rPr lang="en-US" sz="2800" dirty="0">
                <a:hlinkClick r:id="rId3" action="ppaction://hlinkfile"/>
              </a:rPr>
              <a:t>ASSIGNMENT: LIST </a:t>
            </a:r>
            <a:r>
              <a:rPr lang="en-US" sz="2800" u="sng" dirty="0" smtClean="0">
                <a:solidFill>
                  <a:srgbClr val="FFCC00"/>
                </a:solidFill>
                <a:hlinkClick r:id="rId3" action="ppaction://hlinkfile"/>
              </a:rPr>
              <a:t>YOUR LIABILITIES</a:t>
            </a:r>
            <a:endParaRPr lang="en-US" sz="2800" u="sng" dirty="0">
              <a:solidFill>
                <a:srgbClr val="FFCC00"/>
              </a:solidFill>
            </a:endParaRPr>
          </a:p>
        </p:txBody>
      </p:sp>
    </p:spTree>
    <p:extLst>
      <p:ext uri="{BB962C8B-B14F-4D97-AF65-F5344CB8AC3E}">
        <p14:creationId xmlns:p14="http://schemas.microsoft.com/office/powerpoint/2010/main" val="3483852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034" y="423101"/>
            <a:ext cx="10515600" cy="1549378"/>
          </a:xfrm>
        </p:spPr>
        <p:txBody>
          <a:bodyPr>
            <a:noAutofit/>
          </a:bodyPr>
          <a:lstStyle/>
          <a:p>
            <a:r>
              <a:rPr lang="en-US" sz="5400" b="1" dirty="0" smtClean="0"/>
              <a:t>Making a Balance Sheet</a:t>
            </a:r>
            <a:br>
              <a:rPr lang="en-US" sz="5400" b="1" dirty="0" smtClean="0"/>
            </a:br>
            <a:r>
              <a:rPr lang="en-US" sz="5400" b="1" dirty="0" smtClean="0"/>
              <a:t>Step 3 Compute your net worth</a:t>
            </a:r>
            <a:endParaRPr lang="en-US" sz="5400" b="1" dirty="0"/>
          </a:p>
        </p:txBody>
      </p:sp>
      <p:sp>
        <p:nvSpPr>
          <p:cNvPr id="3" name="Content Placeholder 2"/>
          <p:cNvSpPr>
            <a:spLocks noGrp="1"/>
          </p:cNvSpPr>
          <p:nvPr>
            <p:ph idx="1"/>
          </p:nvPr>
        </p:nvSpPr>
        <p:spPr>
          <a:xfrm>
            <a:off x="88900" y="2373961"/>
            <a:ext cx="5874018" cy="4387448"/>
          </a:xfrm>
        </p:spPr>
        <p:txBody>
          <a:bodyPr>
            <a:normAutofit fontScale="62500" lnSpcReduction="20000"/>
          </a:bodyPr>
          <a:lstStyle/>
          <a:p>
            <a:endParaRPr lang="en-US" sz="400" dirty="0" smtClean="0"/>
          </a:p>
          <a:p>
            <a:r>
              <a:rPr lang="en-US" sz="3200" dirty="0" smtClean="0"/>
              <a:t>Your </a:t>
            </a:r>
            <a:r>
              <a:rPr lang="en-US" sz="3200" dirty="0"/>
              <a:t>net worth can very well be negative.  Many students will have student loan liabilities that will exceed the </a:t>
            </a:r>
            <a:r>
              <a:rPr lang="en-US" sz="3200" dirty="0" smtClean="0"/>
              <a:t>assets </a:t>
            </a:r>
            <a:r>
              <a:rPr lang="en-US" sz="3200" dirty="0"/>
              <a:t>they have (car, clothes, </a:t>
            </a:r>
            <a:r>
              <a:rPr lang="en-US" sz="3200" dirty="0" smtClean="0"/>
              <a:t>furniture). </a:t>
            </a:r>
          </a:p>
          <a:p>
            <a:pPr lvl="0"/>
            <a:r>
              <a:rPr lang="en-US" sz="3200" dirty="0" smtClean="0"/>
              <a:t>Measurement </a:t>
            </a:r>
            <a:r>
              <a:rPr lang="en-US" sz="3200" dirty="0"/>
              <a:t>of current financial position</a:t>
            </a:r>
          </a:p>
          <a:p>
            <a:pPr lvl="1"/>
            <a:r>
              <a:rPr lang="en-US" sz="2800" dirty="0"/>
              <a:t>No one is going to liquidate (sell, turn into cash) everything they own.  What Net worth indicates is your overall current financial situation.   </a:t>
            </a:r>
          </a:p>
          <a:p>
            <a:pPr lvl="0"/>
            <a:r>
              <a:rPr lang="en-US" sz="3200" dirty="0"/>
              <a:t>Net worth is not the amount of cash available for immediate spending.  	</a:t>
            </a:r>
          </a:p>
          <a:p>
            <a:pPr lvl="1"/>
            <a:r>
              <a:rPr lang="en-US" sz="2800" dirty="0"/>
              <a:t>If you have a net worth of $10,000, you don’t have all that to spend.  Much of that is tied up in your car, home, and other valuable personal possessions. </a:t>
            </a:r>
            <a:endParaRPr lang="en-US" dirty="0"/>
          </a:p>
          <a:p>
            <a:pPr marL="0" indent="0">
              <a:buNone/>
            </a:pPr>
            <a:r>
              <a:rPr lang="en-US" sz="3600" dirty="0" smtClean="0">
                <a:hlinkClick r:id="rId2" action="ppaction://hlinkfile"/>
              </a:rPr>
              <a:t>ASSIGNMENT: COMPUTE </a:t>
            </a:r>
            <a:r>
              <a:rPr lang="en-US" sz="3600" dirty="0">
                <a:hlinkClick r:id="rId2" action="ppaction://hlinkfile"/>
              </a:rPr>
              <a:t>YOUR NET </a:t>
            </a:r>
            <a:r>
              <a:rPr lang="en-US" sz="3600" dirty="0" smtClean="0">
                <a:hlinkClick r:id="rId2" action="ppaction://hlinkfile"/>
              </a:rPr>
              <a:t>WORTH</a:t>
            </a:r>
            <a:endParaRPr lang="en-US" sz="3600" dirty="0"/>
          </a:p>
        </p:txBody>
      </p:sp>
      <p:pic>
        <p:nvPicPr>
          <p:cNvPr id="4" name="Picture 3"/>
          <p:cNvPicPr/>
          <p:nvPr/>
        </p:nvPicPr>
        <p:blipFill>
          <a:blip r:embed="rId3">
            <a:extLst>
              <a:ext uri="{28A0092B-C50C-407E-A947-70E740481C1C}">
                <a14:useLocalDpi xmlns:a14="http://schemas.microsoft.com/office/drawing/2010/main" val="0"/>
              </a:ext>
            </a:extLst>
          </a:blip>
          <a:stretch>
            <a:fillRect/>
          </a:stretch>
        </p:blipFill>
        <p:spPr>
          <a:xfrm>
            <a:off x="5962918" y="2775442"/>
            <a:ext cx="6229081" cy="3219719"/>
          </a:xfrm>
          <a:prstGeom prst="rect">
            <a:avLst/>
          </a:prstGeom>
        </p:spPr>
      </p:pic>
      <p:sp>
        <p:nvSpPr>
          <p:cNvPr id="7" name="TextBox 6"/>
          <p:cNvSpPr txBox="1"/>
          <p:nvPr/>
        </p:nvSpPr>
        <p:spPr>
          <a:xfrm>
            <a:off x="182034" y="1943073"/>
            <a:ext cx="11718045" cy="430887"/>
          </a:xfrm>
          <a:prstGeom prst="rect">
            <a:avLst/>
          </a:prstGeom>
          <a:noFill/>
        </p:spPr>
        <p:txBody>
          <a:bodyPr wrap="square" rtlCol="0">
            <a:spAutoFit/>
          </a:bodyPr>
          <a:lstStyle/>
          <a:p>
            <a:r>
              <a:rPr lang="en-US" sz="2200" dirty="0"/>
              <a:t>Net worth (your wealth) = Assets + Liabilities </a:t>
            </a:r>
            <a:r>
              <a:rPr lang="en-US" sz="2200" dirty="0" smtClean="0"/>
              <a:t>= what </a:t>
            </a:r>
            <a:r>
              <a:rPr lang="en-US" sz="2200" dirty="0"/>
              <a:t>you </a:t>
            </a:r>
            <a:r>
              <a:rPr lang="en-US" sz="2200" dirty="0" smtClean="0"/>
              <a:t>own –what </a:t>
            </a:r>
            <a:r>
              <a:rPr lang="en-US" sz="2200" dirty="0"/>
              <a:t>you </a:t>
            </a:r>
            <a:r>
              <a:rPr lang="en-US" sz="2200" dirty="0" smtClean="0"/>
              <a:t>owe </a:t>
            </a:r>
            <a:endParaRPr lang="en-US" sz="2200" dirty="0"/>
          </a:p>
        </p:txBody>
      </p:sp>
    </p:spTree>
    <p:extLst>
      <p:ext uri="{BB962C8B-B14F-4D97-AF65-F5344CB8AC3E}">
        <p14:creationId xmlns:p14="http://schemas.microsoft.com/office/powerpoint/2010/main" val="23711524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3</a:t>
            </a:r>
            <a:endParaRPr lang="en-US" sz="54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590433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352425"/>
            <a:ext cx="10515600" cy="1399102"/>
          </a:xfrm>
        </p:spPr>
        <p:txBody>
          <a:bodyPr>
            <a:normAutofit/>
          </a:bodyPr>
          <a:lstStyle/>
          <a:p>
            <a:r>
              <a:rPr lang="en-US" sz="5400" b="1" dirty="0" smtClean="0"/>
              <a:t>Learning Objectives</a:t>
            </a:r>
            <a:endParaRPr lang="en-US" sz="5400" b="1" dirty="0"/>
          </a:p>
        </p:txBody>
      </p:sp>
      <p:sp>
        <p:nvSpPr>
          <p:cNvPr id="3" name="Content Placeholder 2"/>
          <p:cNvSpPr>
            <a:spLocks noGrp="1"/>
          </p:cNvSpPr>
          <p:nvPr>
            <p:ph idx="1"/>
          </p:nvPr>
        </p:nvSpPr>
        <p:spPr>
          <a:xfrm>
            <a:off x="419100" y="1955799"/>
            <a:ext cx="10934700" cy="4221163"/>
          </a:xfrm>
        </p:spPr>
        <p:txBody>
          <a:bodyPr/>
          <a:lstStyle/>
          <a:p>
            <a:r>
              <a:rPr lang="en-US" sz="3600" dirty="0" smtClean="0"/>
              <a:t>Determine </a:t>
            </a:r>
            <a:r>
              <a:rPr lang="en-US" sz="3600" dirty="0"/>
              <a:t>the proper way to organize your financial records. </a:t>
            </a:r>
          </a:p>
          <a:p>
            <a:r>
              <a:rPr lang="en-US" sz="3600" dirty="0" smtClean="0"/>
              <a:t>Create </a:t>
            </a:r>
            <a:r>
              <a:rPr lang="en-US" sz="3600" dirty="0"/>
              <a:t>and understand the cash flow statement.</a:t>
            </a:r>
          </a:p>
          <a:p>
            <a:r>
              <a:rPr lang="en-US" sz="3600" dirty="0" smtClean="0"/>
              <a:t>Create </a:t>
            </a:r>
            <a:r>
              <a:rPr lang="en-US" sz="3600" dirty="0"/>
              <a:t>and understand a balance sheet.</a:t>
            </a:r>
          </a:p>
          <a:p>
            <a:endParaRPr lang="en-US" dirty="0"/>
          </a:p>
        </p:txBody>
      </p:sp>
    </p:spTree>
    <p:extLst>
      <p:ext uri="{BB962C8B-B14F-4D97-AF65-F5344CB8AC3E}">
        <p14:creationId xmlns:p14="http://schemas.microsoft.com/office/powerpoint/2010/main" val="38462921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999" y="174625"/>
            <a:ext cx="11874501" cy="1499629"/>
          </a:xfrm>
        </p:spPr>
        <p:txBody>
          <a:bodyPr>
            <a:normAutofit/>
          </a:bodyPr>
          <a:lstStyle/>
          <a:p>
            <a:r>
              <a:rPr lang="en-US" sz="5400" b="1" dirty="0" smtClean="0"/>
              <a:t>Insolvency (Going Bankrupt)</a:t>
            </a:r>
            <a:endParaRPr lang="en-US" sz="5400" dirty="0"/>
          </a:p>
        </p:txBody>
      </p:sp>
      <p:sp>
        <p:nvSpPr>
          <p:cNvPr id="3" name="Content Placeholder 2"/>
          <p:cNvSpPr>
            <a:spLocks noGrp="1"/>
          </p:cNvSpPr>
          <p:nvPr>
            <p:ph idx="1"/>
          </p:nvPr>
        </p:nvSpPr>
        <p:spPr>
          <a:xfrm>
            <a:off x="126999" y="1764406"/>
            <a:ext cx="11874501" cy="5093594"/>
          </a:xfrm>
        </p:spPr>
        <p:txBody>
          <a:bodyPr>
            <a:normAutofit lnSpcReduction="10000"/>
          </a:bodyPr>
          <a:lstStyle/>
          <a:p>
            <a:r>
              <a:rPr lang="en-US" sz="4200" dirty="0" smtClean="0"/>
              <a:t>Insolvency-</a:t>
            </a:r>
            <a:r>
              <a:rPr lang="en-US" sz="3800" dirty="0" smtClean="0"/>
              <a:t> is the inability </a:t>
            </a:r>
            <a:r>
              <a:rPr lang="en-US" sz="3800" dirty="0"/>
              <a:t>to pay debts when due</a:t>
            </a:r>
          </a:p>
          <a:p>
            <a:pPr lvl="3"/>
            <a:r>
              <a:rPr lang="en-US" sz="3100" dirty="0"/>
              <a:t>Liabilities far exceed assets</a:t>
            </a:r>
          </a:p>
          <a:p>
            <a:r>
              <a:rPr lang="en-US" sz="3400" dirty="0" smtClean="0"/>
              <a:t>Repercussions include:</a:t>
            </a:r>
            <a:endParaRPr lang="en-US" sz="3400" dirty="0"/>
          </a:p>
          <a:p>
            <a:pPr lvl="3"/>
            <a:r>
              <a:rPr lang="en-US" sz="2800" dirty="0"/>
              <a:t>Difficulty obtaining credit</a:t>
            </a:r>
          </a:p>
          <a:p>
            <a:pPr lvl="3"/>
            <a:r>
              <a:rPr lang="en-US" sz="2800" dirty="0" smtClean="0"/>
              <a:t>Diminished future </a:t>
            </a:r>
            <a:r>
              <a:rPr lang="en-US" sz="2800" dirty="0"/>
              <a:t>Job opportunities</a:t>
            </a:r>
          </a:p>
          <a:p>
            <a:pPr lvl="3"/>
            <a:r>
              <a:rPr lang="en-US" sz="2800" dirty="0"/>
              <a:t>Loss of Personal Assets</a:t>
            </a:r>
          </a:p>
          <a:p>
            <a:pPr lvl="3"/>
            <a:r>
              <a:rPr lang="en-US" sz="2800" dirty="0"/>
              <a:t>Strain on relationships and family</a:t>
            </a:r>
          </a:p>
          <a:p>
            <a:pPr marL="274320" lvl="1" indent="-274320">
              <a:buClr>
                <a:schemeClr val="accent3"/>
              </a:buClr>
              <a:buSzPct val="95000"/>
            </a:pPr>
            <a:r>
              <a:rPr lang="en-US" dirty="0"/>
              <a:t>Even an individual with a very high net worth on paper can be in danger of bankruptcy.  If most of your Net Worth is tied up in assets that are difficult to liquidate (an expensive home, many of your personal possessions), you may not have enough cash to pay what you currently owe.</a:t>
            </a:r>
          </a:p>
          <a:p>
            <a:endParaRPr lang="en-US" dirty="0"/>
          </a:p>
        </p:txBody>
      </p:sp>
    </p:spTree>
    <p:extLst>
      <p:ext uri="{BB962C8B-B14F-4D97-AF65-F5344CB8AC3E}">
        <p14:creationId xmlns:p14="http://schemas.microsoft.com/office/powerpoint/2010/main" val="7893417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300" y="352425"/>
            <a:ext cx="10515600" cy="1476375"/>
          </a:xfrm>
        </p:spPr>
        <p:txBody>
          <a:bodyPr>
            <a:normAutofit/>
          </a:bodyPr>
          <a:lstStyle/>
          <a:p>
            <a:r>
              <a:rPr lang="en-US" sz="5400" b="1" dirty="0"/>
              <a:t>Ways to Increase Net </a:t>
            </a:r>
            <a:r>
              <a:rPr lang="en-US" sz="5400" b="1" dirty="0" smtClean="0"/>
              <a:t>Worth</a:t>
            </a:r>
            <a:endParaRPr lang="en-US" sz="5400" b="1" dirty="0"/>
          </a:p>
        </p:txBody>
      </p:sp>
      <p:sp>
        <p:nvSpPr>
          <p:cNvPr id="3" name="Content Placeholder 2"/>
          <p:cNvSpPr>
            <a:spLocks noGrp="1"/>
          </p:cNvSpPr>
          <p:nvPr>
            <p:ph idx="1"/>
          </p:nvPr>
        </p:nvSpPr>
        <p:spPr>
          <a:xfrm>
            <a:off x="368299" y="2064353"/>
            <a:ext cx="11467385" cy="4645539"/>
          </a:xfrm>
        </p:spPr>
        <p:txBody>
          <a:bodyPr>
            <a:normAutofit/>
          </a:bodyPr>
          <a:lstStyle/>
          <a:p>
            <a:pPr lvl="0"/>
            <a:r>
              <a:rPr lang="en-US" sz="3600" dirty="0"/>
              <a:t>Increase your </a:t>
            </a:r>
            <a:r>
              <a:rPr lang="en-US" sz="3600" dirty="0" smtClean="0"/>
              <a:t>savings, earning, and </a:t>
            </a:r>
            <a:r>
              <a:rPr lang="en-US" sz="3600" dirty="0"/>
              <a:t>the value of your </a:t>
            </a:r>
            <a:r>
              <a:rPr lang="en-US" sz="3600" dirty="0" smtClean="0"/>
              <a:t>investments.</a:t>
            </a:r>
            <a:endParaRPr lang="en-US" sz="3600" dirty="0"/>
          </a:p>
          <a:p>
            <a:pPr lvl="0"/>
            <a:r>
              <a:rPr lang="en-US" sz="3600" dirty="0"/>
              <a:t>Reduce </a:t>
            </a:r>
            <a:r>
              <a:rPr lang="en-US" sz="3600" dirty="0" smtClean="0"/>
              <a:t>spending</a:t>
            </a:r>
            <a:endParaRPr lang="en-US" sz="3600" dirty="0"/>
          </a:p>
          <a:p>
            <a:pPr marL="393192" lvl="1" indent="0">
              <a:buNone/>
            </a:pPr>
            <a:endParaRPr lang="en-US" sz="1000" dirty="0"/>
          </a:p>
          <a:p>
            <a:pPr marL="393192" lvl="1" indent="0">
              <a:buNone/>
            </a:pPr>
            <a:endParaRPr lang="en-US" sz="1000" dirty="0" smtClean="0"/>
          </a:p>
          <a:p>
            <a:pPr marL="27432" indent="0">
              <a:buNone/>
            </a:pPr>
            <a:r>
              <a:rPr lang="en-US" sz="3200" dirty="0" smtClean="0"/>
              <a:t>Law of large numbers - look towards your largest costs.  Reducing these expenses (car, apartment) will generally the largest effect on your ability to increase your net worth.</a:t>
            </a:r>
          </a:p>
          <a:p>
            <a:pPr marL="27432" indent="0">
              <a:buNone/>
            </a:pPr>
            <a:endParaRPr lang="en-US" sz="1200" dirty="0" smtClean="0"/>
          </a:p>
          <a:p>
            <a:pPr marL="27432" indent="0">
              <a:buNone/>
            </a:pPr>
            <a:r>
              <a:rPr lang="en-US" sz="2400" dirty="0" smtClean="0"/>
              <a:t>Tips on how to increase your net worth: </a:t>
            </a:r>
            <a:r>
              <a:rPr lang="en-US" sz="1400" dirty="0" smtClean="0"/>
              <a:t>http</a:t>
            </a:r>
            <a:r>
              <a:rPr lang="en-US" sz="1400" dirty="0"/>
              <a:t>://www.investopedia.com/financial-edge/1212/6-tips-for-increasing-your-net-worth.aspx</a:t>
            </a:r>
          </a:p>
          <a:p>
            <a:endParaRPr lang="en-US" dirty="0"/>
          </a:p>
        </p:txBody>
      </p:sp>
    </p:spTree>
    <p:extLst>
      <p:ext uri="{BB962C8B-B14F-4D97-AF65-F5344CB8AC3E}">
        <p14:creationId xmlns:p14="http://schemas.microsoft.com/office/powerpoint/2010/main" val="9991842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577" y="111125"/>
            <a:ext cx="10550123" cy="1588886"/>
          </a:xfrm>
        </p:spPr>
        <p:txBody>
          <a:bodyPr>
            <a:normAutofit/>
          </a:bodyPr>
          <a:lstStyle/>
          <a:p>
            <a:r>
              <a:rPr lang="en-US" sz="5400" b="1" dirty="0" smtClean="0"/>
              <a:t>Personal Finance Ratios</a:t>
            </a:r>
            <a:endParaRPr lang="en-US" sz="54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64812672"/>
              </p:ext>
            </p:extLst>
          </p:nvPr>
        </p:nvGraphicFramePr>
        <p:xfrm>
          <a:off x="112030" y="1678508"/>
          <a:ext cx="6690936" cy="4691847"/>
        </p:xfrm>
        <a:graphic>
          <a:graphicData uri="http://schemas.openxmlformats.org/drawingml/2006/table">
            <a:tbl>
              <a:tblPr firstRow="1" firstCol="1" bandRow="1">
                <a:tableStyleId>{5C22544A-7EE6-4342-B048-85BDC9FD1C3A}</a:tableStyleId>
              </a:tblPr>
              <a:tblGrid>
                <a:gridCol w="1134879"/>
                <a:gridCol w="1531917"/>
                <a:gridCol w="1805755"/>
                <a:gridCol w="2218385"/>
              </a:tblGrid>
              <a:tr h="180181">
                <a:tc>
                  <a:txBody>
                    <a:bodyPr/>
                    <a:lstStyle/>
                    <a:p>
                      <a:pPr marL="0" marR="0">
                        <a:lnSpc>
                          <a:spcPct val="107000"/>
                        </a:lnSpc>
                        <a:spcBef>
                          <a:spcPts val="0"/>
                        </a:spcBef>
                        <a:spcAft>
                          <a:spcPts val="0"/>
                        </a:spcAft>
                      </a:pPr>
                      <a:r>
                        <a:rPr lang="en-US" sz="1000" dirty="0">
                          <a:effectLst/>
                        </a:rPr>
                        <a:t>RATIO</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c>
                  <a:txBody>
                    <a:bodyPr/>
                    <a:lstStyle/>
                    <a:p>
                      <a:pPr marL="0" marR="0">
                        <a:lnSpc>
                          <a:spcPct val="107000"/>
                        </a:lnSpc>
                        <a:spcBef>
                          <a:spcPts val="0"/>
                        </a:spcBef>
                        <a:spcAft>
                          <a:spcPts val="0"/>
                        </a:spcAft>
                      </a:pPr>
                      <a:r>
                        <a:rPr lang="en-US" sz="1000">
                          <a:effectLst/>
                        </a:rPr>
                        <a:t>Calculation</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c>
                  <a:txBody>
                    <a:bodyPr/>
                    <a:lstStyle/>
                    <a:p>
                      <a:pPr marL="0" marR="0">
                        <a:lnSpc>
                          <a:spcPct val="107000"/>
                        </a:lnSpc>
                        <a:spcBef>
                          <a:spcPts val="0"/>
                        </a:spcBef>
                        <a:spcAft>
                          <a:spcPts val="0"/>
                        </a:spcAft>
                      </a:pPr>
                      <a:r>
                        <a:rPr lang="en-US" sz="1000" dirty="0">
                          <a:effectLst/>
                        </a:rPr>
                        <a:t>Example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c>
                  <a:txBody>
                    <a:bodyPr/>
                    <a:lstStyle/>
                    <a:p>
                      <a:pPr marL="0" marR="0">
                        <a:lnSpc>
                          <a:spcPct val="107000"/>
                        </a:lnSpc>
                        <a:spcBef>
                          <a:spcPts val="0"/>
                        </a:spcBef>
                        <a:spcAft>
                          <a:spcPts val="0"/>
                        </a:spcAft>
                      </a:pPr>
                      <a:r>
                        <a:rPr lang="en-US" sz="1000">
                          <a:effectLst/>
                        </a:rPr>
                        <a:t>This Means: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r>
              <a:tr h="718256">
                <a:tc>
                  <a:txBody>
                    <a:bodyPr/>
                    <a:lstStyle/>
                    <a:p>
                      <a:pPr marL="0" marR="0">
                        <a:lnSpc>
                          <a:spcPct val="107000"/>
                        </a:lnSpc>
                        <a:spcBef>
                          <a:spcPts val="0"/>
                        </a:spcBef>
                        <a:spcAft>
                          <a:spcPts val="0"/>
                        </a:spcAft>
                      </a:pPr>
                      <a:r>
                        <a:rPr lang="en-US" sz="1000" dirty="0">
                          <a:effectLst/>
                        </a:rPr>
                        <a:t>Debt Ratio</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c>
                  <a:txBody>
                    <a:bodyPr/>
                    <a:lstStyle/>
                    <a:p>
                      <a:pPr marL="0" marR="0">
                        <a:lnSpc>
                          <a:spcPct val="107000"/>
                        </a:lnSpc>
                        <a:spcBef>
                          <a:spcPts val="0"/>
                        </a:spcBef>
                        <a:spcAft>
                          <a:spcPts val="0"/>
                        </a:spcAft>
                      </a:pPr>
                      <a:r>
                        <a:rPr lang="en-US" sz="1000">
                          <a:effectLst/>
                        </a:rPr>
                        <a:t>Liabilities / net worth</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c>
                  <a:txBody>
                    <a:bodyPr/>
                    <a:lstStyle/>
                    <a:p>
                      <a:pPr marL="0" marR="0">
                        <a:lnSpc>
                          <a:spcPct val="107000"/>
                        </a:lnSpc>
                        <a:spcBef>
                          <a:spcPts val="0"/>
                        </a:spcBef>
                        <a:spcAft>
                          <a:spcPts val="0"/>
                        </a:spcAft>
                      </a:pPr>
                      <a:r>
                        <a:rPr lang="en-US" sz="1000" dirty="0">
                          <a:effectLst/>
                        </a:rPr>
                        <a:t>$100 in liabilities/</a:t>
                      </a:r>
                    </a:p>
                    <a:p>
                      <a:pPr marL="0" marR="0">
                        <a:lnSpc>
                          <a:spcPct val="107000"/>
                        </a:lnSpc>
                        <a:spcBef>
                          <a:spcPts val="0"/>
                        </a:spcBef>
                        <a:spcAft>
                          <a:spcPts val="0"/>
                        </a:spcAft>
                      </a:pPr>
                      <a:r>
                        <a:rPr lang="en-US" sz="1000" dirty="0">
                          <a:effectLst/>
                        </a:rPr>
                        <a:t>$150 Net Worth</a:t>
                      </a:r>
                    </a:p>
                    <a:p>
                      <a:pPr marL="0" marR="0">
                        <a:lnSpc>
                          <a:spcPct val="107000"/>
                        </a:lnSpc>
                        <a:spcBef>
                          <a:spcPts val="0"/>
                        </a:spcBef>
                        <a:spcAft>
                          <a:spcPts val="0"/>
                        </a:spcAft>
                      </a:pPr>
                      <a:r>
                        <a:rPr lang="en-US" sz="1000" dirty="0">
                          <a:effectLst/>
                        </a:rPr>
                        <a:t>= .67</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c>
                  <a:txBody>
                    <a:bodyPr/>
                    <a:lstStyle/>
                    <a:p>
                      <a:pPr marL="0" marR="0">
                        <a:lnSpc>
                          <a:spcPct val="107000"/>
                        </a:lnSpc>
                        <a:spcBef>
                          <a:spcPts val="0"/>
                        </a:spcBef>
                        <a:spcAft>
                          <a:spcPts val="0"/>
                        </a:spcAft>
                      </a:pPr>
                      <a:r>
                        <a:rPr lang="en-US" sz="1000" dirty="0" smtClean="0"/>
                        <a:t>What is the relationship between your debt and net worth?</a:t>
                      </a:r>
                    </a:p>
                    <a:p>
                      <a:pPr marL="0" marR="0">
                        <a:lnSpc>
                          <a:spcPct val="107000"/>
                        </a:lnSpc>
                        <a:spcBef>
                          <a:spcPts val="0"/>
                        </a:spcBef>
                        <a:spcAft>
                          <a:spcPts val="0"/>
                        </a:spcAft>
                      </a:pPr>
                      <a:endParaRPr lang="en-US" sz="1000" dirty="0" smtClean="0">
                        <a:effectLst/>
                      </a:endParaRPr>
                    </a:p>
                    <a:p>
                      <a:pPr marL="0" marR="0">
                        <a:lnSpc>
                          <a:spcPct val="107000"/>
                        </a:lnSpc>
                        <a:spcBef>
                          <a:spcPts val="0"/>
                        </a:spcBef>
                        <a:spcAft>
                          <a:spcPts val="0"/>
                        </a:spcAft>
                      </a:pPr>
                      <a:r>
                        <a:rPr lang="en-US" sz="1000" dirty="0" smtClean="0">
                          <a:effectLst/>
                        </a:rPr>
                        <a:t>Low </a:t>
                      </a:r>
                      <a:r>
                        <a:rPr lang="en-US" sz="1000" dirty="0">
                          <a:effectLst/>
                        </a:rPr>
                        <a:t>debt is best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r>
              <a:tr h="712520">
                <a:tc>
                  <a:txBody>
                    <a:bodyPr/>
                    <a:lstStyle/>
                    <a:p>
                      <a:pPr marL="0" marR="0">
                        <a:lnSpc>
                          <a:spcPct val="107000"/>
                        </a:lnSpc>
                        <a:spcBef>
                          <a:spcPts val="0"/>
                        </a:spcBef>
                        <a:spcAft>
                          <a:spcPts val="0"/>
                        </a:spcAft>
                      </a:pPr>
                      <a:r>
                        <a:rPr lang="en-US" sz="1000" dirty="0">
                          <a:effectLst/>
                        </a:rPr>
                        <a:t>Current Ratio</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c>
                  <a:txBody>
                    <a:bodyPr/>
                    <a:lstStyle/>
                    <a:p>
                      <a:pPr marL="0" marR="0">
                        <a:lnSpc>
                          <a:spcPct val="107000"/>
                        </a:lnSpc>
                        <a:spcBef>
                          <a:spcPts val="0"/>
                        </a:spcBef>
                        <a:spcAft>
                          <a:spcPts val="0"/>
                        </a:spcAft>
                      </a:pPr>
                      <a:r>
                        <a:rPr lang="en-US" sz="1000">
                          <a:effectLst/>
                        </a:rPr>
                        <a:t>Liquid assets / current liabilities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c>
                  <a:txBody>
                    <a:bodyPr/>
                    <a:lstStyle/>
                    <a:p>
                      <a:pPr marL="0" marR="0">
                        <a:lnSpc>
                          <a:spcPct val="107000"/>
                        </a:lnSpc>
                        <a:spcBef>
                          <a:spcPts val="0"/>
                        </a:spcBef>
                        <a:spcAft>
                          <a:spcPts val="0"/>
                        </a:spcAft>
                      </a:pPr>
                      <a:r>
                        <a:rPr lang="en-US" sz="1000" dirty="0">
                          <a:effectLst/>
                        </a:rPr>
                        <a:t>$ 400 in liquid assets/</a:t>
                      </a:r>
                    </a:p>
                    <a:p>
                      <a:pPr marL="0" marR="0">
                        <a:lnSpc>
                          <a:spcPct val="107000"/>
                        </a:lnSpc>
                        <a:spcBef>
                          <a:spcPts val="0"/>
                        </a:spcBef>
                        <a:spcAft>
                          <a:spcPts val="0"/>
                        </a:spcAft>
                      </a:pPr>
                      <a:r>
                        <a:rPr lang="en-US" sz="1000" dirty="0">
                          <a:effectLst/>
                        </a:rPr>
                        <a:t>$300 in current liabilities</a:t>
                      </a:r>
                    </a:p>
                    <a:p>
                      <a:pPr marL="0" marR="0">
                        <a:lnSpc>
                          <a:spcPct val="107000"/>
                        </a:lnSpc>
                        <a:spcBef>
                          <a:spcPts val="0"/>
                        </a:spcBef>
                        <a:spcAft>
                          <a:spcPts val="0"/>
                        </a:spcAft>
                      </a:pPr>
                      <a:r>
                        <a:rPr lang="en-US" sz="1000" dirty="0">
                          <a:effectLst/>
                        </a:rPr>
                        <a:t>=1.33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c>
                  <a:txBody>
                    <a:bodyPr/>
                    <a:lstStyle/>
                    <a:p>
                      <a:pPr marL="0" marR="0">
                        <a:lnSpc>
                          <a:spcPct val="107000"/>
                        </a:lnSpc>
                        <a:spcBef>
                          <a:spcPts val="0"/>
                        </a:spcBef>
                        <a:spcAft>
                          <a:spcPts val="0"/>
                        </a:spcAft>
                      </a:pPr>
                      <a:r>
                        <a:rPr lang="en-US" sz="1000" dirty="0">
                          <a:effectLst/>
                        </a:rPr>
                        <a:t>Do you have enough cash to pay your current bills</a:t>
                      </a:r>
                      <a:r>
                        <a:rPr lang="en-US" sz="1000" dirty="0" smtClean="0">
                          <a:effectLst/>
                        </a:rPr>
                        <a:t>?</a:t>
                      </a:r>
                    </a:p>
                    <a:p>
                      <a:pPr marL="0" marR="0">
                        <a:lnSpc>
                          <a:spcPct val="107000"/>
                        </a:lnSpc>
                        <a:spcBef>
                          <a:spcPts val="0"/>
                        </a:spcBef>
                        <a:spcAft>
                          <a:spcPts val="0"/>
                        </a:spcAft>
                      </a:pPr>
                      <a:endParaRPr lang="en-US" sz="1000" dirty="0">
                        <a:effectLst/>
                      </a:endParaRPr>
                    </a:p>
                    <a:p>
                      <a:pPr marL="0" marR="0">
                        <a:lnSpc>
                          <a:spcPct val="107000"/>
                        </a:lnSpc>
                        <a:spcBef>
                          <a:spcPts val="0"/>
                        </a:spcBef>
                        <a:spcAft>
                          <a:spcPts val="0"/>
                        </a:spcAft>
                      </a:pPr>
                      <a:r>
                        <a:rPr lang="en-US" sz="1000" dirty="0" smtClean="0">
                          <a:effectLst/>
                        </a:rPr>
                        <a:t>High is best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r>
              <a:tr h="736270">
                <a:tc>
                  <a:txBody>
                    <a:bodyPr/>
                    <a:lstStyle/>
                    <a:p>
                      <a:pPr marL="0" marR="0">
                        <a:lnSpc>
                          <a:spcPct val="107000"/>
                        </a:lnSpc>
                        <a:spcBef>
                          <a:spcPts val="0"/>
                        </a:spcBef>
                        <a:spcAft>
                          <a:spcPts val="0"/>
                        </a:spcAft>
                      </a:pPr>
                      <a:r>
                        <a:rPr lang="en-US" sz="1000" dirty="0">
                          <a:effectLst/>
                        </a:rPr>
                        <a:t>Liquidity Ratio</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c>
                  <a:txBody>
                    <a:bodyPr/>
                    <a:lstStyle/>
                    <a:p>
                      <a:pPr marL="0" marR="0">
                        <a:lnSpc>
                          <a:spcPct val="107000"/>
                        </a:lnSpc>
                        <a:spcBef>
                          <a:spcPts val="0"/>
                        </a:spcBef>
                        <a:spcAft>
                          <a:spcPts val="0"/>
                        </a:spcAft>
                      </a:pPr>
                      <a:r>
                        <a:rPr lang="en-US" sz="1000" dirty="0">
                          <a:effectLst/>
                        </a:rPr>
                        <a:t>Liquid assets / monthly expenses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c>
                  <a:txBody>
                    <a:bodyPr/>
                    <a:lstStyle/>
                    <a:p>
                      <a:pPr marL="0" marR="0">
                        <a:lnSpc>
                          <a:spcPct val="107000"/>
                        </a:lnSpc>
                        <a:spcBef>
                          <a:spcPts val="0"/>
                        </a:spcBef>
                        <a:spcAft>
                          <a:spcPts val="0"/>
                        </a:spcAft>
                      </a:pPr>
                      <a:r>
                        <a:rPr lang="en-US" sz="1000" dirty="0">
                          <a:effectLst/>
                        </a:rPr>
                        <a:t>$500 in liquid assets/</a:t>
                      </a:r>
                    </a:p>
                    <a:p>
                      <a:pPr marL="0" marR="0">
                        <a:lnSpc>
                          <a:spcPct val="107000"/>
                        </a:lnSpc>
                        <a:spcBef>
                          <a:spcPts val="0"/>
                        </a:spcBef>
                        <a:spcAft>
                          <a:spcPts val="0"/>
                        </a:spcAft>
                      </a:pPr>
                      <a:r>
                        <a:rPr lang="en-US" sz="1000" dirty="0">
                          <a:effectLst/>
                        </a:rPr>
                        <a:t>$250 in monthly expenses</a:t>
                      </a:r>
                    </a:p>
                    <a:p>
                      <a:pPr marL="0" marR="0">
                        <a:lnSpc>
                          <a:spcPct val="107000"/>
                        </a:lnSpc>
                        <a:spcBef>
                          <a:spcPts val="0"/>
                        </a:spcBef>
                        <a:spcAft>
                          <a:spcPts val="0"/>
                        </a:spcAft>
                      </a:pPr>
                      <a:r>
                        <a:rPr lang="en-US" sz="1000" dirty="0">
                          <a:effectLst/>
                        </a:rPr>
                        <a:t>= 2</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c>
                  <a:txBody>
                    <a:bodyPr/>
                    <a:lstStyle/>
                    <a:p>
                      <a:pPr marL="0" marR="0">
                        <a:lnSpc>
                          <a:spcPct val="107000"/>
                        </a:lnSpc>
                        <a:spcBef>
                          <a:spcPts val="0"/>
                        </a:spcBef>
                        <a:spcAft>
                          <a:spcPts val="0"/>
                        </a:spcAft>
                      </a:pPr>
                      <a:r>
                        <a:rPr lang="en-US" sz="1000" dirty="0">
                          <a:effectLst/>
                        </a:rPr>
                        <a:t>How long can you pay your bills in case of loss of income?</a:t>
                      </a:r>
                    </a:p>
                    <a:p>
                      <a:pPr marL="0" marR="0">
                        <a:lnSpc>
                          <a:spcPct val="107000"/>
                        </a:lnSpc>
                        <a:spcBef>
                          <a:spcPts val="0"/>
                        </a:spcBef>
                        <a:spcAft>
                          <a:spcPts val="0"/>
                        </a:spcAft>
                      </a:pPr>
                      <a:r>
                        <a:rPr lang="en-US" sz="1000" dirty="0">
                          <a:effectLst/>
                        </a:rPr>
                        <a:t> </a:t>
                      </a:r>
                    </a:p>
                    <a:p>
                      <a:pPr marL="0" marR="0">
                        <a:lnSpc>
                          <a:spcPct val="107000"/>
                        </a:lnSpc>
                        <a:spcBef>
                          <a:spcPts val="0"/>
                        </a:spcBef>
                        <a:spcAft>
                          <a:spcPts val="0"/>
                        </a:spcAft>
                      </a:pPr>
                      <a:r>
                        <a:rPr lang="en-US" sz="1000" dirty="0" smtClean="0">
                          <a:effectLst/>
                        </a:rPr>
                        <a:t>High </a:t>
                      </a:r>
                      <a:r>
                        <a:rPr lang="en-US" sz="1000" dirty="0">
                          <a:effectLst/>
                        </a:rPr>
                        <a:t>is best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r>
              <a:tr h="724395">
                <a:tc>
                  <a:txBody>
                    <a:bodyPr/>
                    <a:lstStyle/>
                    <a:p>
                      <a:pPr marL="0" marR="0">
                        <a:lnSpc>
                          <a:spcPct val="107000"/>
                        </a:lnSpc>
                        <a:spcBef>
                          <a:spcPts val="0"/>
                        </a:spcBef>
                        <a:spcAft>
                          <a:spcPts val="0"/>
                        </a:spcAft>
                      </a:pPr>
                      <a:r>
                        <a:rPr lang="en-US" sz="1000" dirty="0">
                          <a:effectLst/>
                        </a:rPr>
                        <a:t>Debt-payments Ratio</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c>
                  <a:txBody>
                    <a:bodyPr/>
                    <a:lstStyle/>
                    <a:p>
                      <a:pPr marL="0" marR="0">
                        <a:lnSpc>
                          <a:spcPct val="107000"/>
                        </a:lnSpc>
                        <a:spcBef>
                          <a:spcPts val="0"/>
                        </a:spcBef>
                        <a:spcAft>
                          <a:spcPts val="0"/>
                        </a:spcAft>
                      </a:pPr>
                      <a:r>
                        <a:rPr lang="en-US" sz="1000" dirty="0">
                          <a:effectLst/>
                        </a:rPr>
                        <a:t>Monthly credit payments / take-home pay</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c>
                  <a:txBody>
                    <a:bodyPr/>
                    <a:lstStyle/>
                    <a:p>
                      <a:pPr marL="0" marR="0">
                        <a:lnSpc>
                          <a:spcPct val="107000"/>
                        </a:lnSpc>
                        <a:spcBef>
                          <a:spcPts val="0"/>
                        </a:spcBef>
                        <a:spcAft>
                          <a:spcPts val="0"/>
                        </a:spcAft>
                      </a:pPr>
                      <a:r>
                        <a:rPr lang="en-US" sz="1000">
                          <a:effectLst/>
                        </a:rPr>
                        <a:t>$100 paid towards debt a month/</a:t>
                      </a:r>
                    </a:p>
                    <a:p>
                      <a:pPr marL="0" marR="0">
                        <a:lnSpc>
                          <a:spcPct val="107000"/>
                        </a:lnSpc>
                        <a:spcBef>
                          <a:spcPts val="0"/>
                        </a:spcBef>
                        <a:spcAft>
                          <a:spcPts val="0"/>
                        </a:spcAft>
                      </a:pPr>
                      <a:r>
                        <a:rPr lang="en-US" sz="1000">
                          <a:effectLst/>
                        </a:rPr>
                        <a:t>$500 in take-home pay</a:t>
                      </a:r>
                    </a:p>
                    <a:p>
                      <a:pPr marL="0" marR="0">
                        <a:lnSpc>
                          <a:spcPct val="107000"/>
                        </a:lnSpc>
                        <a:spcBef>
                          <a:spcPts val="0"/>
                        </a:spcBef>
                        <a:spcAft>
                          <a:spcPts val="0"/>
                        </a:spcAft>
                      </a:pPr>
                      <a:r>
                        <a:rPr lang="en-US" sz="1000">
                          <a:effectLst/>
                        </a:rPr>
                        <a:t>=.2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c>
                  <a:txBody>
                    <a:bodyPr/>
                    <a:lstStyle/>
                    <a:p>
                      <a:pPr marL="0" marR="0">
                        <a:lnSpc>
                          <a:spcPct val="107000"/>
                        </a:lnSpc>
                        <a:spcBef>
                          <a:spcPts val="0"/>
                        </a:spcBef>
                        <a:spcAft>
                          <a:spcPts val="0"/>
                        </a:spcAft>
                      </a:pPr>
                      <a:r>
                        <a:rPr lang="en-US" sz="1000" dirty="0">
                          <a:effectLst/>
                        </a:rPr>
                        <a:t>How much of earnings goes to paying down your debts? </a:t>
                      </a:r>
                    </a:p>
                    <a:p>
                      <a:pPr marL="0" marR="0">
                        <a:lnSpc>
                          <a:spcPct val="107000"/>
                        </a:lnSpc>
                        <a:spcBef>
                          <a:spcPts val="0"/>
                        </a:spcBef>
                        <a:spcAft>
                          <a:spcPts val="0"/>
                        </a:spcAft>
                      </a:pPr>
                      <a:r>
                        <a:rPr lang="en-US" sz="1000" dirty="0">
                          <a:effectLst/>
                        </a:rPr>
                        <a:t> </a:t>
                      </a:r>
                    </a:p>
                    <a:p>
                      <a:pPr marL="0" marR="0">
                        <a:lnSpc>
                          <a:spcPct val="107000"/>
                        </a:lnSpc>
                        <a:spcBef>
                          <a:spcPts val="0"/>
                        </a:spcBef>
                        <a:spcAft>
                          <a:spcPts val="0"/>
                        </a:spcAft>
                      </a:pPr>
                      <a:r>
                        <a:rPr lang="en-US" sz="1000" dirty="0">
                          <a:effectLst/>
                        </a:rPr>
                        <a:t>L</a:t>
                      </a:r>
                      <a:r>
                        <a:rPr lang="en-US" sz="1000" dirty="0" smtClean="0">
                          <a:effectLst/>
                        </a:rPr>
                        <a:t>ess </a:t>
                      </a:r>
                      <a:r>
                        <a:rPr lang="en-US" sz="1000" dirty="0">
                          <a:effectLst/>
                        </a:rPr>
                        <a:t>than 20% is the general rule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r>
              <a:tr h="879980">
                <a:tc>
                  <a:txBody>
                    <a:bodyPr/>
                    <a:lstStyle/>
                    <a:p>
                      <a:pPr marL="0" marR="0">
                        <a:lnSpc>
                          <a:spcPct val="107000"/>
                        </a:lnSpc>
                        <a:spcBef>
                          <a:spcPts val="0"/>
                        </a:spcBef>
                        <a:spcAft>
                          <a:spcPts val="0"/>
                        </a:spcAft>
                      </a:pPr>
                      <a:r>
                        <a:rPr lang="en-US" sz="1000">
                          <a:effectLst/>
                        </a:rPr>
                        <a:t>Savings Ratio</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c>
                  <a:txBody>
                    <a:bodyPr/>
                    <a:lstStyle/>
                    <a:p>
                      <a:pPr marL="0" marR="0">
                        <a:lnSpc>
                          <a:spcPct val="107000"/>
                        </a:lnSpc>
                        <a:spcBef>
                          <a:spcPts val="0"/>
                        </a:spcBef>
                        <a:spcAft>
                          <a:spcPts val="0"/>
                        </a:spcAft>
                      </a:pPr>
                      <a:r>
                        <a:rPr lang="en-US" sz="1000" dirty="0">
                          <a:effectLst/>
                        </a:rPr>
                        <a:t>Monthly savings /gross income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c>
                  <a:txBody>
                    <a:bodyPr/>
                    <a:lstStyle/>
                    <a:p>
                      <a:pPr marL="0" marR="0">
                        <a:lnSpc>
                          <a:spcPct val="107000"/>
                        </a:lnSpc>
                        <a:spcBef>
                          <a:spcPts val="0"/>
                        </a:spcBef>
                        <a:spcAft>
                          <a:spcPts val="0"/>
                        </a:spcAft>
                      </a:pPr>
                      <a:r>
                        <a:rPr lang="en-US" sz="1000">
                          <a:effectLst/>
                        </a:rPr>
                        <a:t>$25 saved per month /$500 gross income per month</a:t>
                      </a:r>
                    </a:p>
                    <a:p>
                      <a:pPr marL="0" marR="0">
                        <a:lnSpc>
                          <a:spcPct val="107000"/>
                        </a:lnSpc>
                        <a:spcBef>
                          <a:spcPts val="0"/>
                        </a:spcBef>
                        <a:spcAft>
                          <a:spcPts val="0"/>
                        </a:spcAft>
                      </a:pPr>
                      <a:r>
                        <a:rPr lang="en-US" sz="1000">
                          <a:effectLst/>
                        </a:rPr>
                        <a:t>= .05 (5%)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c>
                  <a:txBody>
                    <a:bodyPr/>
                    <a:lstStyle/>
                    <a:p>
                      <a:pPr marL="0" marR="0">
                        <a:lnSpc>
                          <a:spcPct val="107000"/>
                        </a:lnSpc>
                        <a:spcBef>
                          <a:spcPts val="0"/>
                        </a:spcBef>
                        <a:spcAft>
                          <a:spcPts val="0"/>
                        </a:spcAft>
                      </a:pPr>
                      <a:r>
                        <a:rPr lang="en-US" sz="1000" dirty="0">
                          <a:effectLst/>
                        </a:rPr>
                        <a:t>How much do you save?</a:t>
                      </a:r>
                    </a:p>
                    <a:p>
                      <a:pPr marL="0" marR="0">
                        <a:lnSpc>
                          <a:spcPct val="107000"/>
                        </a:lnSpc>
                        <a:spcBef>
                          <a:spcPts val="0"/>
                        </a:spcBef>
                        <a:spcAft>
                          <a:spcPts val="0"/>
                        </a:spcAft>
                      </a:pPr>
                      <a:r>
                        <a:rPr lang="en-US" sz="1000" dirty="0">
                          <a:effectLst/>
                        </a:rPr>
                        <a:t> </a:t>
                      </a:r>
                    </a:p>
                    <a:p>
                      <a:pPr marL="0" marR="0">
                        <a:lnSpc>
                          <a:spcPct val="107000"/>
                        </a:lnSpc>
                        <a:spcBef>
                          <a:spcPts val="0"/>
                        </a:spcBef>
                        <a:spcAft>
                          <a:spcPts val="0"/>
                        </a:spcAft>
                      </a:pPr>
                      <a:r>
                        <a:rPr lang="en-US" sz="1000" dirty="0">
                          <a:effectLst/>
                        </a:rPr>
                        <a:t>5-10% recommended</a:t>
                      </a:r>
                    </a:p>
                    <a:p>
                      <a:pPr marL="0" marR="0">
                        <a:lnSpc>
                          <a:spcPct val="107000"/>
                        </a:lnSpc>
                        <a:spcBef>
                          <a:spcPts val="0"/>
                        </a:spcBef>
                        <a:spcAft>
                          <a:spcPts val="0"/>
                        </a:spcAft>
                      </a:pPr>
                      <a:r>
                        <a:rPr lang="en-US" sz="1000" dirty="0">
                          <a:effectLst/>
                        </a:rPr>
                        <a:t>(Going to depend on age, goals, life situation)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r>
              <a:tr h="740245">
                <a:tc>
                  <a:txBody>
                    <a:bodyPr/>
                    <a:lstStyle/>
                    <a:p>
                      <a:pPr marL="0" marR="0">
                        <a:lnSpc>
                          <a:spcPct val="107000"/>
                        </a:lnSpc>
                        <a:spcBef>
                          <a:spcPts val="0"/>
                        </a:spcBef>
                        <a:spcAft>
                          <a:spcPts val="0"/>
                        </a:spcAft>
                      </a:pPr>
                      <a:r>
                        <a:rPr lang="en-US" sz="1000" dirty="0" smtClean="0">
                          <a:effectLst/>
                          <a:latin typeface="Calibri" panose="020F0502020204030204" pitchFamily="34" charset="0"/>
                          <a:ea typeface="Calibri" panose="020F0502020204030204" pitchFamily="34" charset="0"/>
                          <a:cs typeface="Times New Roman" panose="02020603050405020304" pitchFamily="18" charset="0"/>
                        </a:rPr>
                        <a:t>Debt-To Income Ratio</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c>
                  <a:txBody>
                    <a:bodyPr/>
                    <a:lstStyle/>
                    <a:p>
                      <a:pPr marL="0" marR="0">
                        <a:lnSpc>
                          <a:spcPct val="107000"/>
                        </a:lnSpc>
                        <a:spcBef>
                          <a:spcPts val="0"/>
                        </a:spcBef>
                        <a:spcAft>
                          <a:spcPts val="0"/>
                        </a:spcAft>
                      </a:pPr>
                      <a:r>
                        <a:rPr lang="en-US" sz="1000" dirty="0" smtClean="0">
                          <a:effectLst/>
                          <a:latin typeface="Calibri" panose="020F0502020204030204" pitchFamily="34" charset="0"/>
                          <a:ea typeface="Calibri" panose="020F0502020204030204" pitchFamily="34" charset="0"/>
                          <a:cs typeface="Times New Roman" panose="02020603050405020304" pitchFamily="18" charset="0"/>
                        </a:rPr>
                        <a:t>Recurring Monthly</a:t>
                      </a:r>
                      <a:r>
                        <a:rPr lang="en-US" sz="10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1000" dirty="0" smtClean="0">
                          <a:effectLst/>
                          <a:latin typeface="Calibri" panose="020F0502020204030204" pitchFamily="34" charset="0"/>
                          <a:ea typeface="Calibri" panose="020F0502020204030204" pitchFamily="34" charset="0"/>
                          <a:cs typeface="Times New Roman" panose="02020603050405020304" pitchFamily="18" charset="0"/>
                        </a:rPr>
                        <a:t>Debt Obligations / Gross Monthly Income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c>
                  <a:txBody>
                    <a:bodyPr/>
                    <a:lstStyle/>
                    <a:p>
                      <a:pPr marL="0" marR="0">
                        <a:lnSpc>
                          <a:spcPct val="107000"/>
                        </a:lnSpc>
                        <a:spcBef>
                          <a:spcPts val="0"/>
                        </a:spcBef>
                        <a:spcAft>
                          <a:spcPts val="0"/>
                        </a:spcAft>
                      </a:pPr>
                      <a:r>
                        <a:rPr lang="en-US" sz="1000" dirty="0" smtClean="0">
                          <a:effectLst/>
                          <a:latin typeface="Calibri" panose="020F0502020204030204" pitchFamily="34" charset="0"/>
                          <a:ea typeface="Calibri" panose="020F0502020204030204" pitchFamily="34" charset="0"/>
                          <a:cs typeface="Times New Roman" panose="02020603050405020304" pitchFamily="18" charset="0"/>
                        </a:rPr>
                        <a:t>$2,000 in payments</a:t>
                      </a:r>
                      <a:r>
                        <a:rPr lang="en-US" sz="1000" baseline="0" dirty="0" smtClean="0">
                          <a:effectLst/>
                          <a:latin typeface="Calibri" panose="020F0502020204030204" pitchFamily="34" charset="0"/>
                          <a:ea typeface="Calibri" panose="020F0502020204030204" pitchFamily="34" charset="0"/>
                          <a:cs typeface="Times New Roman" panose="02020603050405020304" pitchFamily="18" charset="0"/>
                        </a:rPr>
                        <a:t> for car, home, credit card payments</a:t>
                      </a:r>
                      <a:r>
                        <a:rPr lang="en-US" sz="1000" dirty="0" smtClean="0">
                          <a:effectLst/>
                          <a:latin typeface="Calibri" panose="020F0502020204030204" pitchFamily="34" charset="0"/>
                          <a:ea typeface="Calibri" panose="020F0502020204030204" pitchFamily="34" charset="0"/>
                          <a:cs typeface="Times New Roman" panose="02020603050405020304" pitchFamily="18" charset="0"/>
                        </a:rPr>
                        <a:t>  / $4,500 gross income per month</a:t>
                      </a:r>
                      <a:r>
                        <a:rPr lang="en-US" sz="1000" baseline="0" dirty="0" smtClean="0">
                          <a:effectLst/>
                          <a:latin typeface="Calibri" panose="020F0502020204030204" pitchFamily="34" charset="0"/>
                          <a:ea typeface="Calibri" panose="020F0502020204030204" pitchFamily="34" charset="0"/>
                          <a:cs typeface="Times New Roman" panose="02020603050405020304" pitchFamily="18" charset="0"/>
                        </a:rPr>
                        <a:t> = 44%</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c>
                  <a:txBody>
                    <a:bodyPr/>
                    <a:lstStyle/>
                    <a:p>
                      <a:pPr marL="0" marR="0">
                        <a:lnSpc>
                          <a:spcPct val="107000"/>
                        </a:lnSpc>
                        <a:spcBef>
                          <a:spcPts val="0"/>
                        </a:spcBef>
                        <a:spcAft>
                          <a:spcPts val="0"/>
                        </a:spcAft>
                      </a:pPr>
                      <a:r>
                        <a:rPr lang="en-US" sz="1000" dirty="0" smtClean="0">
                          <a:effectLst/>
                          <a:latin typeface="Calibri" panose="020F0502020204030204" pitchFamily="34" charset="0"/>
                          <a:ea typeface="Calibri" panose="020F0502020204030204" pitchFamily="34" charset="0"/>
                          <a:cs typeface="Times New Roman" panose="02020603050405020304" pitchFamily="18" charset="0"/>
                        </a:rPr>
                        <a:t>How much of your before-tax</a:t>
                      </a:r>
                      <a:r>
                        <a:rPr lang="en-US" sz="1000" baseline="0" dirty="0" smtClean="0">
                          <a:effectLst/>
                          <a:latin typeface="Calibri" panose="020F0502020204030204" pitchFamily="34" charset="0"/>
                          <a:ea typeface="Calibri" panose="020F0502020204030204" pitchFamily="34" charset="0"/>
                          <a:cs typeface="Times New Roman" panose="02020603050405020304" pitchFamily="18" charset="0"/>
                        </a:rPr>
                        <a:t> income are you spending to pay off loans?</a:t>
                      </a:r>
                    </a:p>
                    <a:p>
                      <a:pPr marL="0" marR="0">
                        <a:lnSpc>
                          <a:spcPct val="107000"/>
                        </a:lnSpc>
                        <a:spcBef>
                          <a:spcPts val="0"/>
                        </a:spcBef>
                        <a:spcAft>
                          <a:spcPts val="0"/>
                        </a:spcAft>
                      </a:pPr>
                      <a:endParaRPr lang="en-US" sz="1000" baseline="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000" baseline="0" dirty="0" smtClean="0">
                          <a:effectLst/>
                          <a:latin typeface="Calibri" panose="020F0502020204030204" pitchFamily="34" charset="0"/>
                          <a:ea typeface="Calibri" panose="020F0502020204030204" pitchFamily="34" charset="0"/>
                          <a:cs typeface="Times New Roman" panose="02020603050405020304" pitchFamily="18" charset="0"/>
                        </a:rPr>
                        <a:t>Less than 36% but the lower the better</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350" marR="61350" marT="0" marB="0"/>
                </a:tc>
              </a:tr>
            </a:tbl>
          </a:graphicData>
        </a:graphic>
      </p:graphicFrame>
      <p:sp>
        <p:nvSpPr>
          <p:cNvPr id="5" name="TextBox 4"/>
          <p:cNvSpPr txBox="1"/>
          <p:nvPr/>
        </p:nvSpPr>
        <p:spPr>
          <a:xfrm>
            <a:off x="6802967" y="1795422"/>
            <a:ext cx="5012266" cy="4862870"/>
          </a:xfrm>
          <a:prstGeom prst="rect">
            <a:avLst/>
          </a:prstGeom>
          <a:noFill/>
        </p:spPr>
        <p:txBody>
          <a:bodyPr wrap="square" rtlCol="0">
            <a:spAutoFit/>
          </a:bodyPr>
          <a:lstStyle/>
          <a:p>
            <a:r>
              <a:rPr lang="en-US" sz="3600" dirty="0"/>
              <a:t>The simple ratios are tools for measuring your financial health.  These use information found on your balance sheet.  </a:t>
            </a:r>
            <a:endParaRPr lang="en-US" sz="3600" dirty="0" smtClean="0"/>
          </a:p>
          <a:p>
            <a:r>
              <a:rPr lang="en-US" sz="3600" dirty="0" smtClean="0">
                <a:hlinkClick r:id="rId2" action="ppaction://hlinkfile"/>
              </a:rPr>
              <a:t>DETERMINE YOUR OWN </a:t>
            </a:r>
            <a:r>
              <a:rPr lang="en-US" sz="3600" dirty="0" smtClean="0">
                <a:hlinkClick r:id="rId2" action="ppaction://hlinkfile"/>
              </a:rPr>
              <a:t>RATIOS</a:t>
            </a:r>
            <a:endParaRPr lang="en-US" sz="3600" dirty="0" smtClean="0"/>
          </a:p>
          <a:p>
            <a:r>
              <a:rPr lang="en-US" sz="2000" i="1" dirty="0" smtClean="0"/>
              <a:t>Try it out: Debt-to-Income Ratio (Debt / Income); are you in over your head?</a:t>
            </a:r>
            <a:endParaRPr lang="en-US" sz="2000" i="1" dirty="0"/>
          </a:p>
          <a:p>
            <a:endParaRPr lang="en-US" dirty="0"/>
          </a:p>
        </p:txBody>
      </p:sp>
    </p:spTree>
    <p:extLst>
      <p:ext uri="{BB962C8B-B14F-4D97-AF65-F5344CB8AC3E}">
        <p14:creationId xmlns:p14="http://schemas.microsoft.com/office/powerpoint/2010/main" val="22167378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4</a:t>
            </a:r>
            <a:endParaRPr lang="en-US" sz="54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4667602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2100" y="266699"/>
            <a:ext cx="10515600" cy="1523463"/>
          </a:xfrm>
        </p:spPr>
        <p:txBody>
          <a:bodyPr>
            <a:normAutofit/>
          </a:bodyPr>
          <a:lstStyle/>
          <a:p>
            <a:r>
              <a:rPr lang="en-US" sz="5400" b="1" dirty="0" smtClean="0"/>
              <a:t>Cash Flow Statement </a:t>
            </a:r>
            <a:endParaRPr lang="en-US" sz="5400" b="1" dirty="0"/>
          </a:p>
        </p:txBody>
      </p:sp>
      <p:sp>
        <p:nvSpPr>
          <p:cNvPr id="3" name="Content Placeholder 2"/>
          <p:cNvSpPr>
            <a:spLocks noGrp="1"/>
          </p:cNvSpPr>
          <p:nvPr>
            <p:ph idx="1"/>
          </p:nvPr>
        </p:nvSpPr>
        <p:spPr>
          <a:xfrm>
            <a:off x="292101" y="1931831"/>
            <a:ext cx="11698130" cy="4926169"/>
          </a:xfrm>
        </p:spPr>
        <p:txBody>
          <a:bodyPr>
            <a:normAutofit fontScale="92500"/>
          </a:bodyPr>
          <a:lstStyle/>
          <a:p>
            <a:pPr marL="0" lvl="0" indent="0">
              <a:buNone/>
            </a:pPr>
            <a:r>
              <a:rPr lang="en-US" sz="4000" dirty="0" smtClean="0"/>
              <a:t>Cash flow statement- </a:t>
            </a:r>
          </a:p>
          <a:p>
            <a:pPr lvl="0"/>
            <a:r>
              <a:rPr lang="en-US" sz="3600" dirty="0" smtClean="0"/>
              <a:t>a summary </a:t>
            </a:r>
            <a:r>
              <a:rPr lang="en-US" sz="3600" dirty="0"/>
              <a:t>of cash receipts and payments for a given period.  </a:t>
            </a:r>
            <a:endParaRPr lang="en-US" sz="3600" dirty="0" smtClean="0"/>
          </a:p>
          <a:p>
            <a:r>
              <a:rPr lang="en-US" sz="3400" dirty="0" smtClean="0"/>
              <a:t>tracks </a:t>
            </a:r>
            <a:r>
              <a:rPr lang="en-US" sz="3400" dirty="0"/>
              <a:t>how much you have coming in (inflows) vs how much you are spending (outflows) for a </a:t>
            </a:r>
            <a:r>
              <a:rPr lang="en-US" sz="3400" dirty="0" smtClean="0"/>
              <a:t>period </a:t>
            </a:r>
            <a:r>
              <a:rPr lang="en-US" sz="3400" dirty="0"/>
              <a:t>of time (usually a month, 3 months, or a year</a:t>
            </a:r>
            <a:r>
              <a:rPr lang="en-US" sz="3400" dirty="0" smtClean="0"/>
              <a:t>).</a:t>
            </a:r>
            <a:endParaRPr lang="en-US" sz="3400" dirty="0"/>
          </a:p>
          <a:p>
            <a:pPr marL="0" indent="0">
              <a:buNone/>
            </a:pPr>
            <a:endParaRPr lang="en-US" sz="400" b="1" i="1" dirty="0" smtClean="0"/>
          </a:p>
          <a:p>
            <a:r>
              <a:rPr lang="en-US" dirty="0" smtClean="0"/>
              <a:t>Also called: </a:t>
            </a:r>
          </a:p>
          <a:p>
            <a:pPr lvl="1"/>
            <a:r>
              <a:rPr lang="en-US" dirty="0" smtClean="0"/>
              <a:t>personal </a:t>
            </a:r>
            <a:r>
              <a:rPr lang="en-US" dirty="0"/>
              <a:t>income </a:t>
            </a:r>
          </a:p>
          <a:p>
            <a:pPr lvl="1"/>
            <a:r>
              <a:rPr lang="en-US" dirty="0" smtClean="0"/>
              <a:t>expenditure statement</a:t>
            </a:r>
          </a:p>
          <a:p>
            <a:pPr marL="0" indent="0">
              <a:buNone/>
            </a:pPr>
            <a:r>
              <a:rPr lang="en-US" dirty="0"/>
              <a:t>P</a:t>
            </a:r>
            <a:r>
              <a:rPr lang="en-US" dirty="0" smtClean="0"/>
              <a:t>enny </a:t>
            </a:r>
            <a:r>
              <a:rPr lang="en-US" dirty="0" smtClean="0"/>
              <a:t>wise pound </a:t>
            </a:r>
            <a:r>
              <a:rPr lang="en-US" dirty="0" smtClean="0"/>
              <a:t>foolish – when </a:t>
            </a:r>
            <a:r>
              <a:rPr lang="en-US" dirty="0" smtClean="0"/>
              <a:t>tracking your cash inflows and outflows, don’t get hung up on the small stuff.  Save your mental energy for the most important decisions.  </a:t>
            </a:r>
          </a:p>
        </p:txBody>
      </p:sp>
    </p:spTree>
    <p:extLst>
      <p:ext uri="{BB962C8B-B14F-4D97-AF65-F5344CB8AC3E}">
        <p14:creationId xmlns:p14="http://schemas.microsoft.com/office/powerpoint/2010/main" val="23918602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827534"/>
            <a:ext cx="10515600" cy="1487488"/>
          </a:xfrm>
        </p:spPr>
        <p:txBody>
          <a:bodyPr>
            <a:normAutofit fontScale="90000"/>
          </a:bodyPr>
          <a:lstStyle/>
          <a:p>
            <a:r>
              <a:rPr lang="en-US" sz="6000" b="1" dirty="0" smtClean="0"/>
              <a:t>Making a Cash Flow Statement</a:t>
            </a:r>
            <a:br>
              <a:rPr lang="en-US" sz="6000" b="1" dirty="0" smtClean="0"/>
            </a:br>
            <a:r>
              <a:rPr lang="en-US" sz="6000" b="1" dirty="0"/>
              <a:t>Step 1 - </a:t>
            </a:r>
            <a:r>
              <a:rPr lang="en-US" sz="6000" dirty="0">
                <a:hlinkClick r:id="rId2" action="ppaction://hlinkfile"/>
              </a:rPr>
              <a:t>Record </a:t>
            </a:r>
            <a:r>
              <a:rPr lang="en-US" sz="6000" dirty="0" smtClean="0">
                <a:hlinkClick r:id="rId2" action="ppaction://hlinkfile"/>
              </a:rPr>
              <a:t>Income</a:t>
            </a:r>
            <a:endParaRPr lang="en-US" dirty="0"/>
          </a:p>
        </p:txBody>
      </p:sp>
      <p:sp>
        <p:nvSpPr>
          <p:cNvPr id="3" name="Content Placeholder 2"/>
          <p:cNvSpPr>
            <a:spLocks noGrp="1"/>
          </p:cNvSpPr>
          <p:nvPr>
            <p:ph idx="1"/>
          </p:nvPr>
        </p:nvSpPr>
        <p:spPr>
          <a:xfrm>
            <a:off x="228600" y="2197100"/>
            <a:ext cx="11774510" cy="4533900"/>
          </a:xfrm>
        </p:spPr>
        <p:txBody>
          <a:bodyPr>
            <a:normAutofit lnSpcReduction="10000"/>
          </a:bodyPr>
          <a:lstStyle/>
          <a:p>
            <a:pPr lvl="1"/>
            <a:r>
              <a:rPr lang="en-US" sz="3200" dirty="0"/>
              <a:t>Net income from employment </a:t>
            </a:r>
          </a:p>
          <a:p>
            <a:pPr lvl="2"/>
            <a:r>
              <a:rPr lang="en-US" sz="2400" dirty="0"/>
              <a:t>Also called your take home pay.  How much you earn after taxes.  </a:t>
            </a:r>
          </a:p>
          <a:p>
            <a:pPr lvl="3"/>
            <a:r>
              <a:rPr lang="en-US" sz="2400" dirty="0" smtClean="0"/>
              <a:t>Discretionary </a:t>
            </a:r>
            <a:r>
              <a:rPr lang="en-US" sz="2400" dirty="0" smtClean="0"/>
              <a:t>Income is income </a:t>
            </a:r>
            <a:r>
              <a:rPr lang="en-US" sz="2400" dirty="0"/>
              <a:t>left over after </a:t>
            </a:r>
            <a:r>
              <a:rPr lang="en-US" sz="2400" dirty="0" smtClean="0"/>
              <a:t>necessities</a:t>
            </a:r>
            <a:endParaRPr lang="en-US" sz="2400" dirty="0"/>
          </a:p>
          <a:p>
            <a:pPr lvl="1"/>
            <a:r>
              <a:rPr lang="en-US" sz="3200" dirty="0"/>
              <a:t>Savings and investment income</a:t>
            </a:r>
          </a:p>
          <a:p>
            <a:pPr lvl="2"/>
            <a:r>
              <a:rPr lang="en-US" sz="2400" dirty="0"/>
              <a:t>Includes interest earned on your savings account</a:t>
            </a:r>
          </a:p>
          <a:p>
            <a:pPr lvl="1"/>
            <a:r>
              <a:rPr lang="en-US" sz="3200" dirty="0"/>
              <a:t>Other sources*</a:t>
            </a:r>
          </a:p>
          <a:p>
            <a:pPr lvl="2"/>
            <a:r>
              <a:rPr lang="en-US" sz="2400" dirty="0"/>
              <a:t>Allowance from Parents</a:t>
            </a:r>
          </a:p>
          <a:p>
            <a:pPr lvl="2"/>
            <a:r>
              <a:rPr lang="en-US" sz="2400" dirty="0"/>
              <a:t>Scholarships</a:t>
            </a:r>
          </a:p>
          <a:p>
            <a:pPr lvl="2"/>
            <a:r>
              <a:rPr lang="en-US" sz="2400" dirty="0"/>
              <a:t>Education </a:t>
            </a:r>
            <a:r>
              <a:rPr lang="en-US" sz="2400" dirty="0" smtClean="0"/>
              <a:t>Grants</a:t>
            </a:r>
          </a:p>
          <a:p>
            <a:pPr lvl="2"/>
            <a:r>
              <a:rPr lang="en-US" sz="2400" dirty="0" smtClean="0"/>
              <a:t>http://www.investopedia.com/terms/p/personalincome.asp/</a:t>
            </a:r>
            <a:endParaRPr lang="en-US" sz="2400" dirty="0"/>
          </a:p>
          <a:p>
            <a:endParaRPr lang="en-US" dirty="0"/>
          </a:p>
        </p:txBody>
      </p:sp>
    </p:spTree>
    <p:extLst>
      <p:ext uri="{BB962C8B-B14F-4D97-AF65-F5344CB8AC3E}">
        <p14:creationId xmlns:p14="http://schemas.microsoft.com/office/powerpoint/2010/main" val="23714009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8148" y="1019619"/>
            <a:ext cx="10515600" cy="1325563"/>
          </a:xfrm>
        </p:spPr>
        <p:txBody>
          <a:bodyPr>
            <a:noAutofit/>
          </a:bodyPr>
          <a:lstStyle/>
          <a:p>
            <a:r>
              <a:rPr lang="en-US" sz="5400" b="1" dirty="0" smtClean="0"/>
              <a:t>Making a Cash Flow Statement</a:t>
            </a:r>
            <a:br>
              <a:rPr lang="en-US" sz="5400" b="1" dirty="0" smtClean="0"/>
            </a:br>
            <a:r>
              <a:rPr lang="en-US" sz="5400" b="1" dirty="0"/>
              <a:t>Step </a:t>
            </a:r>
            <a:r>
              <a:rPr lang="en-US" sz="5400" b="1" dirty="0" smtClean="0"/>
              <a:t>2 - </a:t>
            </a:r>
            <a:r>
              <a:rPr lang="en-US" sz="5400" dirty="0">
                <a:hlinkClick r:id="rId2" action="ppaction://hlinkfile"/>
              </a:rPr>
              <a:t>Record cash </a:t>
            </a:r>
            <a:r>
              <a:rPr lang="en-US" sz="5400" dirty="0" smtClean="0">
                <a:hlinkClick r:id="rId2" action="ppaction://hlinkfile"/>
              </a:rPr>
              <a:t>outflows</a:t>
            </a:r>
            <a:endParaRPr lang="en-US" sz="5400" dirty="0"/>
          </a:p>
        </p:txBody>
      </p:sp>
      <p:sp>
        <p:nvSpPr>
          <p:cNvPr id="3" name="Content Placeholder 2"/>
          <p:cNvSpPr>
            <a:spLocks noGrp="1"/>
          </p:cNvSpPr>
          <p:nvPr>
            <p:ph idx="1"/>
          </p:nvPr>
        </p:nvSpPr>
        <p:spPr>
          <a:xfrm>
            <a:off x="-304800" y="2512610"/>
            <a:ext cx="7048500" cy="4116790"/>
          </a:xfrm>
        </p:spPr>
        <p:txBody>
          <a:bodyPr>
            <a:normAutofit lnSpcReduction="10000"/>
          </a:bodyPr>
          <a:lstStyle/>
          <a:p>
            <a:pPr marL="667512" lvl="2" indent="0">
              <a:buNone/>
            </a:pPr>
            <a:r>
              <a:rPr lang="en-US" sz="3600" dirty="0" smtClean="0"/>
              <a:t>Fixed </a:t>
            </a:r>
            <a:r>
              <a:rPr lang="en-US" sz="3600" dirty="0" smtClean="0"/>
              <a:t>Expense - </a:t>
            </a:r>
            <a:endParaRPr lang="en-US" sz="3600" dirty="0" smtClean="0"/>
          </a:p>
          <a:p>
            <a:pPr lvl="2"/>
            <a:r>
              <a:rPr lang="en-US" sz="3200" dirty="0" smtClean="0"/>
              <a:t>consistent month to month. </a:t>
            </a:r>
            <a:r>
              <a:rPr lang="en-US" sz="2800" dirty="0" smtClean="0"/>
              <a:t>(rent, </a:t>
            </a:r>
            <a:r>
              <a:rPr lang="en-US" sz="2800" dirty="0"/>
              <a:t>car </a:t>
            </a:r>
            <a:r>
              <a:rPr lang="en-US" sz="2800" dirty="0" smtClean="0"/>
              <a:t>note, phone bill etc.) </a:t>
            </a:r>
          </a:p>
          <a:p>
            <a:pPr lvl="2"/>
            <a:endParaRPr lang="en-US" sz="200" dirty="0"/>
          </a:p>
          <a:p>
            <a:pPr marL="667512" lvl="2" indent="0">
              <a:buNone/>
            </a:pPr>
            <a:r>
              <a:rPr lang="en-US" sz="3600" dirty="0"/>
              <a:t>Variable </a:t>
            </a:r>
            <a:r>
              <a:rPr lang="en-US" sz="3600" dirty="0" smtClean="0"/>
              <a:t>Expense - </a:t>
            </a:r>
            <a:endParaRPr lang="en-US" sz="3600" dirty="0" smtClean="0"/>
          </a:p>
          <a:p>
            <a:pPr lvl="2"/>
            <a:r>
              <a:rPr lang="en-US" sz="3200" dirty="0" smtClean="0"/>
              <a:t>changes month to month. </a:t>
            </a:r>
            <a:r>
              <a:rPr lang="en-US" sz="2800" dirty="0" smtClean="0"/>
              <a:t> (Around </a:t>
            </a:r>
            <a:r>
              <a:rPr lang="en-US" sz="2800" dirty="0"/>
              <a:t>Christmas you’ll spend more money on gifts/ During the summer your Electric bill will often be </a:t>
            </a:r>
            <a:r>
              <a:rPr lang="en-US" sz="2800" dirty="0" smtClean="0"/>
              <a:t>higher</a:t>
            </a:r>
            <a:r>
              <a:rPr lang="en-US" sz="2800" dirty="0"/>
              <a:t>)</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37558" y="2512609"/>
            <a:ext cx="5025842" cy="2849117"/>
          </a:xfrm>
          <a:prstGeom prst="rect">
            <a:avLst/>
          </a:prstGeom>
        </p:spPr>
      </p:pic>
      <p:sp>
        <p:nvSpPr>
          <p:cNvPr id="5" name="TextBox 4"/>
          <p:cNvSpPr txBox="1"/>
          <p:nvPr/>
        </p:nvSpPr>
        <p:spPr>
          <a:xfrm>
            <a:off x="7260444" y="5774267"/>
            <a:ext cx="4931556" cy="646331"/>
          </a:xfrm>
          <a:prstGeom prst="rect">
            <a:avLst/>
          </a:prstGeom>
          <a:noFill/>
        </p:spPr>
        <p:txBody>
          <a:bodyPr wrap="square" rtlCol="0">
            <a:spAutoFit/>
          </a:bodyPr>
          <a:lstStyle/>
          <a:p>
            <a:r>
              <a:rPr lang="en-US" dirty="0" smtClean="0"/>
              <a:t>http://awealthofcommonsense.com/wp-content/uploads/2013/07/budget.png</a:t>
            </a:r>
            <a:endParaRPr lang="en-US" dirty="0"/>
          </a:p>
        </p:txBody>
      </p:sp>
    </p:spTree>
    <p:extLst>
      <p:ext uri="{BB962C8B-B14F-4D97-AF65-F5344CB8AC3E}">
        <p14:creationId xmlns:p14="http://schemas.microsoft.com/office/powerpoint/2010/main" val="18377734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3548" y="1185816"/>
            <a:ext cx="10515600" cy="1325563"/>
          </a:xfrm>
        </p:spPr>
        <p:txBody>
          <a:bodyPr>
            <a:noAutofit/>
          </a:bodyPr>
          <a:lstStyle/>
          <a:p>
            <a:r>
              <a:rPr lang="en-US" sz="5400" b="1" dirty="0" smtClean="0"/>
              <a:t>Making a Cash Flow Statement</a:t>
            </a:r>
            <a:br>
              <a:rPr lang="en-US" sz="5400" b="1" dirty="0" smtClean="0"/>
            </a:br>
            <a:r>
              <a:rPr lang="en-US" sz="5400" b="1" dirty="0"/>
              <a:t>Step 3 - </a:t>
            </a:r>
            <a:r>
              <a:rPr lang="en-US" sz="5400" dirty="0">
                <a:hlinkClick r:id="rId2" action="ppaction://hlinkfile"/>
              </a:rPr>
              <a:t>Determine Net Cash Flow</a:t>
            </a:r>
            <a:endParaRPr lang="en-US" sz="5400" dirty="0"/>
          </a:p>
        </p:txBody>
      </p:sp>
      <p:sp>
        <p:nvSpPr>
          <p:cNvPr id="3" name="Content Placeholder 2"/>
          <p:cNvSpPr>
            <a:spLocks noGrp="1"/>
          </p:cNvSpPr>
          <p:nvPr>
            <p:ph idx="1"/>
          </p:nvPr>
        </p:nvSpPr>
        <p:spPr>
          <a:xfrm>
            <a:off x="58849" y="2511379"/>
            <a:ext cx="11957140" cy="4092441"/>
          </a:xfrm>
        </p:spPr>
        <p:txBody>
          <a:bodyPr>
            <a:normAutofit/>
          </a:bodyPr>
          <a:lstStyle/>
          <a:p>
            <a:r>
              <a:rPr lang="en-US" sz="4000" dirty="0"/>
              <a:t>Cash </a:t>
            </a:r>
            <a:r>
              <a:rPr lang="en-US" sz="4000" dirty="0">
                <a:solidFill>
                  <a:schemeClr val="accent6"/>
                </a:solidFill>
              </a:rPr>
              <a:t>surplus</a:t>
            </a:r>
            <a:r>
              <a:rPr lang="en-US" sz="4000" dirty="0"/>
              <a:t> or </a:t>
            </a:r>
            <a:r>
              <a:rPr lang="en-US" sz="4000" dirty="0" smtClean="0">
                <a:solidFill>
                  <a:srgbClr val="C00000"/>
                </a:solidFill>
              </a:rPr>
              <a:t>deficit </a:t>
            </a:r>
            <a:r>
              <a:rPr lang="en-US" sz="4000" dirty="0" smtClean="0"/>
              <a:t>= </a:t>
            </a:r>
            <a:r>
              <a:rPr lang="en-US" sz="3200" dirty="0" smtClean="0"/>
              <a:t>Total </a:t>
            </a:r>
            <a:r>
              <a:rPr lang="en-US" sz="3200" dirty="0"/>
              <a:t>cash received during the time period - Cash outflows during the time period </a:t>
            </a:r>
            <a:endParaRPr lang="en-US" sz="3200" dirty="0" smtClean="0"/>
          </a:p>
          <a:p>
            <a:endParaRPr lang="en-US" sz="200" dirty="0"/>
          </a:p>
          <a:p>
            <a:pPr lvl="1"/>
            <a:r>
              <a:rPr lang="en-US" sz="3200" b="1" dirty="0" smtClean="0">
                <a:solidFill>
                  <a:srgbClr val="C00000"/>
                </a:solidFill>
              </a:rPr>
              <a:t>Deficit -</a:t>
            </a:r>
            <a:r>
              <a:rPr lang="en-US" sz="3200" dirty="0" smtClean="0"/>
              <a:t> </a:t>
            </a:r>
            <a:r>
              <a:rPr lang="en-US" sz="3200" dirty="0"/>
              <a:t>You can’t cover your spending needs and habits. You will be forced to use your savings or borrow to make up the difference.  </a:t>
            </a:r>
          </a:p>
          <a:p>
            <a:pPr lvl="1"/>
            <a:r>
              <a:rPr lang="en-US" sz="3200" b="1" dirty="0" smtClean="0">
                <a:solidFill>
                  <a:schemeClr val="accent6"/>
                </a:solidFill>
              </a:rPr>
              <a:t>Surplus -</a:t>
            </a:r>
            <a:r>
              <a:rPr lang="en-US" sz="3200" dirty="0" smtClean="0"/>
              <a:t> </a:t>
            </a:r>
            <a:r>
              <a:rPr lang="en-US" sz="3200" dirty="0"/>
              <a:t>Y</a:t>
            </a:r>
            <a:r>
              <a:rPr lang="en-US" sz="3200" dirty="0" smtClean="0"/>
              <a:t>ou </a:t>
            </a:r>
            <a:r>
              <a:rPr lang="en-US" sz="3200" dirty="0"/>
              <a:t>are living within in your means.  But, how do you allocate this extra cash?  </a:t>
            </a:r>
          </a:p>
          <a:p>
            <a:endParaRPr lang="en-US" dirty="0"/>
          </a:p>
        </p:txBody>
      </p:sp>
    </p:spTree>
    <p:extLst>
      <p:ext uri="{BB962C8B-B14F-4D97-AF65-F5344CB8AC3E}">
        <p14:creationId xmlns:p14="http://schemas.microsoft.com/office/powerpoint/2010/main" val="3205189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Personal Financial Statements</a:t>
            </a:r>
            <a:endParaRPr lang="en-US" sz="5400" b="1" dirty="0"/>
          </a:p>
        </p:txBody>
      </p:sp>
      <p:sp>
        <p:nvSpPr>
          <p:cNvPr id="3" name="Content Placeholder 2"/>
          <p:cNvSpPr>
            <a:spLocks noGrp="1"/>
          </p:cNvSpPr>
          <p:nvPr>
            <p:ph idx="1"/>
          </p:nvPr>
        </p:nvSpPr>
        <p:spPr/>
        <p:txBody>
          <a:bodyPr>
            <a:normAutofit/>
          </a:bodyPr>
          <a:lstStyle/>
          <a:p>
            <a:pPr lvl="1"/>
            <a:r>
              <a:rPr lang="en-US" sz="3400" dirty="0" smtClean="0"/>
              <a:t>Documents you </a:t>
            </a:r>
            <a:r>
              <a:rPr lang="en-US" sz="3400" dirty="0"/>
              <a:t>create </a:t>
            </a:r>
            <a:r>
              <a:rPr lang="en-US" sz="3400" dirty="0" smtClean="0"/>
              <a:t>yourself</a:t>
            </a:r>
            <a:r>
              <a:rPr lang="en-US" sz="3400" b="1" dirty="0" smtClean="0"/>
              <a:t>, </a:t>
            </a:r>
            <a:r>
              <a:rPr lang="en-US" sz="3400" dirty="0" smtClean="0"/>
              <a:t>they </a:t>
            </a:r>
            <a:r>
              <a:rPr lang="en-US" sz="3400" dirty="0"/>
              <a:t>are a snapshot of your </a:t>
            </a:r>
            <a:r>
              <a:rPr lang="en-US" sz="3400" dirty="0" smtClean="0"/>
              <a:t>financial </a:t>
            </a:r>
            <a:r>
              <a:rPr lang="en-US" sz="3400" dirty="0"/>
              <a:t>health and allow you to </a:t>
            </a:r>
            <a:r>
              <a:rPr lang="en-US" sz="3400" dirty="0" smtClean="0"/>
              <a:t>judge </a:t>
            </a:r>
            <a:r>
              <a:rPr lang="en-US" sz="3400" dirty="0"/>
              <a:t>your situation</a:t>
            </a:r>
            <a:r>
              <a:rPr lang="en-US" sz="3400" dirty="0" smtClean="0"/>
              <a:t>. </a:t>
            </a:r>
            <a:endParaRPr lang="en-US" dirty="0" smtClean="0"/>
          </a:p>
          <a:p>
            <a:pPr lvl="1"/>
            <a:r>
              <a:rPr lang="en-US" sz="3200" dirty="0" smtClean="0"/>
              <a:t>They show your current financial position.</a:t>
            </a:r>
          </a:p>
          <a:p>
            <a:pPr lvl="1"/>
            <a:r>
              <a:rPr lang="en-US" sz="3200" dirty="0" smtClean="0"/>
              <a:t>Can measure your progress towards your goals.</a:t>
            </a:r>
          </a:p>
          <a:p>
            <a:pPr lvl="1"/>
            <a:r>
              <a:rPr lang="en-US" sz="3200" dirty="0" smtClean="0"/>
              <a:t>Are often needed for taxes and when applying for credit.</a:t>
            </a:r>
            <a:endParaRPr lang="en-US" sz="3200" dirty="0"/>
          </a:p>
          <a:p>
            <a:endParaRPr lang="en-US" dirty="0"/>
          </a:p>
        </p:txBody>
      </p:sp>
    </p:spTree>
    <p:extLst>
      <p:ext uri="{BB962C8B-B14F-4D97-AF65-F5344CB8AC3E}">
        <p14:creationId xmlns:p14="http://schemas.microsoft.com/office/powerpoint/2010/main" val="4232216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124" y="187325"/>
            <a:ext cx="10332076" cy="1538443"/>
          </a:xfrm>
        </p:spPr>
        <p:txBody>
          <a:bodyPr>
            <a:normAutofit/>
          </a:bodyPr>
          <a:lstStyle/>
          <a:p>
            <a:r>
              <a:rPr lang="en-US" sz="5400" b="1" dirty="0" smtClean="0"/>
              <a:t>Money management</a:t>
            </a:r>
            <a:endParaRPr lang="en-US" sz="5400" b="1" dirty="0"/>
          </a:p>
        </p:txBody>
      </p:sp>
      <p:sp>
        <p:nvSpPr>
          <p:cNvPr id="3" name="Content Placeholder 2"/>
          <p:cNvSpPr>
            <a:spLocks noGrp="1"/>
          </p:cNvSpPr>
          <p:nvPr>
            <p:ph idx="1"/>
          </p:nvPr>
        </p:nvSpPr>
        <p:spPr>
          <a:xfrm>
            <a:off x="228599" y="1725768"/>
            <a:ext cx="11710115" cy="4997003"/>
          </a:xfrm>
        </p:spPr>
        <p:txBody>
          <a:bodyPr>
            <a:normAutofit fontScale="92500" lnSpcReduction="10000"/>
          </a:bodyPr>
          <a:lstStyle/>
          <a:p>
            <a:r>
              <a:rPr lang="en-US" sz="3600" dirty="0"/>
              <a:t>Personal financial statements are starting points when it comes to understanding and implementing money management.  </a:t>
            </a:r>
          </a:p>
          <a:p>
            <a:pPr marL="0" lvl="0" indent="0">
              <a:buNone/>
            </a:pPr>
            <a:r>
              <a:rPr lang="en-US" sz="4300" dirty="0"/>
              <a:t>Money </a:t>
            </a:r>
            <a:r>
              <a:rPr lang="en-US" sz="4300" dirty="0" smtClean="0"/>
              <a:t>management</a:t>
            </a:r>
            <a:r>
              <a:rPr lang="en-US" sz="4300" dirty="0"/>
              <a:t>-</a:t>
            </a:r>
            <a:r>
              <a:rPr lang="en-US" sz="4300" dirty="0" smtClean="0"/>
              <a:t> </a:t>
            </a:r>
          </a:p>
          <a:p>
            <a:pPr lvl="1"/>
            <a:r>
              <a:rPr lang="en-US" sz="3300" dirty="0"/>
              <a:t>D</a:t>
            </a:r>
            <a:r>
              <a:rPr lang="en-US" sz="3300" dirty="0" smtClean="0"/>
              <a:t>ay-to-day </a:t>
            </a:r>
            <a:r>
              <a:rPr lang="en-US" sz="3300" dirty="0"/>
              <a:t>financial activities necessary to manage current personal economic resources, while working toward long-term financial </a:t>
            </a:r>
            <a:r>
              <a:rPr lang="en-US" sz="3300" dirty="0" smtClean="0"/>
              <a:t>security.</a:t>
            </a:r>
            <a:endParaRPr lang="en-US" sz="3300" dirty="0"/>
          </a:p>
          <a:p>
            <a:pPr lvl="1"/>
            <a:r>
              <a:rPr lang="en-US" sz="3400" dirty="0"/>
              <a:t>Daily spending and saving decisions </a:t>
            </a:r>
            <a:r>
              <a:rPr lang="en-US" sz="3400" dirty="0" smtClean="0"/>
              <a:t>are </a:t>
            </a:r>
            <a:r>
              <a:rPr lang="en-US" sz="3400" dirty="0"/>
              <a:t>central to financial </a:t>
            </a:r>
            <a:r>
              <a:rPr lang="en-US" sz="3400" dirty="0" smtClean="0"/>
              <a:t>planning.</a:t>
            </a:r>
            <a:endParaRPr lang="en-US" sz="3400" dirty="0"/>
          </a:p>
          <a:p>
            <a:pPr lvl="3"/>
            <a:r>
              <a:rPr lang="en-US" sz="2600" dirty="0" smtClean="0"/>
              <a:t>They must </a:t>
            </a:r>
            <a:r>
              <a:rPr lang="en-US" sz="2600" dirty="0"/>
              <a:t>be coordinated with needs, goals, and personal situations</a:t>
            </a:r>
          </a:p>
          <a:p>
            <a:endParaRPr lang="en-US" dirty="0"/>
          </a:p>
        </p:txBody>
      </p:sp>
    </p:spTree>
    <p:extLst>
      <p:ext uri="{BB962C8B-B14F-4D97-AF65-F5344CB8AC3E}">
        <p14:creationId xmlns:p14="http://schemas.microsoft.com/office/powerpoint/2010/main" val="2339466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1</a:t>
            </a:r>
            <a:endParaRPr lang="en-US" sz="54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853781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Get organized</a:t>
            </a:r>
            <a:endParaRPr lang="en-US" sz="5400" dirty="0"/>
          </a:p>
        </p:txBody>
      </p:sp>
      <p:sp>
        <p:nvSpPr>
          <p:cNvPr id="3" name="Content Placeholder 2"/>
          <p:cNvSpPr>
            <a:spLocks noGrp="1"/>
          </p:cNvSpPr>
          <p:nvPr>
            <p:ph idx="1"/>
          </p:nvPr>
        </p:nvSpPr>
        <p:spPr/>
        <p:txBody>
          <a:bodyPr>
            <a:normAutofit/>
          </a:bodyPr>
          <a:lstStyle/>
          <a:p>
            <a:r>
              <a:rPr lang="en-US" dirty="0"/>
              <a:t>First we need to get all our important paperwork together and organized.  Y</a:t>
            </a:r>
            <a:r>
              <a:rPr lang="en-US" dirty="0" smtClean="0"/>
              <a:t>our </a:t>
            </a:r>
            <a:r>
              <a:rPr lang="en-US" dirty="0"/>
              <a:t>financial records will be kept at home, a safety deposit box, or a computer.  </a:t>
            </a:r>
          </a:p>
          <a:p>
            <a:r>
              <a:rPr lang="en-US" dirty="0" smtClean="0"/>
              <a:t>A system is necessary for</a:t>
            </a:r>
          </a:p>
          <a:p>
            <a:pPr lvl="1"/>
            <a:r>
              <a:rPr lang="en-US" dirty="0"/>
              <a:t>Handling day to day obligations, like Paying Bills</a:t>
            </a:r>
          </a:p>
          <a:p>
            <a:pPr lvl="1"/>
            <a:r>
              <a:rPr lang="en-US" dirty="0"/>
              <a:t>Planning</a:t>
            </a:r>
          </a:p>
          <a:p>
            <a:pPr lvl="1"/>
            <a:r>
              <a:rPr lang="en-US" dirty="0"/>
              <a:t>Benchmarking your progress (Measuring your performance)</a:t>
            </a:r>
          </a:p>
          <a:p>
            <a:pPr lvl="1"/>
            <a:r>
              <a:rPr lang="en-US" dirty="0"/>
              <a:t>Taxes</a:t>
            </a:r>
          </a:p>
          <a:p>
            <a:pPr lvl="1"/>
            <a:r>
              <a:rPr lang="en-US" dirty="0"/>
              <a:t>Investing decisions </a:t>
            </a:r>
          </a:p>
          <a:p>
            <a:pPr lvl="1"/>
            <a:r>
              <a:rPr lang="en-US" dirty="0"/>
              <a:t>Figuring out what you can afford now and in the future</a:t>
            </a:r>
          </a:p>
          <a:p>
            <a:pPr lvl="1"/>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34647" y="406144"/>
            <a:ext cx="3314171" cy="1440944"/>
          </a:xfrm>
          <a:prstGeom prst="rect">
            <a:avLst/>
          </a:prstGeom>
        </p:spPr>
      </p:pic>
    </p:spTree>
    <p:extLst>
      <p:ext uri="{BB962C8B-B14F-4D97-AF65-F5344CB8AC3E}">
        <p14:creationId xmlns:p14="http://schemas.microsoft.com/office/powerpoint/2010/main" val="337102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609600" y="704088"/>
            <a:ext cx="10972800" cy="480476"/>
          </a:xfrm>
        </p:spPr>
        <p:txBody>
          <a:bodyPr>
            <a:normAutofit fontScale="90000"/>
          </a:bodyPr>
          <a:lstStyle/>
          <a:p>
            <a:r>
              <a:rPr lang="en-US" dirty="0" smtClean="0"/>
              <a:t>Storage Options</a:t>
            </a:r>
            <a:endParaRPr lang="en-US" dirty="0"/>
          </a:p>
        </p:txBody>
      </p:sp>
      <p:sp>
        <p:nvSpPr>
          <p:cNvPr id="8" name="Text Placeholder 7"/>
          <p:cNvSpPr>
            <a:spLocks noGrp="1"/>
          </p:cNvSpPr>
          <p:nvPr>
            <p:ph type="body" idx="1"/>
          </p:nvPr>
        </p:nvSpPr>
        <p:spPr>
          <a:xfrm>
            <a:off x="609599" y="1200406"/>
            <a:ext cx="5386917" cy="659352"/>
          </a:xfrm>
        </p:spPr>
        <p:txBody>
          <a:bodyPr/>
          <a:lstStyle/>
          <a:p>
            <a:pPr algn="ctr"/>
            <a:r>
              <a:rPr lang="en-US" dirty="0" smtClean="0"/>
              <a:t>Your Home </a:t>
            </a:r>
            <a:r>
              <a:rPr lang="en-US" dirty="0"/>
              <a:t>F</a:t>
            </a:r>
            <a:r>
              <a:rPr lang="en-US" dirty="0" smtClean="0"/>
              <a:t>ile</a:t>
            </a:r>
            <a:endParaRPr lang="en-US" dirty="0"/>
          </a:p>
        </p:txBody>
      </p:sp>
      <p:sp>
        <p:nvSpPr>
          <p:cNvPr id="9" name="Text Placeholder 8"/>
          <p:cNvSpPr>
            <a:spLocks noGrp="1"/>
          </p:cNvSpPr>
          <p:nvPr>
            <p:ph type="body" sz="half" idx="3"/>
          </p:nvPr>
        </p:nvSpPr>
        <p:spPr>
          <a:xfrm>
            <a:off x="6193368" y="1225749"/>
            <a:ext cx="5389033" cy="654843"/>
          </a:xfrm>
        </p:spPr>
        <p:txBody>
          <a:bodyPr/>
          <a:lstStyle/>
          <a:p>
            <a:pPr algn="ctr"/>
            <a:r>
              <a:rPr lang="en-US" dirty="0" smtClean="0"/>
              <a:t>Your Safety Deposit Box</a:t>
            </a:r>
            <a:endParaRPr lang="en-US" dirty="0"/>
          </a:p>
        </p:txBody>
      </p:sp>
      <p:sp>
        <p:nvSpPr>
          <p:cNvPr id="5" name="Content Placeholder 4"/>
          <p:cNvSpPr>
            <a:spLocks noGrp="1"/>
          </p:cNvSpPr>
          <p:nvPr>
            <p:ph sz="quarter" idx="2"/>
          </p:nvPr>
        </p:nvSpPr>
        <p:spPr>
          <a:xfrm>
            <a:off x="609600" y="1921777"/>
            <a:ext cx="5386917" cy="4408048"/>
          </a:xfrm>
        </p:spPr>
        <p:txBody>
          <a:bodyPr/>
          <a:lstStyle/>
          <a:p>
            <a:pPr marL="0" indent="0">
              <a:buNone/>
            </a:pPr>
            <a:r>
              <a:rPr lang="en-US" sz="2400" dirty="0"/>
              <a:t>Something as simple as a box with separators is usually sufficient at first.  Home files contain current documents you will refer to often.  Your home file should be organized in a way that allows you to quickly and easily access them. </a:t>
            </a:r>
          </a:p>
        </p:txBody>
      </p:sp>
      <p:sp>
        <p:nvSpPr>
          <p:cNvPr id="10" name="Content Placeholder 9"/>
          <p:cNvSpPr>
            <a:spLocks noGrp="1"/>
          </p:cNvSpPr>
          <p:nvPr>
            <p:ph sz="quarter" idx="4"/>
          </p:nvPr>
        </p:nvSpPr>
        <p:spPr>
          <a:xfrm>
            <a:off x="6193368" y="1921777"/>
            <a:ext cx="5389033" cy="4438543"/>
          </a:xfrm>
        </p:spPr>
        <p:txBody>
          <a:bodyPr/>
          <a:lstStyle/>
          <a:p>
            <a:pPr marL="0" indent="0">
              <a:buNone/>
            </a:pPr>
            <a:r>
              <a:rPr lang="en-US" sz="2400" dirty="0"/>
              <a:t>A safety deposit box is a private, very secure storage unit you can rent from an institution (usually your bank).  Your safety deposit box should contain your most valuable and hard to replace document and items.</a:t>
            </a:r>
            <a:endParaRPr lang="en-US" dirty="0"/>
          </a:p>
        </p:txBody>
      </p:sp>
      <p:pic>
        <p:nvPicPr>
          <p:cNvPr id="11" name="Picture 10"/>
          <p:cNvPicPr/>
          <p:nvPr/>
        </p:nvPicPr>
        <p:blipFill>
          <a:blip r:embed="rId2">
            <a:extLst>
              <a:ext uri="{28A0092B-C50C-407E-A947-70E740481C1C}">
                <a14:useLocalDpi xmlns:a14="http://schemas.microsoft.com/office/drawing/2010/main" val="0"/>
              </a:ext>
            </a:extLst>
          </a:blip>
          <a:stretch>
            <a:fillRect/>
          </a:stretch>
        </p:blipFill>
        <p:spPr>
          <a:xfrm>
            <a:off x="2582815" y="4141048"/>
            <a:ext cx="3152967" cy="2199168"/>
          </a:xfrm>
          <a:prstGeom prst="rect">
            <a:avLst/>
          </a:prstGeom>
        </p:spPr>
      </p:pic>
      <p:pic>
        <p:nvPicPr>
          <p:cNvPr id="12" name="Picture 11"/>
          <p:cNvPicPr/>
          <p:nvPr/>
        </p:nvPicPr>
        <p:blipFill>
          <a:blip r:embed="rId3">
            <a:extLst>
              <a:ext uri="{28A0092B-C50C-407E-A947-70E740481C1C}">
                <a14:useLocalDpi xmlns:a14="http://schemas.microsoft.com/office/drawing/2010/main" val="0"/>
              </a:ext>
            </a:extLst>
          </a:blip>
          <a:stretch>
            <a:fillRect/>
          </a:stretch>
        </p:blipFill>
        <p:spPr>
          <a:xfrm>
            <a:off x="8853055" y="4141048"/>
            <a:ext cx="2649941" cy="2199168"/>
          </a:xfrm>
          <a:prstGeom prst="rect">
            <a:avLst/>
          </a:prstGeom>
        </p:spPr>
      </p:pic>
    </p:spTree>
    <p:extLst>
      <p:ext uri="{BB962C8B-B14F-4D97-AF65-F5344CB8AC3E}">
        <p14:creationId xmlns:p14="http://schemas.microsoft.com/office/powerpoint/2010/main" val="831769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 y="336495"/>
            <a:ext cx="10515600" cy="1424149"/>
          </a:xfrm>
        </p:spPr>
        <p:txBody>
          <a:bodyPr>
            <a:normAutofit/>
          </a:bodyPr>
          <a:lstStyle/>
          <a:p>
            <a:r>
              <a:rPr lang="en-US" sz="5400" b="1" dirty="0"/>
              <a:t>Records on Your Personal Computer</a:t>
            </a:r>
          </a:p>
        </p:txBody>
      </p:sp>
      <p:sp>
        <p:nvSpPr>
          <p:cNvPr id="3" name="Content Placeholder 2"/>
          <p:cNvSpPr>
            <a:spLocks noGrp="1"/>
          </p:cNvSpPr>
          <p:nvPr>
            <p:ph idx="1"/>
          </p:nvPr>
        </p:nvSpPr>
        <p:spPr/>
        <p:txBody>
          <a:bodyPr/>
          <a:lstStyle/>
          <a:p>
            <a:r>
              <a:rPr lang="en-US" dirty="0"/>
              <a:t>Purchasing, Trading, Banking, Tax preparation and more can be done conveniently from your computer. </a:t>
            </a:r>
            <a:endParaRPr lang="en-US" dirty="0" smtClean="0"/>
          </a:p>
          <a:p>
            <a:r>
              <a:rPr lang="en-US" dirty="0" smtClean="0"/>
              <a:t>It is important to have </a:t>
            </a:r>
            <a:r>
              <a:rPr lang="en-US" dirty="0"/>
              <a:t>a Backup (or multiple backups) of any and all important documents and </a:t>
            </a:r>
            <a:r>
              <a:rPr lang="en-US" dirty="0" smtClean="0"/>
              <a:t>information.</a:t>
            </a:r>
          </a:p>
          <a:p>
            <a:pPr lvl="1"/>
            <a:r>
              <a:rPr lang="en-US" dirty="0" smtClean="0"/>
              <a:t>Computers can be stolen, or broken therefore it is important to </a:t>
            </a:r>
            <a:r>
              <a:rPr lang="en-US" dirty="0"/>
              <a:t>b</a:t>
            </a:r>
            <a:r>
              <a:rPr lang="en-US" dirty="0" smtClean="0"/>
              <a:t>ack your files up on a remote back up service. (Example: On the cloud) </a:t>
            </a:r>
            <a:endParaRPr lang="en-US" dirty="0"/>
          </a:p>
          <a:p>
            <a:r>
              <a:rPr lang="en-US" dirty="0"/>
              <a:t>Be careful what you put out there. </a:t>
            </a:r>
            <a:endParaRPr lang="en-US" dirty="0" smtClean="0"/>
          </a:p>
          <a:p>
            <a:pPr lvl="1"/>
            <a:r>
              <a:rPr lang="en-US" dirty="0" smtClean="0">
                <a:hlinkClick r:id="rId2"/>
              </a:rPr>
              <a:t>http://www.bjs.gov/index.cfm?ty=tp&amp;tid=41</a:t>
            </a:r>
            <a:endParaRPr lang="en-US" dirty="0" smtClean="0"/>
          </a:p>
          <a:p>
            <a:pPr lvl="1"/>
            <a:endParaRPr lang="en-US" dirty="0"/>
          </a:p>
        </p:txBody>
      </p:sp>
      <p:pic>
        <p:nvPicPr>
          <p:cNvPr id="4" name="Picture 3"/>
          <p:cNvPicPr/>
          <p:nvPr/>
        </p:nvPicPr>
        <p:blipFill>
          <a:blip r:embed="rId3">
            <a:extLst>
              <a:ext uri="{28A0092B-C50C-407E-A947-70E740481C1C}">
                <a14:useLocalDpi xmlns:a14="http://schemas.microsoft.com/office/drawing/2010/main" val="0"/>
              </a:ext>
            </a:extLst>
          </a:blip>
          <a:stretch>
            <a:fillRect/>
          </a:stretch>
        </p:blipFill>
        <p:spPr>
          <a:xfrm>
            <a:off x="8435662" y="4507606"/>
            <a:ext cx="3498105" cy="2202287"/>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1339403" y="5683978"/>
            <a:ext cx="1253096" cy="1025915"/>
          </a:xfrm>
          <a:prstGeom prst="rect">
            <a:avLst/>
          </a:prstGeom>
        </p:spPr>
      </p:pic>
    </p:spTree>
    <p:extLst>
      <p:ext uri="{BB962C8B-B14F-4D97-AF65-F5344CB8AC3E}">
        <p14:creationId xmlns:p14="http://schemas.microsoft.com/office/powerpoint/2010/main" val="29911515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Important Records</a:t>
            </a:r>
            <a:endParaRPr lang="en-US" sz="5400" b="1" dirty="0"/>
          </a:p>
        </p:txBody>
      </p:sp>
      <p:sp>
        <p:nvSpPr>
          <p:cNvPr id="3" name="Content Placeholder 2"/>
          <p:cNvSpPr>
            <a:spLocks noGrp="1"/>
          </p:cNvSpPr>
          <p:nvPr>
            <p:ph idx="1"/>
          </p:nvPr>
        </p:nvSpPr>
        <p:spPr/>
        <p:txBody>
          <a:bodyPr/>
          <a:lstStyle/>
          <a:p>
            <a:r>
              <a:rPr lang="en-US" sz="3200" dirty="0"/>
              <a:t>Important documents </a:t>
            </a:r>
            <a:r>
              <a:rPr lang="en-US" sz="3200" dirty="0" smtClean="0"/>
              <a:t>that need to be kept include: </a:t>
            </a:r>
            <a:endParaRPr lang="en-US" sz="3200" dirty="0"/>
          </a:p>
          <a:p>
            <a:pPr lvl="1"/>
            <a:r>
              <a:rPr lang="en-US" sz="3200" dirty="0"/>
              <a:t>Birth Certificates, wills, Social Security info</a:t>
            </a:r>
          </a:p>
          <a:p>
            <a:pPr lvl="1"/>
            <a:r>
              <a:rPr lang="en-US" sz="3200" dirty="0"/>
              <a:t>Personal Property and Investments </a:t>
            </a:r>
          </a:p>
          <a:p>
            <a:pPr lvl="1"/>
            <a:r>
              <a:rPr lang="en-US" sz="3200" dirty="0"/>
              <a:t>Real estate documents </a:t>
            </a:r>
          </a:p>
          <a:p>
            <a:pPr lvl="1"/>
            <a:r>
              <a:rPr lang="en-US" sz="3200" dirty="0"/>
              <a:t>Tax Forms (7 years at a minimum)</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32700" y="3623801"/>
            <a:ext cx="4030133" cy="2688099"/>
          </a:xfrm>
          <a:prstGeom prst="rect">
            <a:avLst/>
          </a:prstGeom>
        </p:spPr>
      </p:pic>
    </p:spTree>
    <p:extLst>
      <p:ext uri="{BB962C8B-B14F-4D97-AF65-F5344CB8AC3E}">
        <p14:creationId xmlns:p14="http://schemas.microsoft.com/office/powerpoint/2010/main" val="4979524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P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PPtheme" id="{BF2C51C7-3CE4-4EF4-907F-3CB9C407DA54}" vid="{5B7DF637-E998-43A2-A830-3F9DAC56DD0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PPtheme</Template>
  <TotalTime>1375</TotalTime>
  <Words>1616</Words>
  <Application>Microsoft Office PowerPoint</Application>
  <PresentationFormat>Widescreen</PresentationFormat>
  <Paragraphs>210</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Constantia</vt:lpstr>
      <vt:lpstr>Times New Roman</vt:lpstr>
      <vt:lpstr>Wingdings 2</vt:lpstr>
      <vt:lpstr>PPtheme</vt:lpstr>
      <vt:lpstr>Module 4 Personal Financial Statements</vt:lpstr>
      <vt:lpstr>Learning Objectives</vt:lpstr>
      <vt:lpstr>Personal Financial Statements</vt:lpstr>
      <vt:lpstr>Money management</vt:lpstr>
      <vt:lpstr>Question Cluster 1</vt:lpstr>
      <vt:lpstr>Get organized</vt:lpstr>
      <vt:lpstr>Storage Options</vt:lpstr>
      <vt:lpstr>Records on Your Personal Computer</vt:lpstr>
      <vt:lpstr>Important Records</vt:lpstr>
      <vt:lpstr>  Get a shredder</vt:lpstr>
      <vt:lpstr>Throw away</vt:lpstr>
      <vt:lpstr>Question Cluster 2</vt:lpstr>
      <vt:lpstr>Balance Sheet and Cash Flow Statement</vt:lpstr>
      <vt:lpstr>Balance sheet</vt:lpstr>
      <vt:lpstr>Making a Balance Sheet  Step 1 – List items of value</vt:lpstr>
      <vt:lpstr>There are Strings Attached – some assets can carry significant costs for maintenance and upkeep:</vt:lpstr>
      <vt:lpstr>Making a Balance sheet Step 2 – Determine amounts owed</vt:lpstr>
      <vt:lpstr>Making a Balance Sheet Step 3 Compute your net worth</vt:lpstr>
      <vt:lpstr>Question Cluster 3</vt:lpstr>
      <vt:lpstr>Insolvency (Going Bankrupt)</vt:lpstr>
      <vt:lpstr>Ways to Increase Net Worth</vt:lpstr>
      <vt:lpstr>Personal Finance Ratios</vt:lpstr>
      <vt:lpstr>Question Cluster 4</vt:lpstr>
      <vt:lpstr>Cash Flow Statement </vt:lpstr>
      <vt:lpstr>Making a Cash Flow Statement Step 1 - Record Income</vt:lpstr>
      <vt:lpstr>Making a Cash Flow Statement Step 2 - Record cash outflows</vt:lpstr>
      <vt:lpstr>Making a Cash Flow Statement Step 3 - Determine Net Cash Flow</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4 Personal Financial Statements</dc:title>
  <dc:creator>kinnison, charles</dc:creator>
  <cp:lastModifiedBy>Ginger DeLatte</cp:lastModifiedBy>
  <cp:revision>66</cp:revision>
  <cp:lastPrinted>2014-07-02T15:53:01Z</cp:lastPrinted>
  <dcterms:created xsi:type="dcterms:W3CDTF">2014-06-30T14:20:12Z</dcterms:created>
  <dcterms:modified xsi:type="dcterms:W3CDTF">2015-05-26T15:43:08Z</dcterms:modified>
</cp:coreProperties>
</file>