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6" r:id="rId2"/>
    <p:sldId id="257" r:id="rId3"/>
    <p:sldId id="281" r:id="rId4"/>
    <p:sldId id="282" r:id="rId5"/>
    <p:sldId id="283" r:id="rId6"/>
    <p:sldId id="284" r:id="rId7"/>
    <p:sldId id="285" r:id="rId8"/>
    <p:sldId id="286" r:id="rId9"/>
    <p:sldId id="288" r:id="rId10"/>
    <p:sldId id="289" r:id="rId11"/>
    <p:sldId id="290" r:id="rId12"/>
    <p:sldId id="287" r:id="rId13"/>
    <p:sldId id="259" r:id="rId14"/>
    <p:sldId id="258" r:id="rId15"/>
    <p:sldId id="260" r:id="rId16"/>
    <p:sldId id="276" r:id="rId17"/>
    <p:sldId id="261" r:id="rId18"/>
    <p:sldId id="262" r:id="rId19"/>
    <p:sldId id="263" r:id="rId20"/>
    <p:sldId id="277" r:id="rId21"/>
    <p:sldId id="291" r:id="rId22"/>
    <p:sldId id="272" r:id="rId23"/>
    <p:sldId id="271" r:id="rId24"/>
    <p:sldId id="274" r:id="rId25"/>
    <p:sldId id="275" r:id="rId26"/>
    <p:sldId id="273" r:id="rId27"/>
    <p:sldId id="279"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8" autoAdjust="0"/>
    <p:restoredTop sz="94660"/>
  </p:normalViewPr>
  <p:slideViewPr>
    <p:cSldViewPr snapToGrid="0">
      <p:cViewPr varScale="1">
        <p:scale>
          <a:sx n="78" d="100"/>
          <a:sy n="78" d="100"/>
        </p:scale>
        <p:origin x="102"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EED2D8D8-979D-46FB-BA7E-B7956748B631}" type="datetimeFigureOut">
              <a:rPr lang="en-US" smtClean="0"/>
              <a:t>6/5/2015</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47CF7A78-B3EE-4ECA-9FE5-0744BBAB3FA3}" type="slidenum">
              <a:rPr lang="en-US" smtClean="0"/>
              <a:t>‹#›</a:t>
            </a:fld>
            <a:endParaRPr lang="en-US"/>
          </a:p>
        </p:txBody>
      </p:sp>
    </p:spTree>
    <p:extLst>
      <p:ext uri="{BB962C8B-B14F-4D97-AF65-F5344CB8AC3E}">
        <p14:creationId xmlns:p14="http://schemas.microsoft.com/office/powerpoint/2010/main" val="37665777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0D7F437-605B-4EA6-8781-5E48A175797D}" type="datetimeFigureOut">
              <a:rPr lang="en-US" smtClean="0"/>
              <a:t>6/5/2015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26180595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D7F437-605B-4EA6-8781-5E48A175797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369135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D7F437-605B-4EA6-8781-5E48A175797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423624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D7F437-605B-4EA6-8781-5E48A175797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196111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D7F437-605B-4EA6-8781-5E48A175797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13429439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D7F437-605B-4EA6-8781-5E48A175797D}"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99870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D7F437-605B-4EA6-8781-5E48A175797D}" type="datetimeFigureOut">
              <a:rPr lang="en-US" smtClean="0"/>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305363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D7F437-605B-4EA6-8781-5E48A175797D}" type="datetimeFigureOut">
              <a:rPr lang="en-US" smtClean="0"/>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297827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7F437-605B-4EA6-8781-5E48A175797D}" type="datetimeFigureOut">
              <a:rPr lang="en-US" smtClean="0"/>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162439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D7F437-605B-4EA6-8781-5E48A175797D}"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3151A-890F-4F31-9D29-40B83B763539}" type="slidenum">
              <a:rPr lang="en-US" smtClean="0"/>
              <a:t>‹#›</a:t>
            </a:fld>
            <a:endParaRPr lang="en-US"/>
          </a:p>
        </p:txBody>
      </p:sp>
    </p:spTree>
    <p:extLst>
      <p:ext uri="{BB962C8B-B14F-4D97-AF65-F5344CB8AC3E}">
        <p14:creationId xmlns:p14="http://schemas.microsoft.com/office/powerpoint/2010/main" val="307816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D7F437-605B-4EA6-8781-5E48A175797D}"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7413151A-890F-4F31-9D29-40B83B763539}"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358975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D7F437-605B-4EA6-8781-5E48A175797D}" type="datetimeFigureOut">
              <a:rPr lang="en-US" smtClean="0"/>
              <a:t>6/5/2015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13151A-890F-4F31-9D29-40B83B763539}"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413228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rs.gov/uac/Eight-Facts-About-Filing-Stat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rs.gov/taxtopics/tc352.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rs.gov/Businesses/Small-Businesses-&amp;-Self-Employed/Self-Employment-Tax-Social-Security-and-Medicare-Tax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s.gov/uac/Six-Facts-about-Choosing-the-Standard-or-Itemized-Deduc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Module _ </a:t>
            </a:r>
            <a:br>
              <a:rPr lang="en-US" sz="6000" dirty="0" smtClean="0"/>
            </a:br>
            <a:r>
              <a:rPr lang="en-US" sz="6000" dirty="0" smtClean="0"/>
              <a:t>Taxes</a:t>
            </a:r>
            <a:endParaRPr lang="en-US" sz="6000" dirty="0"/>
          </a:p>
        </p:txBody>
      </p:sp>
      <p:sp>
        <p:nvSpPr>
          <p:cNvPr id="3" name="Subtitle 2"/>
          <p:cNvSpPr>
            <a:spLocks noGrp="1"/>
          </p:cNvSpPr>
          <p:nvPr>
            <p:ph type="subTitle" idx="1"/>
          </p:nvPr>
        </p:nvSpPr>
        <p:spPr>
          <a:xfrm>
            <a:off x="2036064" y="3200400"/>
            <a:ext cx="9144000" cy="1435100"/>
          </a:xfrm>
        </p:spPr>
        <p:txBody>
          <a:bodyPr>
            <a:normAutofit/>
          </a:bodyPr>
          <a:lstStyle/>
          <a:p>
            <a:r>
              <a:rPr lang="en-US" i="1" dirty="0" smtClean="0"/>
              <a:t>“I'm spending a year dead for tax reasons.”</a:t>
            </a:r>
          </a:p>
          <a:p>
            <a:r>
              <a:rPr lang="en-US" i="1" dirty="0" smtClean="0"/>
              <a:t>-Douglas Adams (writer)</a:t>
            </a:r>
            <a:endParaRPr lang="en-US" i="1" dirty="0"/>
          </a:p>
        </p:txBody>
      </p:sp>
    </p:spTree>
    <p:extLst>
      <p:ext uri="{BB962C8B-B14F-4D97-AF65-F5344CB8AC3E}">
        <p14:creationId xmlns:p14="http://schemas.microsoft.com/office/powerpoint/2010/main" val="65025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276225"/>
            <a:ext cx="11188700" cy="1436665"/>
          </a:xfrm>
        </p:spPr>
        <p:txBody>
          <a:bodyPr>
            <a:no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838200" y="1825624"/>
            <a:ext cx="10515600" cy="4651375"/>
          </a:xfrm>
        </p:spPr>
        <p:txBody>
          <a:bodyPr>
            <a:normAutofit fontScale="92500" lnSpcReduction="20000"/>
          </a:bodyPr>
          <a:lstStyle/>
          <a:p>
            <a:pPr marL="0" indent="0">
              <a:buNone/>
            </a:pPr>
            <a:r>
              <a:rPr lang="en-US" sz="4000" dirty="0" smtClean="0"/>
              <a:t>This is 2015 IRS Tax Bracket.  We use this to calculate the actual amount of taxes we will pay each year.   </a:t>
            </a:r>
          </a:p>
          <a:p>
            <a:pPr lvl="1"/>
            <a:r>
              <a:rPr lang="en-US" sz="3600" dirty="0" smtClean="0"/>
              <a:t>The rates on this table are called the marginal tax rates </a:t>
            </a:r>
            <a:r>
              <a:rPr lang="en-US" sz="3000" dirty="0" smtClean="0"/>
              <a:t>(rate used to calculate tax on the next dollar of income). </a:t>
            </a:r>
          </a:p>
          <a:p>
            <a:pPr lvl="3"/>
            <a:r>
              <a:rPr lang="en-US" sz="2800" dirty="0" smtClean="0"/>
              <a:t>The marginal tax rates do not tell us how much we will really pay.</a:t>
            </a:r>
          </a:p>
          <a:p>
            <a:pPr lvl="3"/>
            <a:r>
              <a:rPr lang="en-US" sz="2800" dirty="0" smtClean="0"/>
              <a:t>After getting our AGI, a person in the 25% tax bracket pays 25 cents for every dollar of income in that bracket.  </a:t>
            </a:r>
          </a:p>
          <a:p>
            <a:pPr lvl="3"/>
            <a:r>
              <a:rPr lang="en-US" sz="2800" dirty="0"/>
              <a:t>Single Filer has AGI of $75,000; his/her income tax before credits is $14,544 (calculate it on your own)</a:t>
            </a:r>
            <a:endParaRPr lang="en-US" sz="2800" dirty="0" smtClean="0"/>
          </a:p>
        </p:txBody>
      </p:sp>
    </p:spTree>
    <p:extLst>
      <p:ext uri="{BB962C8B-B14F-4D97-AF65-F5344CB8AC3E}">
        <p14:creationId xmlns:p14="http://schemas.microsoft.com/office/powerpoint/2010/main" val="295989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65125"/>
            <a:ext cx="11798300" cy="1325563"/>
          </a:xfrm>
        </p:spPr>
        <p:txBody>
          <a:bodyPr>
            <a:no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660400" y="1825624"/>
            <a:ext cx="10693400" cy="4841876"/>
          </a:xfrm>
        </p:spPr>
        <p:txBody>
          <a:bodyPr>
            <a:normAutofit fontScale="92500" lnSpcReduction="20000"/>
          </a:bodyPr>
          <a:lstStyle/>
          <a:p>
            <a:pPr marL="0" indent="0">
              <a:buNone/>
            </a:pPr>
            <a:r>
              <a:rPr lang="en-US" sz="4000" dirty="0" smtClean="0"/>
              <a:t>Tax credit (A dollar amount directly subtracted from the taxes you owe).</a:t>
            </a:r>
          </a:p>
          <a:p>
            <a:pPr marL="0" indent="0">
              <a:buNone/>
            </a:pPr>
            <a:r>
              <a:rPr lang="en-US" sz="3600" dirty="0" smtClean="0"/>
              <a:t>Examples:</a:t>
            </a:r>
          </a:p>
          <a:p>
            <a:pPr lvl="1"/>
            <a:r>
              <a:rPr lang="en-US" sz="3200" dirty="0" smtClean="0"/>
              <a:t>Earned income credits</a:t>
            </a:r>
          </a:p>
          <a:p>
            <a:pPr lvl="1"/>
            <a:r>
              <a:rPr lang="en-US" sz="3200" dirty="0" smtClean="0"/>
              <a:t>Foreign tax credits</a:t>
            </a:r>
          </a:p>
          <a:p>
            <a:pPr lvl="1"/>
            <a:r>
              <a:rPr lang="en-US" sz="3200" dirty="0" smtClean="0"/>
              <a:t>Child and dependent care credits</a:t>
            </a:r>
          </a:p>
          <a:p>
            <a:pPr lvl="1"/>
            <a:r>
              <a:rPr lang="en-US" sz="3200" dirty="0" smtClean="0"/>
              <a:t>Retirement tax credits</a:t>
            </a:r>
          </a:p>
          <a:p>
            <a:pPr lvl="1"/>
            <a:r>
              <a:rPr lang="en-US" sz="3200" dirty="0" smtClean="0"/>
              <a:t>Adoption tax credits</a:t>
            </a:r>
          </a:p>
          <a:p>
            <a:pPr lvl="1"/>
            <a:r>
              <a:rPr lang="en-US" sz="3200" dirty="0" smtClean="0"/>
              <a:t>Hope Scholarship and Lifetime Learning credits</a:t>
            </a:r>
          </a:p>
          <a:p>
            <a:pPr marL="0" indent="0">
              <a:buNone/>
            </a:pPr>
            <a:r>
              <a:rPr lang="en-US" sz="1800" dirty="0" smtClean="0"/>
              <a:t>http://www.investopedia.com/video/play/tax-deduction-versus-tax-credit/</a:t>
            </a:r>
          </a:p>
        </p:txBody>
      </p:sp>
      <p:pic>
        <p:nvPicPr>
          <p:cNvPr id="4" name="Picture 3"/>
          <p:cNvPicPr>
            <a:picLocks noChangeAspect="1"/>
          </p:cNvPicPr>
          <p:nvPr/>
        </p:nvPicPr>
        <p:blipFill>
          <a:blip r:embed="rId2"/>
          <a:stretch>
            <a:fillRect/>
          </a:stretch>
        </p:blipFill>
        <p:spPr>
          <a:xfrm>
            <a:off x="8034337" y="2711450"/>
            <a:ext cx="2524125" cy="2476500"/>
          </a:xfrm>
          <a:prstGeom prst="rect">
            <a:avLst/>
          </a:prstGeom>
        </p:spPr>
      </p:pic>
    </p:spTree>
    <p:extLst>
      <p:ext uri="{BB962C8B-B14F-4D97-AF65-F5344CB8AC3E}">
        <p14:creationId xmlns:p14="http://schemas.microsoft.com/office/powerpoint/2010/main" val="322562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1</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713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Types of tax forms you will likely use:</a:t>
            </a:r>
            <a:endParaRPr lang="en-US" sz="54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Every citizen and resident of U.S. is required to file income tax.</a:t>
            </a:r>
          </a:p>
          <a:p>
            <a:pPr marL="0" indent="0">
              <a:buNone/>
            </a:pPr>
            <a:endParaRPr lang="en-US" sz="800" dirty="0" smtClean="0"/>
          </a:p>
          <a:p>
            <a:pPr marL="0" indent="0">
              <a:buNone/>
            </a:pPr>
            <a:r>
              <a:rPr lang="en-US" sz="4000" dirty="0" smtClean="0"/>
              <a:t>Types of tax forms you will likely use:</a:t>
            </a:r>
          </a:p>
          <a:p>
            <a:pPr lvl="1"/>
            <a:r>
              <a:rPr lang="en-US" sz="3600" dirty="0" smtClean="0"/>
              <a:t>1040EZ</a:t>
            </a:r>
          </a:p>
          <a:p>
            <a:pPr lvl="1"/>
            <a:r>
              <a:rPr lang="en-US" sz="3600" dirty="0" smtClean="0"/>
              <a:t>1040A</a:t>
            </a:r>
          </a:p>
          <a:p>
            <a:pPr lvl="1"/>
            <a:r>
              <a:rPr lang="en-US" sz="3600" dirty="0" smtClean="0"/>
              <a:t>1040</a:t>
            </a:r>
          </a:p>
          <a:p>
            <a:pPr marL="27432" indent="0">
              <a:buNone/>
            </a:pPr>
            <a:r>
              <a:rPr lang="en-US" sz="3800" dirty="0" smtClean="0"/>
              <a:t>How to chose </a:t>
            </a:r>
            <a:r>
              <a:rPr lang="en-US" sz="3800" dirty="0"/>
              <a:t>a form</a:t>
            </a:r>
            <a:r>
              <a:rPr lang="en-US" sz="3800" dirty="0" smtClean="0"/>
              <a:t>:</a:t>
            </a:r>
          </a:p>
          <a:p>
            <a:endParaRPr lang="en-US" dirty="0"/>
          </a:p>
        </p:txBody>
      </p:sp>
      <p:pic>
        <p:nvPicPr>
          <p:cNvPr id="4" name="Picture 3"/>
          <p:cNvPicPr>
            <a:picLocks noChangeAspect="1"/>
          </p:cNvPicPr>
          <p:nvPr/>
        </p:nvPicPr>
        <p:blipFill>
          <a:blip r:embed="rId2"/>
          <a:stretch>
            <a:fillRect/>
          </a:stretch>
        </p:blipFill>
        <p:spPr>
          <a:xfrm>
            <a:off x="8655051" y="4130040"/>
            <a:ext cx="2927349" cy="2465136"/>
          </a:xfrm>
          <a:prstGeom prst="rect">
            <a:avLst/>
          </a:prstGeom>
        </p:spPr>
      </p:pic>
    </p:spTree>
    <p:extLst>
      <p:ext uri="{BB962C8B-B14F-4D97-AF65-F5344CB8AC3E}">
        <p14:creationId xmlns:p14="http://schemas.microsoft.com/office/powerpoint/2010/main" val="48579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65125"/>
            <a:ext cx="10833100" cy="1325563"/>
          </a:xfrm>
        </p:spPr>
        <p:txBody>
          <a:bodyPr>
            <a:normAutofit/>
          </a:bodyPr>
          <a:lstStyle/>
          <a:p>
            <a:r>
              <a:rPr lang="en-US" sz="5400" b="1" dirty="0" smtClean="0"/>
              <a:t>Types of filing status categories:</a:t>
            </a:r>
            <a:endParaRPr lang="en-US" sz="5400" b="1" dirty="0"/>
          </a:p>
        </p:txBody>
      </p:sp>
      <p:sp>
        <p:nvSpPr>
          <p:cNvPr id="3" name="Content Placeholder 2"/>
          <p:cNvSpPr>
            <a:spLocks noGrp="1"/>
          </p:cNvSpPr>
          <p:nvPr>
            <p:ph idx="1"/>
          </p:nvPr>
        </p:nvSpPr>
        <p:spPr>
          <a:xfrm>
            <a:off x="520700" y="1825624"/>
            <a:ext cx="11315700" cy="4816476"/>
          </a:xfrm>
        </p:spPr>
        <p:txBody>
          <a:bodyPr>
            <a:normAutofit fontScale="92500"/>
          </a:bodyPr>
          <a:lstStyle/>
          <a:p>
            <a:pPr marL="0" indent="0">
              <a:buNone/>
            </a:pPr>
            <a:endParaRPr lang="en-US" sz="400" dirty="0"/>
          </a:p>
          <a:p>
            <a:pPr marL="0" indent="0">
              <a:buNone/>
            </a:pPr>
            <a:r>
              <a:rPr lang="en-US" sz="3900" dirty="0" smtClean="0"/>
              <a:t>Types of filing status categories:</a:t>
            </a:r>
          </a:p>
          <a:p>
            <a:r>
              <a:rPr lang="en-US" sz="3000" dirty="0" smtClean="0"/>
              <a:t>Single - individual</a:t>
            </a:r>
          </a:p>
          <a:p>
            <a:r>
              <a:rPr lang="en-US" sz="3000" dirty="0" smtClean="0"/>
              <a:t>Married - filing separately</a:t>
            </a:r>
          </a:p>
          <a:p>
            <a:r>
              <a:rPr lang="en-US" sz="3000" dirty="0" smtClean="0"/>
              <a:t>Married - filing jointly</a:t>
            </a:r>
          </a:p>
          <a:p>
            <a:r>
              <a:rPr lang="en-US" sz="3000" dirty="0" smtClean="0"/>
              <a:t>Head of household - Must be unmarried and pay more than half the costs of maintaining a house with at least one dependent residing in it.</a:t>
            </a:r>
          </a:p>
          <a:p>
            <a:r>
              <a:rPr lang="en-US" sz="3000" dirty="0" smtClean="0"/>
              <a:t>Widow/Widower - spouse must have passed away within the past two years and be supporting a dependent.</a:t>
            </a:r>
          </a:p>
          <a:p>
            <a:endParaRPr lang="en-US" sz="900" dirty="0" smtClean="0"/>
          </a:p>
          <a:p>
            <a:pPr marL="0" indent="0">
              <a:buNone/>
            </a:pPr>
            <a:r>
              <a:rPr lang="en-US" sz="2200" dirty="0">
                <a:hlinkClick r:id="rId2"/>
              </a:rPr>
              <a:t>http://www.irs.gov/uac/Eight-Facts-About-Filing-Status</a:t>
            </a:r>
            <a:endParaRPr lang="en-US" sz="2200" dirty="0"/>
          </a:p>
        </p:txBody>
      </p:sp>
      <p:pic>
        <p:nvPicPr>
          <p:cNvPr id="4" name="Picture 3"/>
          <p:cNvPicPr>
            <a:picLocks noChangeAspect="1"/>
          </p:cNvPicPr>
          <p:nvPr/>
        </p:nvPicPr>
        <p:blipFill>
          <a:blip r:embed="rId3"/>
          <a:stretch>
            <a:fillRect/>
          </a:stretch>
        </p:blipFill>
        <p:spPr>
          <a:xfrm>
            <a:off x="8211891" y="1690688"/>
            <a:ext cx="2373537" cy="2373537"/>
          </a:xfrm>
          <a:prstGeom prst="rect">
            <a:avLst/>
          </a:prstGeom>
        </p:spPr>
      </p:pic>
    </p:spTree>
    <p:extLst>
      <p:ext uri="{BB962C8B-B14F-4D97-AF65-F5344CB8AC3E}">
        <p14:creationId xmlns:p14="http://schemas.microsoft.com/office/powerpoint/2010/main" val="159865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189373"/>
            <a:ext cx="11112500" cy="1325563"/>
          </a:xfrm>
        </p:spPr>
        <p:txBody>
          <a:bodyPr>
            <a:noAutofit/>
          </a:bodyPr>
          <a:lstStyle/>
          <a:p>
            <a:r>
              <a:rPr lang="en-US" sz="5400" b="1" dirty="0" smtClean="0"/>
              <a:t>The type of form you choose to use will depend on your:</a:t>
            </a:r>
            <a:endParaRPr lang="en-US" sz="5400" b="1" dirty="0"/>
          </a:p>
        </p:txBody>
      </p:sp>
      <p:sp>
        <p:nvSpPr>
          <p:cNvPr id="3" name="Content Placeholder 2"/>
          <p:cNvSpPr>
            <a:spLocks noGrp="1"/>
          </p:cNvSpPr>
          <p:nvPr>
            <p:ph idx="1"/>
          </p:nvPr>
        </p:nvSpPr>
        <p:spPr>
          <a:xfrm>
            <a:off x="399245" y="2514936"/>
            <a:ext cx="10954555" cy="4152564"/>
          </a:xfrm>
        </p:spPr>
        <p:txBody>
          <a:bodyPr>
            <a:normAutofit fontScale="92500" lnSpcReduction="10000"/>
          </a:bodyPr>
          <a:lstStyle/>
          <a:p>
            <a:endParaRPr lang="en-US" sz="800" dirty="0" smtClean="0"/>
          </a:p>
          <a:p>
            <a:r>
              <a:rPr lang="en-US" sz="3600" dirty="0" smtClean="0"/>
              <a:t>Amount of income </a:t>
            </a:r>
          </a:p>
          <a:p>
            <a:r>
              <a:rPr lang="en-US" sz="3600" dirty="0" smtClean="0"/>
              <a:t>Type of income</a:t>
            </a:r>
          </a:p>
          <a:p>
            <a:r>
              <a:rPr lang="en-US" sz="3600" dirty="0" smtClean="0"/>
              <a:t>Tax situation’s complexity</a:t>
            </a:r>
          </a:p>
          <a:p>
            <a:r>
              <a:rPr lang="en-US" sz="3600" dirty="0" smtClean="0"/>
              <a:t>Amount of deductions</a:t>
            </a:r>
          </a:p>
          <a:p>
            <a:pPr marL="0" indent="0">
              <a:buNone/>
            </a:pPr>
            <a:r>
              <a:rPr lang="en-US" sz="3800" dirty="0" smtClean="0"/>
              <a:t>Most tax software programs will assist you in picking the most appropriate form for your particular situation.</a:t>
            </a:r>
          </a:p>
          <a:p>
            <a:pPr marL="0" indent="0">
              <a:buNone/>
            </a:pPr>
            <a:r>
              <a:rPr lang="en-US" sz="3800" dirty="0">
                <a:hlinkClick r:id="rId2"/>
              </a:rPr>
              <a:t>http://www.irs.gov/taxtopics/tc352.html</a:t>
            </a:r>
            <a:endParaRPr lang="en-US" sz="3800" dirty="0" smtClean="0"/>
          </a:p>
        </p:txBody>
      </p:sp>
      <p:pic>
        <p:nvPicPr>
          <p:cNvPr id="4" name="Picture 3"/>
          <p:cNvPicPr>
            <a:picLocks noChangeAspect="1"/>
          </p:cNvPicPr>
          <p:nvPr/>
        </p:nvPicPr>
        <p:blipFill>
          <a:blip r:embed="rId3"/>
          <a:stretch>
            <a:fillRect/>
          </a:stretch>
        </p:blipFill>
        <p:spPr>
          <a:xfrm>
            <a:off x="6658378" y="2270237"/>
            <a:ext cx="3970807" cy="2506572"/>
          </a:xfrm>
          <a:prstGeom prst="rect">
            <a:avLst/>
          </a:prstGeom>
        </p:spPr>
      </p:pic>
    </p:spTree>
    <p:extLst>
      <p:ext uri="{BB962C8B-B14F-4D97-AF65-F5344CB8AC3E}">
        <p14:creationId xmlns:p14="http://schemas.microsoft.com/office/powerpoint/2010/main" val="151670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a:t>
            </a:r>
            <a:r>
              <a:rPr lang="en-US" sz="5400" b="1" dirty="0"/>
              <a:t>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235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4" y="1121423"/>
            <a:ext cx="11861443" cy="1325563"/>
          </a:xfrm>
        </p:spPr>
        <p:txBody>
          <a:bodyPr>
            <a:noAutofit/>
          </a:bodyPr>
          <a:lstStyle/>
          <a:p>
            <a:r>
              <a:rPr lang="en-US" sz="5400" b="1" dirty="0" smtClean="0"/>
              <a:t>Steps taken to complete income tax return:</a:t>
            </a:r>
            <a:endParaRPr lang="en-US" sz="5400" b="1" dirty="0"/>
          </a:p>
        </p:txBody>
      </p:sp>
      <p:sp>
        <p:nvSpPr>
          <p:cNvPr id="3" name="Content Placeholder 2"/>
          <p:cNvSpPr>
            <a:spLocks noGrp="1"/>
          </p:cNvSpPr>
          <p:nvPr>
            <p:ph idx="1"/>
          </p:nvPr>
        </p:nvSpPr>
        <p:spPr>
          <a:xfrm>
            <a:off x="167425" y="2446986"/>
            <a:ext cx="11861443" cy="4411014"/>
          </a:xfrm>
        </p:spPr>
        <p:txBody>
          <a:bodyPr>
            <a:normAutofit fontScale="92500" lnSpcReduction="20000"/>
          </a:bodyPr>
          <a:lstStyle/>
          <a:p>
            <a:pPr marL="742950" indent="-742950">
              <a:lnSpc>
                <a:spcPct val="107000"/>
              </a:lnSpc>
              <a:spcBef>
                <a:spcPts val="0"/>
              </a:spcBef>
              <a:buFont typeface="+mj-lt"/>
              <a:buAutoNum type="arabicPeriod"/>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Enter your filing status and any exemptions</a:t>
            </a:r>
          </a:p>
          <a:p>
            <a:pPr marL="1108710" lvl="1" indent="-742950">
              <a:lnSpc>
                <a:spcPct val="107000"/>
              </a:lnSpc>
              <a:spcBef>
                <a:spcPts val="0"/>
              </a:spcBef>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Filling out your marriage status and dependents can affect your tax rate</a:t>
            </a:r>
          </a:p>
          <a:p>
            <a:pPr marL="1108710" lvl="1" indent="-742950">
              <a:lnSpc>
                <a:spcPct val="107000"/>
              </a:lnSpc>
              <a:spcBef>
                <a:spcPts val="0"/>
              </a:spcBef>
            </a:pPr>
            <a:r>
              <a:rPr lang="en-US" sz="3200" dirty="0" smtClean="0">
                <a:latin typeface="Calibri" panose="020F0502020204030204" pitchFamily="34" charset="0"/>
                <a:ea typeface="Calibri" panose="020F0502020204030204" pitchFamily="34" charset="0"/>
                <a:cs typeface="Times New Roman" panose="02020603050405020304" pitchFamily="18" charset="0"/>
              </a:rPr>
              <a:t>You </a:t>
            </a:r>
            <a:r>
              <a:rPr lang="en-US" sz="3200" dirty="0">
                <a:latin typeface="Calibri" panose="020F0502020204030204" pitchFamily="34" charset="0"/>
                <a:ea typeface="Calibri" panose="020F0502020204030204" pitchFamily="34" charset="0"/>
                <a:cs typeface="Times New Roman" panose="02020603050405020304" pitchFamily="18" charset="0"/>
              </a:rPr>
              <a:t>get an exemption for you and each dependent (a dependent must </a:t>
            </a:r>
            <a:r>
              <a:rPr lang="en-US" sz="3200" dirty="0" smtClean="0">
                <a:latin typeface="Calibri" panose="020F0502020204030204" pitchFamily="34" charset="0"/>
                <a:ea typeface="Calibri" panose="020F0502020204030204" pitchFamily="34" charset="0"/>
                <a:cs typeface="Times New Roman" panose="02020603050405020304" pitchFamily="18" charset="0"/>
              </a:rPr>
              <a:t>not claim him/herself on his/her own return).</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742950" marR="0" lvl="0" indent="-742950">
              <a:lnSpc>
                <a:spcPct val="107000"/>
              </a:lnSpc>
              <a:spcBef>
                <a:spcPts val="0"/>
              </a:spcBef>
              <a:spcAft>
                <a:spcPts val="0"/>
              </a:spcAft>
              <a:buFont typeface="+mj-lt"/>
              <a:buAutoNum type="arabicPeriod"/>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Report your income </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400" dirty="0" smtClean="0">
                <a:effectLst/>
                <a:latin typeface="Calibri" panose="020F0502020204030204" pitchFamily="34" charset="0"/>
                <a:ea typeface="Calibri" panose="020F0502020204030204" pitchFamily="34" charset="0"/>
                <a:cs typeface="Times New Roman" panose="02020603050405020304" pitchFamily="18" charset="0"/>
              </a:rPr>
              <a:t>State any income from employment, savings, investments, or other forms. </a:t>
            </a:r>
          </a:p>
          <a:p>
            <a:pPr marL="742950" marR="0" lvl="0" indent="-742950">
              <a:lnSpc>
                <a:spcPct val="107000"/>
              </a:lnSpc>
              <a:spcBef>
                <a:spcPts val="0"/>
              </a:spcBef>
              <a:spcAft>
                <a:spcPts val="0"/>
              </a:spcAft>
              <a:buFont typeface="+mj-lt"/>
              <a:buAutoNum type="arabicPeriod"/>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List deductions and other adjustments </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400" dirty="0" smtClean="0">
                <a:effectLst/>
                <a:latin typeface="Calibri" panose="020F0502020204030204" pitchFamily="34" charset="0"/>
                <a:ea typeface="Calibri" panose="020F0502020204030204" pitchFamily="34" charset="0"/>
                <a:cs typeface="Times New Roman" panose="02020603050405020304" pitchFamily="18" charset="0"/>
              </a:rPr>
              <a:t>Reporting contributions to a retirement account can allow you to make additional deductions.</a:t>
            </a:r>
          </a:p>
          <a:p>
            <a:endParaRPr lang="en-US" dirty="0"/>
          </a:p>
        </p:txBody>
      </p:sp>
    </p:spTree>
    <p:extLst>
      <p:ext uri="{BB962C8B-B14F-4D97-AF65-F5344CB8AC3E}">
        <p14:creationId xmlns:p14="http://schemas.microsoft.com/office/powerpoint/2010/main" val="131107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734152"/>
            <a:ext cx="12063211" cy="1695495"/>
          </a:xfrm>
        </p:spPr>
        <p:txBody>
          <a:bodyPr>
            <a:noAutofit/>
          </a:bodyPr>
          <a:lstStyle/>
          <a:p>
            <a:r>
              <a:rPr lang="en-US" sz="5400" b="1" dirty="0"/>
              <a:t>Steps taken to complete income tax return:</a:t>
            </a:r>
          </a:p>
        </p:txBody>
      </p:sp>
      <p:sp>
        <p:nvSpPr>
          <p:cNvPr id="3" name="Content Placeholder 2"/>
          <p:cNvSpPr>
            <a:spLocks noGrp="1"/>
          </p:cNvSpPr>
          <p:nvPr>
            <p:ph idx="1"/>
          </p:nvPr>
        </p:nvSpPr>
        <p:spPr>
          <a:xfrm>
            <a:off x="321972" y="2254636"/>
            <a:ext cx="8396420" cy="2530476"/>
          </a:xfrm>
        </p:spPr>
        <p:txBody>
          <a:bodyPr>
            <a:normAutofit fontScale="92500" lnSpcReduction="20000"/>
          </a:bodyPr>
          <a:lstStyle/>
          <a:p>
            <a:pPr marL="742950" marR="0" lvl="0" indent="-742950">
              <a:lnSpc>
                <a:spcPct val="107000"/>
              </a:lnSpc>
              <a:spcBef>
                <a:spcPts val="0"/>
              </a:spcBef>
              <a:spcAft>
                <a:spcPts val="0"/>
              </a:spcAft>
              <a:buFont typeface="+mj-lt"/>
              <a:buAutoNum type="arabicPeriod" startAt="4"/>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Subtract any additional itemized or standardized deductions along with your exemptions </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400" dirty="0" smtClean="0">
                <a:effectLst/>
                <a:latin typeface="Calibri" panose="020F0502020204030204" pitchFamily="34" charset="0"/>
                <a:ea typeface="Calibri" panose="020F0502020204030204" pitchFamily="34" charset="0"/>
                <a:cs typeface="Times New Roman" panose="02020603050405020304" pitchFamily="18" charset="0"/>
              </a:rPr>
              <a:t>After subtracting these deductions and exemptions you are able to obtain your taxable income. </a:t>
            </a:r>
          </a:p>
          <a:p>
            <a:pPr marL="0" indent="0">
              <a:buNone/>
            </a:pPr>
            <a:endParaRPr lang="en-US" dirty="0"/>
          </a:p>
        </p:txBody>
      </p:sp>
      <p:pic>
        <p:nvPicPr>
          <p:cNvPr id="4" name="Picture 3"/>
          <p:cNvPicPr>
            <a:picLocks noChangeAspect="1"/>
          </p:cNvPicPr>
          <p:nvPr/>
        </p:nvPicPr>
        <p:blipFill>
          <a:blip r:embed="rId2"/>
          <a:stretch>
            <a:fillRect/>
          </a:stretch>
        </p:blipFill>
        <p:spPr>
          <a:xfrm>
            <a:off x="8911575" y="2119700"/>
            <a:ext cx="2620988" cy="2665412"/>
          </a:xfrm>
          <a:prstGeom prst="rect">
            <a:avLst/>
          </a:prstGeom>
        </p:spPr>
      </p:pic>
      <p:sp>
        <p:nvSpPr>
          <p:cNvPr id="5" name="TextBox 4"/>
          <p:cNvSpPr txBox="1"/>
          <p:nvPr/>
        </p:nvSpPr>
        <p:spPr>
          <a:xfrm>
            <a:off x="321972" y="4610100"/>
            <a:ext cx="11311228" cy="1936492"/>
          </a:xfrm>
          <a:prstGeom prst="rect">
            <a:avLst/>
          </a:prstGeom>
          <a:noFill/>
        </p:spPr>
        <p:txBody>
          <a:bodyPr wrap="square" rtlCol="0">
            <a:spAutoFit/>
          </a:bodyPr>
          <a:lstStyle/>
          <a:p>
            <a:pPr marL="742950" lvl="0" indent="-742950">
              <a:lnSpc>
                <a:spcPct val="107000"/>
              </a:lnSpc>
              <a:buClr>
                <a:schemeClr val="accent3"/>
              </a:buClr>
              <a:buFont typeface="+mj-lt"/>
              <a:buAutoNum type="arabicPeriod" startAt="5"/>
            </a:pPr>
            <a:r>
              <a:rPr lang="en-US" sz="39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Subtract tax </a:t>
            </a:r>
            <a:r>
              <a:rPr lang="en-US" sz="39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credits </a:t>
            </a:r>
            <a:r>
              <a:rPr lang="en-US" sz="39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39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100" dirty="0">
                <a:latin typeface="Calibri" panose="020F0502020204030204" pitchFamily="34" charset="0"/>
                <a:ea typeface="Calibri" panose="020F0502020204030204" pitchFamily="34" charset="0"/>
                <a:cs typeface="Times New Roman" panose="02020603050405020304" pitchFamily="18" charset="0"/>
              </a:rPr>
              <a:t>they will reduce your tax liability.</a:t>
            </a:r>
          </a:p>
          <a:p>
            <a:pPr marL="742950" lvl="0" indent="-742950">
              <a:lnSpc>
                <a:spcPct val="107000"/>
              </a:lnSpc>
              <a:buClr>
                <a:schemeClr val="accent3"/>
              </a:buClr>
              <a:buFont typeface="+mj-lt"/>
              <a:buAutoNum type="arabicPeriod" startAt="5"/>
            </a:pPr>
            <a:r>
              <a:rPr lang="en-US" sz="39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Add special </a:t>
            </a:r>
            <a:r>
              <a:rPr lang="en-US" sz="39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taxes </a:t>
            </a:r>
            <a:r>
              <a:rPr lang="en-US" sz="39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100" dirty="0">
                <a:latin typeface="Calibri" panose="020F0502020204030204" pitchFamily="34" charset="0"/>
                <a:ea typeface="Calibri" panose="020F0502020204030204" pitchFamily="34" charset="0"/>
                <a:cs typeface="Times New Roman" panose="02020603050405020304" pitchFamily="18" charset="0"/>
                <a:hlinkClick r:id="rId3"/>
              </a:rPr>
              <a:t>For example self-employment tax should be added at this </a:t>
            </a:r>
            <a:r>
              <a:rPr lang="en-US" sz="3100" dirty="0" smtClean="0">
                <a:latin typeface="Calibri" panose="020F0502020204030204" pitchFamily="34" charset="0"/>
                <a:ea typeface="Calibri" panose="020F0502020204030204" pitchFamily="34" charset="0"/>
                <a:cs typeface="Times New Roman" panose="02020603050405020304" pitchFamily="18" charset="0"/>
                <a:hlinkClick r:id="rId3"/>
              </a:rPr>
              <a:t>point</a:t>
            </a:r>
            <a:r>
              <a:rPr lang="en-US" sz="3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0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1248993"/>
            <a:ext cx="11822806" cy="1325563"/>
          </a:xfrm>
        </p:spPr>
        <p:txBody>
          <a:bodyPr>
            <a:noAutofit/>
          </a:bodyPr>
          <a:lstStyle/>
          <a:p>
            <a:r>
              <a:rPr lang="en-US" sz="5400" b="1" dirty="0"/>
              <a:t>Steps taken to complete income tax return:</a:t>
            </a:r>
          </a:p>
        </p:txBody>
      </p:sp>
      <p:sp>
        <p:nvSpPr>
          <p:cNvPr id="3" name="Content Placeholder 2"/>
          <p:cNvSpPr>
            <a:spLocks noGrp="1"/>
          </p:cNvSpPr>
          <p:nvPr>
            <p:ph idx="1"/>
          </p:nvPr>
        </p:nvSpPr>
        <p:spPr>
          <a:xfrm>
            <a:off x="193183" y="2485622"/>
            <a:ext cx="11376517" cy="4237149"/>
          </a:xfrm>
        </p:spPr>
        <p:txBody>
          <a:bodyPr>
            <a:normAutofit fontScale="92500"/>
          </a:bodyPr>
          <a:lstStyle/>
          <a:p>
            <a:pPr marL="742950" marR="0" lvl="0" indent="-742950">
              <a:lnSpc>
                <a:spcPct val="107000"/>
              </a:lnSpc>
              <a:spcBef>
                <a:spcPts val="0"/>
              </a:spcBef>
              <a:spcAft>
                <a:spcPts val="0"/>
              </a:spcAft>
              <a:buFont typeface="+mj-lt"/>
              <a:buAutoNum type="arabicPeriod" startAt="7"/>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Indicate your total withholdings and other payments</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742950" marR="0" lvl="0" indent="-742950">
              <a:lnSpc>
                <a:spcPct val="107000"/>
              </a:lnSpc>
              <a:spcBef>
                <a:spcPts val="0"/>
              </a:spcBef>
              <a:spcAft>
                <a:spcPts val="0"/>
              </a:spcAft>
              <a:buFont typeface="+mj-lt"/>
              <a:buAutoNum type="arabicPeriod" startAt="7"/>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Determination of your refund or amount owed </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400" dirty="0" smtClean="0">
                <a:effectLst/>
                <a:latin typeface="Calibri" panose="020F0502020204030204" pitchFamily="34" charset="0"/>
                <a:ea typeface="Calibri" panose="020F0502020204030204" pitchFamily="34" charset="0"/>
                <a:cs typeface="Times New Roman" panose="02020603050405020304" pitchFamily="18" charset="0"/>
              </a:rPr>
              <a:t>If your payments towards taxes exceed the total amount you owe you receive a refund.  If the opposite is true you owe on your taxes and need to make additional payments.</a:t>
            </a:r>
          </a:p>
          <a:p>
            <a:pPr marL="742950" indent="-742950">
              <a:buFont typeface="+mj-lt"/>
              <a:buAutoNum type="arabicPeriod" startAt="7"/>
            </a:pPr>
            <a:r>
              <a:rPr lang="en-US" sz="3900" i="1" dirty="0" smtClean="0">
                <a:effectLst/>
                <a:latin typeface="Calibri" panose="020F0502020204030204" pitchFamily="34" charset="0"/>
                <a:ea typeface="Calibri" panose="020F0502020204030204" pitchFamily="34" charset="0"/>
                <a:cs typeface="Times New Roman" panose="02020603050405020304" pitchFamily="18" charset="0"/>
              </a:rPr>
              <a:t>Sign the form </a:t>
            </a:r>
            <a:r>
              <a:rPr lang="en-US" sz="3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400" dirty="0" smtClean="0">
                <a:effectLst/>
                <a:latin typeface="Calibri" panose="020F0502020204030204" pitchFamily="34" charset="0"/>
                <a:ea typeface="Calibri" panose="020F0502020204030204" pitchFamily="34" charset="0"/>
                <a:cs typeface="Times New Roman" panose="02020603050405020304" pitchFamily="18" charset="0"/>
              </a:rPr>
              <a:t>The most common filing error is forgetting to sign the return.</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766" y="1212305"/>
            <a:ext cx="1457996" cy="1273317"/>
          </a:xfrm>
          <a:prstGeom prst="rect">
            <a:avLst/>
          </a:prstGeom>
        </p:spPr>
      </p:pic>
    </p:spTree>
    <p:extLst>
      <p:ext uri="{BB962C8B-B14F-4D97-AF65-F5344CB8AC3E}">
        <p14:creationId xmlns:p14="http://schemas.microsoft.com/office/powerpoint/2010/main" val="10589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Objectives:</a:t>
            </a:r>
            <a:endParaRPr lang="en-US" sz="5400" b="1" dirty="0"/>
          </a:p>
        </p:txBody>
      </p:sp>
      <p:sp>
        <p:nvSpPr>
          <p:cNvPr id="3" name="Content Placeholder 2"/>
          <p:cNvSpPr>
            <a:spLocks noGrp="1"/>
          </p:cNvSpPr>
          <p:nvPr>
            <p:ph idx="1"/>
          </p:nvPr>
        </p:nvSpPr>
        <p:spPr/>
        <p:txBody>
          <a:bodyPr/>
          <a:lstStyle/>
          <a:p>
            <a:r>
              <a:rPr lang="en-US" sz="3600" dirty="0" smtClean="0"/>
              <a:t>Learn how to calculate your taxable income.</a:t>
            </a:r>
          </a:p>
          <a:p>
            <a:r>
              <a:rPr lang="en-US" sz="3600" dirty="0" smtClean="0"/>
              <a:t>Learn how to prepare a federal income tax return. </a:t>
            </a:r>
          </a:p>
          <a:p>
            <a:r>
              <a:rPr lang="en-US" sz="3600" dirty="0" smtClean="0"/>
              <a:t>Learn what suitable tax strategies are for different life states and circumstances.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661" y="4439743"/>
            <a:ext cx="3956318" cy="2225074"/>
          </a:xfrm>
          <a:prstGeom prst="rect">
            <a:avLst/>
          </a:prstGeom>
        </p:spPr>
      </p:pic>
    </p:spTree>
    <p:extLst>
      <p:ext uri="{BB962C8B-B14F-4D97-AF65-F5344CB8AC3E}">
        <p14:creationId xmlns:p14="http://schemas.microsoft.com/office/powerpoint/2010/main" val="381884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3</a:t>
            </a:r>
            <a:endParaRPr lang="en-US" sz="54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7522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7"/>
            <a:ext cx="10515600" cy="1488517"/>
          </a:xfrm>
        </p:spPr>
        <p:txBody>
          <a:bodyPr>
            <a:normAutofit/>
          </a:bodyPr>
          <a:lstStyle/>
          <a:p>
            <a:r>
              <a:rPr lang="en-US" sz="5400" b="1" dirty="0"/>
              <a:t>Consider the fact that</a:t>
            </a:r>
            <a:r>
              <a:rPr lang="en-US" sz="5400" b="1" dirty="0" smtClean="0"/>
              <a:t>:</a:t>
            </a:r>
            <a:endParaRPr lang="en-US" sz="5400" b="1" dirty="0"/>
          </a:p>
        </p:txBody>
      </p:sp>
      <p:sp>
        <p:nvSpPr>
          <p:cNvPr id="3" name="Content Placeholder 2"/>
          <p:cNvSpPr>
            <a:spLocks noGrp="1"/>
          </p:cNvSpPr>
          <p:nvPr>
            <p:ph idx="1"/>
          </p:nvPr>
        </p:nvSpPr>
        <p:spPr>
          <a:xfrm>
            <a:off x="257577" y="1674254"/>
            <a:ext cx="11375623" cy="4586845"/>
          </a:xfrm>
        </p:spPr>
        <p:txBody>
          <a:bodyPr>
            <a:normAutofit fontScale="92500" lnSpcReduction="10000"/>
          </a:bodyPr>
          <a:lstStyle/>
          <a:p>
            <a:r>
              <a:rPr lang="en-US" sz="3600" dirty="0" smtClean="0"/>
              <a:t>In </a:t>
            </a:r>
            <a:r>
              <a:rPr lang="en-US" sz="3600" dirty="0"/>
              <a:t>the end you are responsible for providing accurate and complete information about your income.</a:t>
            </a:r>
          </a:p>
          <a:p>
            <a:pPr lvl="1"/>
            <a:r>
              <a:rPr lang="en-US" sz="3200" dirty="0" smtClean="0"/>
              <a:t>Even </a:t>
            </a:r>
            <a:r>
              <a:rPr lang="en-US" sz="3200" dirty="0"/>
              <a:t>if you hire a professional to file your taxes if there are any mistakes made you are still responsible for paying the correct portion as well as any interest or penalties. </a:t>
            </a:r>
          </a:p>
          <a:p>
            <a:r>
              <a:rPr lang="en-US" sz="3600" dirty="0" smtClean="0"/>
              <a:t>You </a:t>
            </a:r>
            <a:r>
              <a:rPr lang="en-US" sz="3600" dirty="0"/>
              <a:t>should </a:t>
            </a:r>
            <a:r>
              <a:rPr lang="en-US" sz="3600" dirty="0" smtClean="0"/>
              <a:t>be cautious </a:t>
            </a:r>
            <a:r>
              <a:rPr lang="en-US" sz="3600" dirty="0"/>
              <a:t>of tax preparers that offer tax </a:t>
            </a:r>
            <a:r>
              <a:rPr lang="en-US" sz="3600" dirty="0" smtClean="0"/>
              <a:t>refunds up front.</a:t>
            </a:r>
            <a:endParaRPr lang="en-US" sz="3600" dirty="0"/>
          </a:p>
          <a:p>
            <a:pPr lvl="1"/>
            <a:r>
              <a:rPr lang="en-US" sz="3200" dirty="0" smtClean="0"/>
              <a:t>Some </a:t>
            </a:r>
            <a:r>
              <a:rPr lang="en-US" sz="3200" dirty="0"/>
              <a:t>refund anticipation loans can charge </a:t>
            </a:r>
            <a:endParaRPr lang="en-US" sz="3200" dirty="0" smtClean="0"/>
          </a:p>
          <a:p>
            <a:pPr marL="457200" lvl="1" indent="0">
              <a:buNone/>
            </a:pPr>
            <a:r>
              <a:rPr lang="en-US" sz="3200" dirty="0" smtClean="0"/>
              <a:t>up to </a:t>
            </a:r>
            <a:r>
              <a:rPr lang="en-US" sz="3200" dirty="0"/>
              <a:t>300% in interest. </a:t>
            </a:r>
          </a:p>
          <a:p>
            <a:endParaRPr lang="en-US" dirty="0"/>
          </a:p>
        </p:txBody>
      </p:sp>
      <p:pic>
        <p:nvPicPr>
          <p:cNvPr id="4" name="Picture 3"/>
          <p:cNvPicPr>
            <a:picLocks noChangeAspect="1"/>
          </p:cNvPicPr>
          <p:nvPr/>
        </p:nvPicPr>
        <p:blipFill>
          <a:blip r:embed="rId2"/>
          <a:stretch>
            <a:fillRect/>
          </a:stretch>
        </p:blipFill>
        <p:spPr>
          <a:xfrm>
            <a:off x="8430072" y="4505910"/>
            <a:ext cx="3203128" cy="2199738"/>
          </a:xfrm>
          <a:prstGeom prst="rect">
            <a:avLst/>
          </a:prstGeom>
        </p:spPr>
      </p:pic>
    </p:spTree>
    <p:extLst>
      <p:ext uri="{BB962C8B-B14F-4D97-AF65-F5344CB8AC3E}">
        <p14:creationId xmlns:p14="http://schemas.microsoft.com/office/powerpoint/2010/main" val="76296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Audits</a:t>
            </a:r>
            <a:endParaRPr lang="en-US" sz="5400" b="1" dirty="0"/>
          </a:p>
        </p:txBody>
      </p:sp>
      <p:sp>
        <p:nvSpPr>
          <p:cNvPr id="3" name="Content Placeholder 2"/>
          <p:cNvSpPr>
            <a:spLocks noGrp="1"/>
          </p:cNvSpPr>
          <p:nvPr>
            <p:ph idx="1"/>
          </p:nvPr>
        </p:nvSpPr>
        <p:spPr>
          <a:xfrm>
            <a:off x="622300" y="2055813"/>
            <a:ext cx="10896600" cy="4497386"/>
          </a:xfrm>
        </p:spPr>
        <p:txBody>
          <a:bodyPr>
            <a:normAutofit lnSpcReduction="10000"/>
          </a:bodyPr>
          <a:lstStyle/>
          <a:p>
            <a:pPr marL="0" indent="0">
              <a:buNone/>
            </a:pPr>
            <a:r>
              <a:rPr lang="en-US" sz="3400" dirty="0" smtClean="0"/>
              <a:t>0.06</a:t>
            </a:r>
            <a:r>
              <a:rPr lang="en-US" sz="3400" dirty="0"/>
              <a:t>% of all returns are audited</a:t>
            </a:r>
          </a:p>
          <a:p>
            <a:pPr lvl="1"/>
            <a:r>
              <a:rPr lang="en-US" sz="3000" dirty="0" smtClean="0"/>
              <a:t>You </a:t>
            </a:r>
            <a:r>
              <a:rPr lang="en-US" sz="3000" dirty="0"/>
              <a:t>are more likely to be audited if you claim unusual or large deductions</a:t>
            </a:r>
            <a:r>
              <a:rPr lang="en-US" sz="3000" dirty="0" smtClean="0"/>
              <a:t>.</a:t>
            </a:r>
          </a:p>
          <a:p>
            <a:endParaRPr lang="en-US" sz="400" dirty="0"/>
          </a:p>
          <a:p>
            <a:pPr marL="0" indent="0">
              <a:buNone/>
            </a:pPr>
            <a:r>
              <a:rPr lang="en-US" sz="3800" dirty="0" smtClean="0"/>
              <a:t>The </a:t>
            </a:r>
            <a:r>
              <a:rPr lang="en-US" sz="3800" dirty="0"/>
              <a:t>three types of audits include:</a:t>
            </a:r>
          </a:p>
          <a:p>
            <a:pPr lvl="1"/>
            <a:r>
              <a:rPr lang="en-US" sz="3200" dirty="0"/>
              <a:t>Field audit: an agent visits your home </a:t>
            </a:r>
            <a:r>
              <a:rPr lang="en-US" sz="3200" dirty="0" smtClean="0"/>
              <a:t>or </a:t>
            </a:r>
          </a:p>
          <a:p>
            <a:pPr marL="457200" lvl="1" indent="0">
              <a:buNone/>
            </a:pPr>
            <a:r>
              <a:rPr lang="en-US" sz="3200" dirty="0"/>
              <a:t> </a:t>
            </a:r>
            <a:r>
              <a:rPr lang="en-US" sz="3200" dirty="0" smtClean="0"/>
              <a:t>  office </a:t>
            </a:r>
            <a:r>
              <a:rPr lang="en-US" sz="3200" dirty="0"/>
              <a:t>(most complex) </a:t>
            </a:r>
          </a:p>
          <a:p>
            <a:pPr lvl="1"/>
            <a:r>
              <a:rPr lang="en-US" sz="3200" dirty="0" smtClean="0"/>
              <a:t>Correspondence </a:t>
            </a:r>
            <a:r>
              <a:rPr lang="en-US" sz="3200" dirty="0"/>
              <a:t>audit: minor questions</a:t>
            </a:r>
          </a:p>
          <a:p>
            <a:pPr lvl="1"/>
            <a:r>
              <a:rPr lang="en-US" sz="3200" dirty="0" smtClean="0"/>
              <a:t>Office </a:t>
            </a:r>
            <a:r>
              <a:rPr lang="en-US" sz="3200" dirty="0"/>
              <a:t>audit: meeting in an IRS </a:t>
            </a:r>
            <a:r>
              <a:rPr lang="en-US" sz="3200" dirty="0" smtClean="0"/>
              <a:t>office</a:t>
            </a:r>
          </a:p>
          <a:p>
            <a:pPr lvl="1"/>
            <a:endParaRPr lang="en-US" sz="900" dirty="0"/>
          </a:p>
          <a:p>
            <a:endParaRPr lang="en-US" dirty="0"/>
          </a:p>
        </p:txBody>
      </p:sp>
      <p:pic>
        <p:nvPicPr>
          <p:cNvPr id="4" name="Picture 3"/>
          <p:cNvPicPr>
            <a:picLocks noChangeAspect="1"/>
          </p:cNvPicPr>
          <p:nvPr/>
        </p:nvPicPr>
        <p:blipFill rotWithShape="1">
          <a:blip r:embed="rId2"/>
          <a:srcRect t="15303" b="6920"/>
          <a:stretch/>
        </p:blipFill>
        <p:spPr>
          <a:xfrm>
            <a:off x="8590209" y="3367110"/>
            <a:ext cx="3324458" cy="2963541"/>
          </a:xfrm>
          <a:prstGeom prst="rect">
            <a:avLst/>
          </a:prstGeom>
        </p:spPr>
      </p:pic>
      <p:sp>
        <p:nvSpPr>
          <p:cNvPr id="5" name="TextBox 4"/>
          <p:cNvSpPr txBox="1"/>
          <p:nvPr/>
        </p:nvSpPr>
        <p:spPr>
          <a:xfrm>
            <a:off x="2519072" y="6386329"/>
            <a:ext cx="4114800" cy="430887"/>
          </a:xfrm>
          <a:prstGeom prst="rect">
            <a:avLst/>
          </a:prstGeom>
          <a:noFill/>
        </p:spPr>
        <p:txBody>
          <a:bodyPr wrap="square" rtlCol="0">
            <a:spAutoFit/>
          </a:bodyPr>
          <a:lstStyle/>
          <a:p>
            <a:r>
              <a:rPr lang="en-US" sz="1100" dirty="0"/>
              <a:t>http://on.aol.com/video/what-are-tax-audits--turbotax-tax-tips-video-517257668</a:t>
            </a:r>
          </a:p>
        </p:txBody>
      </p:sp>
    </p:spTree>
    <p:extLst>
      <p:ext uri="{BB962C8B-B14F-4D97-AF65-F5344CB8AC3E}">
        <p14:creationId xmlns:p14="http://schemas.microsoft.com/office/powerpoint/2010/main" val="45010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47637"/>
            <a:ext cx="10515600" cy="1575445"/>
          </a:xfrm>
        </p:spPr>
        <p:txBody>
          <a:bodyPr>
            <a:normAutofit/>
          </a:bodyPr>
          <a:lstStyle/>
          <a:p>
            <a:r>
              <a:rPr lang="en-US" sz="5400" b="1" dirty="0"/>
              <a:t>Selecting Appropriate Tax </a:t>
            </a:r>
            <a:r>
              <a:rPr lang="en-US" sz="5400" b="1" dirty="0" smtClean="0"/>
              <a:t>Strategies</a:t>
            </a:r>
            <a:endParaRPr lang="en-US" sz="5400" b="1" dirty="0"/>
          </a:p>
        </p:txBody>
      </p:sp>
      <p:sp>
        <p:nvSpPr>
          <p:cNvPr id="3" name="Content Placeholder 2"/>
          <p:cNvSpPr>
            <a:spLocks noGrp="1"/>
          </p:cNvSpPr>
          <p:nvPr>
            <p:ph idx="1"/>
          </p:nvPr>
        </p:nvSpPr>
        <p:spPr>
          <a:xfrm>
            <a:off x="241300" y="1723082"/>
            <a:ext cx="8185150" cy="5325418"/>
          </a:xfrm>
        </p:spPr>
        <p:txBody>
          <a:bodyPr>
            <a:normAutofit fontScale="92500" lnSpcReduction="20000"/>
          </a:bodyPr>
          <a:lstStyle/>
          <a:p>
            <a:pPr marL="0" indent="0">
              <a:buNone/>
            </a:pPr>
            <a:r>
              <a:rPr lang="en-US" sz="4000" dirty="0" smtClean="0"/>
              <a:t>Practice </a:t>
            </a:r>
            <a:r>
              <a:rPr lang="en-US" sz="4000" dirty="0"/>
              <a:t>tax avoidance:</a:t>
            </a:r>
          </a:p>
          <a:p>
            <a:pPr lvl="1"/>
            <a:r>
              <a:rPr lang="en-US" sz="3600" dirty="0" smtClean="0"/>
              <a:t>It </a:t>
            </a:r>
            <a:r>
              <a:rPr lang="en-US" sz="3600" dirty="0"/>
              <a:t>is the method of reducing the amount of taxes to be paid in a legal manner.</a:t>
            </a:r>
          </a:p>
          <a:p>
            <a:pPr marL="457200" lvl="1" indent="0">
              <a:buNone/>
            </a:pPr>
            <a:r>
              <a:rPr lang="en-US" dirty="0"/>
              <a:t>	</a:t>
            </a:r>
            <a:r>
              <a:rPr lang="en-US" dirty="0" smtClean="0"/>
              <a:t>(</a:t>
            </a:r>
            <a:r>
              <a:rPr lang="en-US" dirty="0"/>
              <a:t>Example: Taking advantage of tax credits </a:t>
            </a:r>
            <a:r>
              <a:rPr lang="en-US" dirty="0" smtClean="0"/>
              <a:t>and 	deductions</a:t>
            </a:r>
            <a:r>
              <a:rPr lang="en-US" dirty="0"/>
              <a:t>.)</a:t>
            </a:r>
          </a:p>
          <a:p>
            <a:pPr marL="0" indent="0">
              <a:buNone/>
            </a:pPr>
            <a:r>
              <a:rPr lang="en-US" sz="4000" dirty="0" smtClean="0"/>
              <a:t>Do </a:t>
            </a:r>
            <a:r>
              <a:rPr lang="en-US" sz="4000" dirty="0"/>
              <a:t>not practice tax evasion:</a:t>
            </a:r>
          </a:p>
          <a:p>
            <a:pPr lvl="1"/>
            <a:r>
              <a:rPr lang="en-US" sz="3600" dirty="0" smtClean="0"/>
              <a:t>It </a:t>
            </a:r>
            <a:r>
              <a:rPr lang="en-US" sz="3600" dirty="0"/>
              <a:t>is the illegal process of not paying all the taxes you owe. </a:t>
            </a:r>
          </a:p>
          <a:p>
            <a:pPr marL="457200" lvl="1" indent="0">
              <a:buNone/>
            </a:pPr>
            <a:r>
              <a:rPr lang="en-US" dirty="0" smtClean="0"/>
              <a:t>	</a:t>
            </a:r>
            <a:r>
              <a:rPr lang="en-US" dirty="0" smtClean="0"/>
              <a:t>(</a:t>
            </a:r>
            <a:r>
              <a:rPr lang="en-US" dirty="0"/>
              <a:t>Example: Not reporting all </a:t>
            </a:r>
            <a:r>
              <a:rPr lang="en-US" dirty="0" smtClean="0"/>
              <a:t>income; </a:t>
            </a:r>
            <a:r>
              <a:rPr lang="en-US" dirty="0"/>
              <a:t>m</a:t>
            </a:r>
            <a:r>
              <a:rPr lang="en-US" dirty="0" smtClean="0"/>
              <a:t>ake </a:t>
            </a:r>
            <a:r>
              <a:rPr lang="en-US" dirty="0"/>
              <a:t>sure the </a:t>
            </a:r>
            <a:r>
              <a:rPr lang="en-US" dirty="0" smtClean="0"/>
              <a:t>tax</a:t>
            </a:r>
          </a:p>
          <a:p>
            <a:pPr marL="457200" lvl="1" indent="0">
              <a:buNone/>
            </a:pPr>
            <a:r>
              <a:rPr lang="en-US" dirty="0"/>
              <a:t>	</a:t>
            </a:r>
            <a:r>
              <a:rPr lang="en-US" dirty="0" smtClean="0"/>
              <a:t>preparer </a:t>
            </a:r>
            <a:r>
              <a:rPr lang="en-US" dirty="0"/>
              <a:t>you hire follows the Code and doesn't just tell </a:t>
            </a:r>
            <a:r>
              <a:rPr lang="en-US" dirty="0" smtClean="0"/>
              <a:t>you	what </a:t>
            </a:r>
            <a:r>
              <a:rPr lang="en-US" dirty="0"/>
              <a:t>you want to hear - don't be afraid to ask questions </a:t>
            </a:r>
            <a:r>
              <a:rPr lang="en-US" dirty="0" smtClean="0"/>
              <a:t>if	in </a:t>
            </a:r>
            <a:r>
              <a:rPr lang="en-US" dirty="0"/>
              <a:t>doubt.</a:t>
            </a:r>
            <a:r>
              <a:rPr lang="en-US" dirty="0" smtClean="0"/>
              <a:t>)</a:t>
            </a:r>
            <a:endParaRPr lang="en-US" dirty="0"/>
          </a:p>
          <a:p>
            <a:pPr marL="0" indent="0">
              <a:buNone/>
            </a:pPr>
            <a:r>
              <a:rPr lang="en-US" sz="2000" dirty="0"/>
              <a:t>http://www.investopedia.com/video/play/tax-avoidance-vs-tax-evasion/</a:t>
            </a:r>
          </a:p>
          <a:p>
            <a:endParaRPr lang="en-US" dirty="0"/>
          </a:p>
        </p:txBody>
      </p:sp>
      <p:sp>
        <p:nvSpPr>
          <p:cNvPr id="4" name="TextBox 3"/>
          <p:cNvSpPr txBox="1"/>
          <p:nvPr/>
        </p:nvSpPr>
        <p:spPr>
          <a:xfrm>
            <a:off x="8426450" y="4552770"/>
            <a:ext cx="3695700" cy="1877437"/>
          </a:xfrm>
          <a:prstGeom prst="rect">
            <a:avLst/>
          </a:prstGeom>
          <a:noFill/>
        </p:spPr>
        <p:txBody>
          <a:bodyPr wrap="square" rtlCol="0">
            <a:spAutoFit/>
          </a:bodyPr>
          <a:lstStyle/>
          <a:p>
            <a:r>
              <a:rPr lang="en-US" sz="2400" dirty="0" smtClean="0"/>
              <a:t>“The </a:t>
            </a:r>
            <a:r>
              <a:rPr lang="en-US" sz="2400" dirty="0"/>
              <a:t>difference between tax avoidance and tax evasion is the thickness of a prison wall</a:t>
            </a:r>
            <a:r>
              <a:rPr lang="en-US" sz="2400" dirty="0" smtClean="0"/>
              <a:t>.”</a:t>
            </a:r>
            <a:endParaRPr lang="en-US" sz="2400" dirty="0"/>
          </a:p>
          <a:p>
            <a:r>
              <a:rPr lang="en-US" sz="2000" dirty="0"/>
              <a:t> </a:t>
            </a:r>
            <a:r>
              <a:rPr lang="en-US" sz="2000" dirty="0" smtClean="0"/>
              <a:t>      </a:t>
            </a:r>
            <a:r>
              <a:rPr lang="en-US" sz="1600" dirty="0" smtClean="0"/>
              <a:t>-Denis </a:t>
            </a:r>
            <a:r>
              <a:rPr lang="en-US" sz="1600" dirty="0"/>
              <a:t>Healey (Secretary of </a:t>
            </a:r>
            <a:r>
              <a:rPr lang="en-US" sz="1600" dirty="0" smtClean="0"/>
              <a:t>State)</a:t>
            </a:r>
            <a:endParaRPr lang="en-US" sz="1600" dirty="0"/>
          </a:p>
        </p:txBody>
      </p:sp>
      <p:pic>
        <p:nvPicPr>
          <p:cNvPr id="5" name="Picture 4"/>
          <p:cNvPicPr>
            <a:picLocks noChangeAspect="1"/>
          </p:cNvPicPr>
          <p:nvPr/>
        </p:nvPicPr>
        <p:blipFill>
          <a:blip r:embed="rId2"/>
          <a:stretch>
            <a:fillRect/>
          </a:stretch>
        </p:blipFill>
        <p:spPr>
          <a:xfrm>
            <a:off x="8426450" y="1723082"/>
            <a:ext cx="3416300" cy="2436961"/>
          </a:xfrm>
          <a:prstGeom prst="rect">
            <a:avLst/>
          </a:prstGeom>
        </p:spPr>
      </p:pic>
    </p:spTree>
    <p:extLst>
      <p:ext uri="{BB962C8B-B14F-4D97-AF65-F5344CB8AC3E}">
        <p14:creationId xmlns:p14="http://schemas.microsoft.com/office/powerpoint/2010/main" val="413244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215901"/>
            <a:ext cx="12080382" cy="1522747"/>
          </a:xfrm>
        </p:spPr>
        <p:txBody>
          <a:bodyPr>
            <a:noAutofit/>
          </a:bodyPr>
          <a:lstStyle/>
          <a:p>
            <a:r>
              <a:rPr lang="en-US" sz="5400" b="1" dirty="0"/>
              <a:t>Tax-Planning Strategies</a:t>
            </a:r>
            <a:r>
              <a:rPr lang="en-US" sz="5400" b="1" dirty="0" smtClean="0"/>
              <a:t>: Purchases</a:t>
            </a:r>
            <a:endParaRPr lang="en-US" sz="5400" b="1" dirty="0"/>
          </a:p>
        </p:txBody>
      </p:sp>
      <p:sp>
        <p:nvSpPr>
          <p:cNvPr id="3" name="Content Placeholder 2"/>
          <p:cNvSpPr>
            <a:spLocks noGrp="1"/>
          </p:cNvSpPr>
          <p:nvPr>
            <p:ph idx="1"/>
          </p:nvPr>
        </p:nvSpPr>
        <p:spPr>
          <a:xfrm>
            <a:off x="393700" y="1738648"/>
            <a:ext cx="11506200" cy="5473521"/>
          </a:xfrm>
        </p:spPr>
        <p:txBody>
          <a:bodyPr>
            <a:normAutofit fontScale="92500"/>
          </a:bodyPr>
          <a:lstStyle/>
          <a:p>
            <a:pPr marL="0" indent="0">
              <a:buNone/>
            </a:pPr>
            <a:r>
              <a:rPr lang="en-US" sz="4000" dirty="0" smtClean="0"/>
              <a:t>Home ownership:</a:t>
            </a:r>
            <a:endParaRPr lang="en-US" sz="4000" dirty="0"/>
          </a:p>
          <a:p>
            <a:pPr lvl="1"/>
            <a:r>
              <a:rPr lang="en-US" sz="3200" dirty="0" smtClean="0"/>
              <a:t>Can </a:t>
            </a:r>
            <a:r>
              <a:rPr lang="en-US" sz="3200" dirty="0"/>
              <a:t>be used as a tax shelter as it can reduce your taxable </a:t>
            </a:r>
            <a:r>
              <a:rPr lang="en-US" sz="3200" dirty="0" smtClean="0"/>
              <a:t>income.</a:t>
            </a:r>
            <a:endParaRPr lang="en-US" sz="3200" dirty="0"/>
          </a:p>
          <a:p>
            <a:pPr lvl="2"/>
            <a:r>
              <a:rPr lang="en-US" sz="2800" dirty="0"/>
              <a:t>E</a:t>
            </a:r>
            <a:r>
              <a:rPr lang="en-US" sz="2800" dirty="0" smtClean="0"/>
              <a:t>xample: Property </a:t>
            </a:r>
            <a:r>
              <a:rPr lang="en-US" sz="2800" dirty="0"/>
              <a:t>taxes and interest on the mortgage are tax </a:t>
            </a:r>
            <a:r>
              <a:rPr lang="en-US" sz="2800" dirty="0" smtClean="0"/>
              <a:t>deductible.</a:t>
            </a:r>
          </a:p>
          <a:p>
            <a:pPr marL="0" indent="0">
              <a:buNone/>
            </a:pPr>
            <a:r>
              <a:rPr lang="en-US" sz="4000" dirty="0" smtClean="0"/>
              <a:t>Job-related </a:t>
            </a:r>
            <a:r>
              <a:rPr lang="en-US" sz="4000" dirty="0"/>
              <a:t>expenses can be used as </a:t>
            </a:r>
            <a:r>
              <a:rPr lang="en-US" sz="4000" dirty="0" smtClean="0"/>
              <a:t>deductions:</a:t>
            </a:r>
            <a:endParaRPr lang="en-US" sz="4000" dirty="0"/>
          </a:p>
          <a:p>
            <a:pPr lvl="1"/>
            <a:r>
              <a:rPr lang="en-US" sz="3200" dirty="0"/>
              <a:t>E</a:t>
            </a:r>
            <a:r>
              <a:rPr lang="en-US" sz="3200" dirty="0" smtClean="0"/>
              <a:t>xample: </a:t>
            </a:r>
            <a:r>
              <a:rPr lang="en-US" sz="3200" dirty="0"/>
              <a:t>job search costs</a:t>
            </a:r>
          </a:p>
          <a:p>
            <a:pPr marL="0" indent="0">
              <a:buNone/>
            </a:pPr>
            <a:r>
              <a:rPr lang="en-US" sz="4000" dirty="0" smtClean="0"/>
              <a:t>Health </a:t>
            </a:r>
            <a:r>
              <a:rPr lang="en-US" sz="4000" dirty="0"/>
              <a:t>care expenses:  </a:t>
            </a:r>
          </a:p>
          <a:p>
            <a:pPr lvl="1"/>
            <a:r>
              <a:rPr lang="en-US" sz="3200" dirty="0" smtClean="0"/>
              <a:t>Using </a:t>
            </a:r>
            <a:r>
              <a:rPr lang="en-US" sz="3200" dirty="0"/>
              <a:t>flexible spending accounts for your health care costs allow you to reduce your taxable income when paying for health care. </a:t>
            </a:r>
          </a:p>
        </p:txBody>
      </p:sp>
      <p:pic>
        <p:nvPicPr>
          <p:cNvPr id="4" name="Picture 3"/>
          <p:cNvPicPr>
            <a:picLocks noChangeAspect="1"/>
          </p:cNvPicPr>
          <p:nvPr/>
        </p:nvPicPr>
        <p:blipFill>
          <a:blip r:embed="rId2"/>
          <a:stretch>
            <a:fillRect/>
          </a:stretch>
        </p:blipFill>
        <p:spPr>
          <a:xfrm>
            <a:off x="10238906" y="1359937"/>
            <a:ext cx="1354667" cy="1016000"/>
          </a:xfrm>
          <a:prstGeom prst="rect">
            <a:avLst/>
          </a:prstGeom>
        </p:spPr>
      </p:pic>
      <p:pic>
        <p:nvPicPr>
          <p:cNvPr id="6" name="Picture 5"/>
          <p:cNvPicPr>
            <a:picLocks noChangeAspect="1"/>
          </p:cNvPicPr>
          <p:nvPr/>
        </p:nvPicPr>
        <p:blipFill>
          <a:blip r:embed="rId3"/>
          <a:stretch>
            <a:fillRect/>
          </a:stretch>
        </p:blipFill>
        <p:spPr>
          <a:xfrm>
            <a:off x="9739090" y="4349036"/>
            <a:ext cx="1577974" cy="1061954"/>
          </a:xfrm>
          <a:prstGeom prst="rect">
            <a:avLst/>
          </a:prstGeom>
        </p:spPr>
      </p:pic>
    </p:spTree>
    <p:extLst>
      <p:ext uri="{BB962C8B-B14F-4D97-AF65-F5344CB8AC3E}">
        <p14:creationId xmlns:p14="http://schemas.microsoft.com/office/powerpoint/2010/main" val="269032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19" y="365125"/>
            <a:ext cx="11706895" cy="1476554"/>
          </a:xfrm>
        </p:spPr>
        <p:txBody>
          <a:bodyPr>
            <a:noAutofit/>
          </a:bodyPr>
          <a:lstStyle/>
          <a:p>
            <a:r>
              <a:rPr lang="en-US" sz="5400" b="1" dirty="0"/>
              <a:t>Tax planning strategies for investments</a:t>
            </a:r>
            <a:r>
              <a:rPr lang="en-US" sz="5400" b="1" dirty="0" smtClean="0"/>
              <a:t>:</a:t>
            </a:r>
            <a:endParaRPr lang="en-US" sz="5400" b="1" dirty="0"/>
          </a:p>
        </p:txBody>
      </p:sp>
      <p:sp>
        <p:nvSpPr>
          <p:cNvPr id="3" name="Content Placeholder 2"/>
          <p:cNvSpPr>
            <a:spLocks noGrp="1"/>
          </p:cNvSpPr>
          <p:nvPr>
            <p:ph idx="1"/>
          </p:nvPr>
        </p:nvSpPr>
        <p:spPr>
          <a:xfrm>
            <a:off x="469900" y="1970468"/>
            <a:ext cx="11353800" cy="4658931"/>
          </a:xfrm>
        </p:spPr>
        <p:txBody>
          <a:bodyPr>
            <a:normAutofit/>
          </a:bodyPr>
          <a:lstStyle/>
          <a:p>
            <a:r>
              <a:rPr lang="en-US" sz="2800" dirty="0" smtClean="0"/>
              <a:t>Municipal </a:t>
            </a:r>
            <a:r>
              <a:rPr lang="en-US" sz="2800" dirty="0"/>
              <a:t>bond interest is exempt from federal as well as some state taxes.</a:t>
            </a:r>
          </a:p>
          <a:p>
            <a:r>
              <a:rPr lang="en-US" sz="2800" dirty="0" smtClean="0"/>
              <a:t>Annuities</a:t>
            </a:r>
            <a:r>
              <a:rPr lang="en-US" sz="2800" dirty="0"/>
              <a:t>, IRAs, 401ks, Keogh, and section 529 education savings plans are all tax deferred investments. </a:t>
            </a:r>
          </a:p>
          <a:p>
            <a:r>
              <a:rPr lang="en-US" sz="2800" dirty="0" smtClean="0"/>
              <a:t>Long-term </a:t>
            </a:r>
            <a:r>
              <a:rPr lang="en-US" sz="2800" dirty="0"/>
              <a:t>capital gains (profits from stocks, bonds, real estate) that are held for more than a year are taxed at a lower rate.</a:t>
            </a:r>
          </a:p>
          <a:p>
            <a:r>
              <a:rPr lang="en-US" sz="2800" dirty="0" smtClean="0"/>
              <a:t>The </a:t>
            </a:r>
            <a:r>
              <a:rPr lang="en-US" sz="2800" dirty="0"/>
              <a:t>tax filings procedures and code are modified every year, therefore you need to be aware of these changes so that you can take advantage of them for your own personal financial planning. </a:t>
            </a:r>
          </a:p>
          <a:p>
            <a:endParaRPr lang="en-US" dirty="0"/>
          </a:p>
        </p:txBody>
      </p:sp>
    </p:spTree>
    <p:extLst>
      <p:ext uri="{BB962C8B-B14F-4D97-AF65-F5344CB8AC3E}">
        <p14:creationId xmlns:p14="http://schemas.microsoft.com/office/powerpoint/2010/main" val="350355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9" y="365124"/>
            <a:ext cx="11850531" cy="1618221"/>
          </a:xfrm>
        </p:spPr>
        <p:txBody>
          <a:bodyPr>
            <a:noAutofit/>
          </a:bodyPr>
          <a:lstStyle/>
          <a:p>
            <a:r>
              <a:rPr lang="en-US" sz="5400" b="1" dirty="0"/>
              <a:t>Tax Planning Strategies: Minimizing </a:t>
            </a:r>
            <a:r>
              <a:rPr lang="en-US" sz="5400" b="1" dirty="0" smtClean="0"/>
              <a:t>Taxes</a:t>
            </a:r>
            <a:endParaRPr lang="en-US" sz="5400" b="1" dirty="0"/>
          </a:p>
        </p:txBody>
      </p:sp>
      <p:sp>
        <p:nvSpPr>
          <p:cNvPr id="3" name="Content Placeholder 2"/>
          <p:cNvSpPr>
            <a:spLocks noGrp="1"/>
          </p:cNvSpPr>
          <p:nvPr>
            <p:ph idx="1"/>
          </p:nvPr>
        </p:nvSpPr>
        <p:spPr>
          <a:xfrm>
            <a:off x="531341" y="5671751"/>
            <a:ext cx="10864164" cy="815546"/>
          </a:xfrm>
        </p:spPr>
        <p:txBody>
          <a:bodyPr>
            <a:normAutofit lnSpcReduction="10000"/>
          </a:bodyPr>
          <a:lstStyle/>
          <a:p>
            <a:pPr marL="0" indent="0">
              <a:buNone/>
            </a:pPr>
            <a:r>
              <a:rPr lang="en-US" dirty="0" smtClean="0"/>
              <a:t>* You can do this by accelerating mortgage payments (for the interest deduction), property tax payments, and/or charitable contributions.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5996524"/>
              </p:ext>
            </p:extLst>
          </p:nvPr>
        </p:nvGraphicFramePr>
        <p:xfrm>
          <a:off x="571500" y="2422525"/>
          <a:ext cx="10725150" cy="2950683"/>
        </p:xfrm>
        <a:graphic>
          <a:graphicData uri="http://schemas.openxmlformats.org/drawingml/2006/table">
            <a:tbl>
              <a:tblPr firstRow="1" firstCol="1" bandRow="1"/>
              <a:tblGrid>
                <a:gridCol w="4173495"/>
                <a:gridCol w="6551655"/>
              </a:tblGrid>
              <a:tr h="441422">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If your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tax rate is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expected </a:t>
                      </a:r>
                      <a:r>
                        <a:rPr lang="en-US" sz="3200" dirty="0">
                          <a:effectLst/>
                          <a:latin typeface="Calibri" panose="020F0502020204030204" pitchFamily="34" charset="0"/>
                          <a:ea typeface="Calibri" panose="020F0502020204030204" pitchFamily="34" charset="0"/>
                          <a:cs typeface="Times New Roman" panose="02020603050405020304" pitchFamily="18" charset="0"/>
                        </a:rPr>
                        <a:t>to be: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Then you should: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422">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same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or </a:t>
                      </a:r>
                      <a:r>
                        <a:rPr lang="en-US" sz="3200" dirty="0">
                          <a:effectLst/>
                          <a:latin typeface="Calibri" panose="020F0502020204030204" pitchFamily="34" charset="0"/>
                          <a:ea typeface="Calibri" panose="020F0502020204030204" pitchFamily="34" charset="0"/>
                          <a:cs typeface="Times New Roman" panose="02020603050405020304" pitchFamily="18" charset="0"/>
                        </a:rPr>
                        <a:t>lower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Accelerate deductions into this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year*</a:t>
                      </a: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 or postpone income into next year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311">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Higher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2390775"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Delay deductions or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accelerate </a:t>
                      </a:r>
                      <a:r>
                        <a:rPr lang="en-US" sz="3200" dirty="0">
                          <a:effectLst/>
                          <a:latin typeface="Calibri" panose="020F0502020204030204" pitchFamily="34" charset="0"/>
                          <a:ea typeface="Calibri" panose="020F0502020204030204" pitchFamily="34" charset="0"/>
                          <a:cs typeface="Times New Roman" panose="02020603050405020304" pitchFamily="18" charset="0"/>
                        </a:rPr>
                        <a:t>income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364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a:t>
            </a:r>
            <a:r>
              <a:rPr lang="en-US" sz="5400" b="1" dirty="0"/>
              <a:t>4</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057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36525"/>
            <a:ext cx="11428032" cy="1497013"/>
          </a:xfrm>
        </p:spPr>
        <p:txBody>
          <a:bodyPr>
            <a:no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482600" y="1633538"/>
            <a:ext cx="11480800" cy="5224462"/>
          </a:xfrm>
        </p:spPr>
        <p:txBody>
          <a:bodyPr>
            <a:normAutofit fontScale="70000" lnSpcReduction="20000"/>
          </a:bodyPr>
          <a:lstStyle/>
          <a:p>
            <a:pPr marL="0" indent="0">
              <a:buNone/>
            </a:pPr>
            <a:r>
              <a:rPr lang="en-US" sz="3600" dirty="0" smtClean="0"/>
              <a:t> Income </a:t>
            </a:r>
          </a:p>
          <a:p>
            <a:pPr marL="0" indent="0">
              <a:buNone/>
            </a:pPr>
            <a:r>
              <a:rPr lang="en-US" sz="3600" dirty="0" smtClean="0"/>
              <a:t>-</a:t>
            </a:r>
            <a:r>
              <a:rPr lang="en-US" sz="3600" u="sng" dirty="0" smtClean="0"/>
              <a:t>Adjustments</a:t>
            </a:r>
          </a:p>
          <a:p>
            <a:pPr marL="0" indent="0">
              <a:buNone/>
            </a:pPr>
            <a:r>
              <a:rPr lang="en-US" sz="3600" dirty="0" smtClean="0"/>
              <a:t> Adjusted Gross Income (AGI)</a:t>
            </a:r>
          </a:p>
          <a:p>
            <a:pPr marL="0" indent="0">
              <a:buNone/>
            </a:pPr>
            <a:r>
              <a:rPr lang="en-US" sz="3600" dirty="0" smtClean="0"/>
              <a:t>-Deductions (Standard or Itemized)</a:t>
            </a:r>
          </a:p>
          <a:p>
            <a:pPr marL="0" indent="0">
              <a:buNone/>
            </a:pPr>
            <a:r>
              <a:rPr lang="en-US" sz="3600" dirty="0" smtClean="0"/>
              <a:t>-</a:t>
            </a:r>
            <a:r>
              <a:rPr lang="en-US" sz="3600" u="sng" dirty="0" smtClean="0"/>
              <a:t>Exemptions</a:t>
            </a:r>
          </a:p>
          <a:p>
            <a:pPr marL="0" indent="0">
              <a:buNone/>
            </a:pPr>
            <a:r>
              <a:rPr lang="en-US" sz="3600" dirty="0" smtClean="0"/>
              <a:t> Taxable Income (Use Tax Bracket Table to compute)</a:t>
            </a:r>
          </a:p>
          <a:p>
            <a:pPr marL="0" indent="0">
              <a:buNone/>
            </a:pPr>
            <a:r>
              <a:rPr lang="en-US" sz="3600" dirty="0" smtClean="0"/>
              <a:t>-</a:t>
            </a:r>
            <a:r>
              <a:rPr lang="en-US" sz="3600" u="sng" dirty="0" smtClean="0"/>
              <a:t>Credits</a:t>
            </a:r>
          </a:p>
          <a:p>
            <a:pPr marL="0" indent="0">
              <a:buNone/>
            </a:pPr>
            <a:r>
              <a:rPr lang="en-US" sz="3600" b="1" dirty="0" smtClean="0"/>
              <a:t> Tax Refund or Tax Owed</a:t>
            </a:r>
          </a:p>
          <a:p>
            <a:pPr marL="0" indent="0">
              <a:buNone/>
            </a:pPr>
            <a:endParaRPr lang="en-US" dirty="0" smtClean="0"/>
          </a:p>
          <a:p>
            <a:pPr marL="0" indent="0">
              <a:buNone/>
            </a:pPr>
            <a:r>
              <a:rPr lang="en-US" sz="4600" dirty="0" smtClean="0"/>
              <a:t>Alternative Minimum Tax- </a:t>
            </a:r>
          </a:p>
          <a:p>
            <a:pPr lvl="1"/>
            <a:r>
              <a:rPr lang="en-US" sz="3400" dirty="0" smtClean="0"/>
              <a:t>Paid by taxpayers with high amounts of certain deductions and various types of income.</a:t>
            </a:r>
          </a:p>
          <a:p>
            <a:pPr lvl="1"/>
            <a:r>
              <a:rPr lang="en-US" sz="3400" dirty="0" smtClean="0"/>
              <a:t>Designed to ensure that those who receive tax breaks also pay their fair share of taxes.</a:t>
            </a:r>
          </a:p>
        </p:txBody>
      </p:sp>
      <p:pic>
        <p:nvPicPr>
          <p:cNvPr id="4" name="Picture 3"/>
          <p:cNvPicPr>
            <a:picLocks noChangeAspect="1"/>
          </p:cNvPicPr>
          <p:nvPr/>
        </p:nvPicPr>
        <p:blipFill>
          <a:blip r:embed="rId2"/>
          <a:stretch>
            <a:fillRect/>
          </a:stretch>
        </p:blipFill>
        <p:spPr>
          <a:xfrm>
            <a:off x="8166100" y="1929752"/>
            <a:ext cx="3797300" cy="2792598"/>
          </a:xfrm>
          <a:prstGeom prst="rect">
            <a:avLst/>
          </a:prstGeom>
        </p:spPr>
      </p:pic>
    </p:spTree>
    <p:extLst>
      <p:ext uri="{BB962C8B-B14F-4D97-AF65-F5344CB8AC3E}">
        <p14:creationId xmlns:p14="http://schemas.microsoft.com/office/powerpoint/2010/main" val="295226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11595100" cy="1944710"/>
          </a:xfrm>
        </p:spPr>
        <p:txBody>
          <a:bodyPr>
            <a:norm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317500" y="2163651"/>
            <a:ext cx="11595100" cy="4580050"/>
          </a:xfrm>
        </p:spPr>
        <p:txBody>
          <a:bodyPr>
            <a:normAutofit/>
          </a:bodyPr>
          <a:lstStyle/>
          <a:p>
            <a:pPr marL="0" indent="0">
              <a:buNone/>
            </a:pPr>
            <a:r>
              <a:rPr lang="en-US" sz="4000" dirty="0" smtClean="0"/>
              <a:t>Step 1: Determine your Gross Income:</a:t>
            </a:r>
          </a:p>
          <a:p>
            <a:pPr marL="457200" lvl="1" indent="0">
              <a:buNone/>
            </a:pPr>
            <a:r>
              <a:rPr lang="en-US" sz="3600" dirty="0" smtClean="0"/>
              <a:t>a. Take your combined gross income</a:t>
            </a:r>
          </a:p>
          <a:p>
            <a:pPr marL="457200" lvl="1" indent="0">
              <a:buNone/>
            </a:pPr>
            <a:r>
              <a:rPr lang="en-US" sz="3600" dirty="0" smtClean="0"/>
              <a:t>b. Your gross income includes wages, investment </a:t>
            </a:r>
            <a:r>
              <a:rPr lang="en-US" sz="3600" dirty="0"/>
              <a:t>e</a:t>
            </a:r>
            <a:r>
              <a:rPr lang="en-US" sz="3600" dirty="0" smtClean="0"/>
              <a:t>arnings, passive income, lottery </a:t>
            </a:r>
            <a:r>
              <a:rPr lang="en-US" sz="3600" dirty="0"/>
              <a:t>w</a:t>
            </a:r>
            <a:r>
              <a:rPr lang="en-US" sz="3600" dirty="0" smtClean="0"/>
              <a:t>innings, alimony, and more</a:t>
            </a:r>
            <a:r>
              <a:rPr lang="en-US" sz="3600" dirty="0"/>
              <a:t>. </a:t>
            </a:r>
            <a:endParaRPr lang="en-US" sz="3600" dirty="0" smtClean="0"/>
          </a:p>
          <a:p>
            <a:pPr marL="457200" lvl="1" indent="0">
              <a:buNone/>
            </a:pPr>
            <a:r>
              <a:rPr lang="en-US" sz="3200" dirty="0"/>
              <a:t>	</a:t>
            </a:r>
            <a:r>
              <a:rPr lang="en-US" sz="3200" dirty="0" smtClean="0"/>
              <a:t>	</a:t>
            </a:r>
            <a:r>
              <a:rPr lang="en-US" sz="2000" dirty="0" smtClean="0"/>
              <a:t>http</a:t>
            </a:r>
            <a:r>
              <a:rPr lang="en-US" sz="2000" dirty="0"/>
              <a:t>://www.investopedia.com/terms/g/grossincome.asp</a:t>
            </a:r>
          </a:p>
          <a:p>
            <a:pPr marL="457200" lvl="1" indent="0">
              <a:buNone/>
            </a:pPr>
            <a:endParaRPr lang="en-US" sz="2200" dirty="0" smtClean="0"/>
          </a:p>
          <a:p>
            <a:pPr lvl="2"/>
            <a:endParaRPr lang="en-US" dirty="0"/>
          </a:p>
        </p:txBody>
      </p:sp>
    </p:spTree>
    <p:extLst>
      <p:ext uri="{BB962C8B-B14F-4D97-AF65-F5344CB8AC3E}">
        <p14:creationId xmlns:p14="http://schemas.microsoft.com/office/powerpoint/2010/main" val="415794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950700" cy="1725769"/>
          </a:xfrm>
        </p:spPr>
        <p:txBody>
          <a:bodyPr>
            <a:norm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152400" y="1828799"/>
            <a:ext cx="12039600" cy="5029201"/>
          </a:xfrm>
        </p:spPr>
        <p:txBody>
          <a:bodyPr>
            <a:normAutofit lnSpcReduction="10000"/>
          </a:bodyPr>
          <a:lstStyle/>
          <a:p>
            <a:pPr marL="0" indent="0">
              <a:buNone/>
            </a:pPr>
            <a:r>
              <a:rPr lang="en-US" sz="4000" dirty="0" smtClean="0"/>
              <a:t>Step 2: Determining Adjusted Gross Income</a:t>
            </a:r>
          </a:p>
          <a:p>
            <a:pPr marL="0" indent="0">
              <a:buNone/>
            </a:pPr>
            <a:r>
              <a:rPr lang="en-US" sz="3200" dirty="0" smtClean="0"/>
              <a:t>Gross </a:t>
            </a:r>
            <a:r>
              <a:rPr lang="en-US" sz="3200" dirty="0"/>
              <a:t>income </a:t>
            </a:r>
            <a:r>
              <a:rPr lang="en-US" sz="3200" dirty="0" smtClean="0"/>
              <a:t>is </a:t>
            </a:r>
            <a:r>
              <a:rPr lang="en-US" sz="3200" dirty="0"/>
              <a:t>affected by exclusions (not counted towards AGI)</a:t>
            </a:r>
          </a:p>
          <a:p>
            <a:pPr lvl="1"/>
            <a:r>
              <a:rPr lang="en-US" dirty="0"/>
              <a:t>US citizens working and living in another country may exclude up to $97,600 for 2013.</a:t>
            </a:r>
          </a:p>
          <a:p>
            <a:pPr marL="0" indent="0">
              <a:buNone/>
            </a:pPr>
            <a:r>
              <a:rPr lang="en-US" sz="3200" dirty="0" smtClean="0"/>
              <a:t>And tax-exempt </a:t>
            </a:r>
            <a:r>
              <a:rPr lang="en-US" sz="3200" dirty="0"/>
              <a:t>i</a:t>
            </a:r>
            <a:r>
              <a:rPr lang="en-US" sz="3200" dirty="0" smtClean="0"/>
              <a:t>ncome (not taxed at all)</a:t>
            </a:r>
            <a:endParaRPr lang="en-US" sz="3200" dirty="0"/>
          </a:p>
          <a:p>
            <a:pPr lvl="1"/>
            <a:r>
              <a:rPr lang="en-US" dirty="0"/>
              <a:t>Ex.  Interest earned on many local and state bonds is excluded from taxation.  </a:t>
            </a:r>
          </a:p>
          <a:p>
            <a:pPr marL="0" indent="0">
              <a:buNone/>
            </a:pPr>
            <a:r>
              <a:rPr lang="en-US" sz="3200" dirty="0"/>
              <a:t>AND </a:t>
            </a:r>
            <a:r>
              <a:rPr lang="en-US" sz="3200" dirty="0" smtClean="0"/>
              <a:t>tax-deferred </a:t>
            </a:r>
            <a:r>
              <a:rPr lang="en-US" sz="3200" dirty="0"/>
              <a:t>i</a:t>
            </a:r>
            <a:r>
              <a:rPr lang="en-US" sz="3200" dirty="0" smtClean="0"/>
              <a:t>ncome (taxed at a later date)</a:t>
            </a:r>
            <a:endParaRPr lang="en-US" sz="3200" dirty="0"/>
          </a:p>
          <a:p>
            <a:pPr lvl="1"/>
            <a:r>
              <a:rPr lang="en-US" sz="2500" dirty="0" smtClean="0"/>
              <a:t> </a:t>
            </a:r>
            <a:r>
              <a:rPr lang="en-US" dirty="0" smtClean="0"/>
              <a:t>A </a:t>
            </a:r>
            <a:r>
              <a:rPr lang="en-US" dirty="0"/>
              <a:t>common example is a traditional individual retirement account (IRA).</a:t>
            </a:r>
          </a:p>
          <a:p>
            <a:pPr marL="0" indent="0">
              <a:buNone/>
            </a:pPr>
            <a:r>
              <a:rPr lang="en-US" sz="3200" dirty="0" smtClean="0"/>
              <a:t>Now you have your AGI </a:t>
            </a:r>
            <a:r>
              <a:rPr lang="en-US" sz="3200" dirty="0"/>
              <a:t>(Gross income- these adjustments).  We can now compute how much you will really have to pay </a:t>
            </a:r>
            <a:r>
              <a:rPr lang="en-US" sz="3200" dirty="0" smtClean="0"/>
              <a:t>(</a:t>
            </a:r>
            <a:r>
              <a:rPr lang="en-US" sz="3200" b="1" dirty="0"/>
              <a:t>t</a:t>
            </a:r>
            <a:r>
              <a:rPr lang="en-US" sz="3200" b="1" dirty="0" smtClean="0"/>
              <a:t>axable income</a:t>
            </a:r>
            <a:r>
              <a:rPr lang="en-US" sz="3200" dirty="0" smtClean="0"/>
              <a:t>).  </a:t>
            </a:r>
            <a:endParaRPr lang="en-US" sz="3200" dirty="0"/>
          </a:p>
          <a:p>
            <a:pPr marL="0" indent="0">
              <a:buNone/>
            </a:pPr>
            <a:endParaRPr lang="en-US" dirty="0"/>
          </a:p>
        </p:txBody>
      </p:sp>
    </p:spTree>
    <p:extLst>
      <p:ext uri="{BB962C8B-B14F-4D97-AF65-F5344CB8AC3E}">
        <p14:creationId xmlns:p14="http://schemas.microsoft.com/office/powerpoint/2010/main" val="359824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1531600" cy="1738648"/>
          </a:xfrm>
        </p:spPr>
        <p:txBody>
          <a:bodyPr>
            <a:norm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228600" y="1893194"/>
            <a:ext cx="11531600" cy="4778062"/>
          </a:xfrm>
        </p:spPr>
        <p:txBody>
          <a:bodyPr>
            <a:normAutofit fontScale="92500" lnSpcReduction="10000"/>
          </a:bodyPr>
          <a:lstStyle/>
          <a:p>
            <a:pPr marL="0" indent="0">
              <a:buNone/>
            </a:pPr>
            <a:r>
              <a:rPr lang="en-US" sz="4300" dirty="0" smtClean="0"/>
              <a:t>Step 3: Determine your deduction</a:t>
            </a:r>
          </a:p>
          <a:p>
            <a:pPr marL="0" indent="0">
              <a:buNone/>
            </a:pPr>
            <a:r>
              <a:rPr lang="en-US" sz="3500" dirty="0" smtClean="0"/>
              <a:t>First, we must determine what kind of tax deductions (dollar amount subtracted from your AGI to figure your taxable income) we have. </a:t>
            </a:r>
          </a:p>
          <a:p>
            <a:r>
              <a:rPr lang="en-US" sz="3500" dirty="0" smtClean="0"/>
              <a:t>You can either take a standard or itemized deduction (whichever is more).</a:t>
            </a:r>
          </a:p>
          <a:p>
            <a:r>
              <a:rPr lang="en-US" sz="3500" dirty="0" smtClean="0"/>
              <a:t>Every citizen gets at least a standard deduction.</a:t>
            </a:r>
          </a:p>
          <a:p>
            <a:pPr lvl="1"/>
            <a:r>
              <a:rPr lang="en-US" sz="2600" dirty="0" smtClean="0"/>
              <a:t>For 2015 the standard deduction is $6,300 for single taxpayers and married taxpayers filing separately. The standard deduction is $12,600 for married couples filing jointly and $9,250 for heads of household.</a:t>
            </a:r>
          </a:p>
          <a:p>
            <a:endParaRPr lang="en-US" dirty="0"/>
          </a:p>
        </p:txBody>
      </p:sp>
    </p:spTree>
    <p:extLst>
      <p:ext uri="{BB962C8B-B14F-4D97-AF65-F5344CB8AC3E}">
        <p14:creationId xmlns:p14="http://schemas.microsoft.com/office/powerpoint/2010/main" val="131488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518900" cy="1325563"/>
          </a:xfrm>
        </p:spPr>
        <p:txBody>
          <a:bodyPr>
            <a:norm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381000" y="1825624"/>
            <a:ext cx="11518900" cy="5184776"/>
          </a:xfrm>
        </p:spPr>
        <p:txBody>
          <a:bodyPr>
            <a:normAutofit lnSpcReduction="10000"/>
          </a:bodyPr>
          <a:lstStyle/>
          <a:p>
            <a:pPr marL="0" indent="0">
              <a:buNone/>
            </a:pPr>
            <a:r>
              <a:rPr lang="en-US" sz="3600" dirty="0" smtClean="0"/>
              <a:t>Most people qualify for more than the standard deductions.  These itemized deductions can include:</a:t>
            </a:r>
          </a:p>
          <a:p>
            <a:pPr lvl="1"/>
            <a:r>
              <a:rPr lang="en-US" sz="3000" dirty="0" smtClean="0"/>
              <a:t>Medical &amp; dental expenses (&gt;7.5% of AGI)</a:t>
            </a:r>
          </a:p>
          <a:p>
            <a:pPr lvl="1"/>
            <a:r>
              <a:rPr lang="en-US" sz="3000" dirty="0" smtClean="0"/>
              <a:t>Taxes</a:t>
            </a:r>
          </a:p>
          <a:p>
            <a:pPr lvl="1"/>
            <a:r>
              <a:rPr lang="en-US" sz="3000" dirty="0" smtClean="0"/>
              <a:t>Interest</a:t>
            </a:r>
          </a:p>
          <a:p>
            <a:pPr lvl="1"/>
            <a:r>
              <a:rPr lang="en-US" sz="3000" dirty="0" smtClean="0"/>
              <a:t>Contributions </a:t>
            </a:r>
          </a:p>
          <a:p>
            <a:pPr lvl="1"/>
            <a:r>
              <a:rPr lang="en-US" sz="3000" dirty="0" smtClean="0"/>
              <a:t>Casualty and theft loses</a:t>
            </a:r>
          </a:p>
          <a:p>
            <a:pPr lvl="1"/>
            <a:r>
              <a:rPr lang="en-US" sz="3000" dirty="0" smtClean="0"/>
              <a:t>Moving expenses</a:t>
            </a:r>
          </a:p>
          <a:p>
            <a:pPr lvl="1"/>
            <a:r>
              <a:rPr lang="en-US" sz="3000" dirty="0" smtClean="0"/>
              <a:t>Job-related and other miscellaneous expenses</a:t>
            </a:r>
          </a:p>
          <a:p>
            <a:r>
              <a:rPr lang="en-US" sz="1300" dirty="0" smtClean="0">
                <a:hlinkClick r:id="rId2"/>
              </a:rPr>
              <a:t>http://www.irs.gov/uac/Six-Facts-about-Choosing-the-Standard-or-Itemized-Deductions</a:t>
            </a:r>
            <a:endParaRPr lang="en-US" sz="1300" dirty="0" smtClean="0"/>
          </a:p>
          <a:p>
            <a:r>
              <a:rPr lang="en-US" sz="1300" dirty="0" smtClean="0"/>
              <a:t>http://www.irs.gov/taxtopics/tc500.html</a:t>
            </a:r>
          </a:p>
        </p:txBody>
      </p:sp>
      <p:pic>
        <p:nvPicPr>
          <p:cNvPr id="4" name="Picture 3"/>
          <p:cNvPicPr>
            <a:picLocks noChangeAspect="1"/>
          </p:cNvPicPr>
          <p:nvPr/>
        </p:nvPicPr>
        <p:blipFill>
          <a:blip r:embed="rId3"/>
          <a:stretch>
            <a:fillRect/>
          </a:stretch>
        </p:blipFill>
        <p:spPr>
          <a:xfrm>
            <a:off x="8729372" y="3143160"/>
            <a:ext cx="3073400" cy="3073400"/>
          </a:xfrm>
          <a:prstGeom prst="rect">
            <a:avLst/>
          </a:prstGeom>
        </p:spPr>
      </p:pic>
    </p:spTree>
    <p:extLst>
      <p:ext uri="{BB962C8B-B14F-4D97-AF65-F5344CB8AC3E}">
        <p14:creationId xmlns:p14="http://schemas.microsoft.com/office/powerpoint/2010/main" val="326846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365125"/>
            <a:ext cx="11300675" cy="1325563"/>
          </a:xfrm>
        </p:spPr>
        <p:txBody>
          <a:bodyPr>
            <a:noAutofit/>
          </a:bodyPr>
          <a:lstStyle/>
          <a:p>
            <a:r>
              <a:rPr lang="en-US" sz="5400" b="1" dirty="0" smtClean="0"/>
              <a:t>How Do You Calculate Taxable Income?</a:t>
            </a:r>
            <a:endParaRPr lang="en-US" sz="5400" b="1" dirty="0"/>
          </a:p>
        </p:txBody>
      </p:sp>
      <p:sp>
        <p:nvSpPr>
          <p:cNvPr id="3" name="Content Placeholder 2"/>
          <p:cNvSpPr>
            <a:spLocks noGrp="1"/>
          </p:cNvSpPr>
          <p:nvPr>
            <p:ph idx="1"/>
          </p:nvPr>
        </p:nvSpPr>
        <p:spPr>
          <a:xfrm>
            <a:off x="304800" y="1803400"/>
            <a:ext cx="6451600" cy="4749799"/>
          </a:xfrm>
        </p:spPr>
        <p:txBody>
          <a:bodyPr>
            <a:normAutofit fontScale="92500" lnSpcReduction="10000"/>
          </a:bodyPr>
          <a:lstStyle/>
          <a:p>
            <a:pPr marL="0" indent="0">
              <a:buNone/>
            </a:pPr>
            <a:r>
              <a:rPr lang="en-US" sz="4000" dirty="0" smtClean="0"/>
              <a:t>We also must subtract our exemptions.</a:t>
            </a:r>
          </a:p>
          <a:p>
            <a:r>
              <a:rPr lang="en-US" sz="3600" dirty="0" smtClean="0"/>
              <a:t>These are deductions for yourself, your spouse, and your dependents.  </a:t>
            </a:r>
          </a:p>
          <a:p>
            <a:r>
              <a:rPr lang="en-US" sz="3600" dirty="0" smtClean="0"/>
              <a:t>In 2015 the exemption amount per person is $4,000.  (This will not apply to high income households.)</a:t>
            </a:r>
          </a:p>
          <a:p>
            <a:pPr marL="0" indent="0">
              <a:buNone/>
            </a:pPr>
            <a:r>
              <a:rPr lang="en-US" sz="1400" dirty="0" smtClean="0"/>
              <a:t>http://www.bankrate.com/finance/taxes/tax-exemption-amounts.aspx</a:t>
            </a:r>
            <a:endParaRPr lang="en-US" sz="1400" dirty="0"/>
          </a:p>
        </p:txBody>
      </p:sp>
      <p:pic>
        <p:nvPicPr>
          <p:cNvPr id="4" name="Picture 3"/>
          <p:cNvPicPr>
            <a:picLocks noChangeAspect="1"/>
          </p:cNvPicPr>
          <p:nvPr/>
        </p:nvPicPr>
        <p:blipFill>
          <a:blip r:embed="rId2"/>
          <a:stretch>
            <a:fillRect/>
          </a:stretch>
        </p:blipFill>
        <p:spPr>
          <a:xfrm>
            <a:off x="7465697" y="1690688"/>
            <a:ext cx="3443604" cy="4749799"/>
          </a:xfrm>
          <a:prstGeom prst="rect">
            <a:avLst/>
          </a:prstGeom>
        </p:spPr>
      </p:pic>
    </p:spTree>
    <p:extLst>
      <p:ext uri="{BB962C8B-B14F-4D97-AF65-F5344CB8AC3E}">
        <p14:creationId xmlns:p14="http://schemas.microsoft.com/office/powerpoint/2010/main" val="56655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77656"/>
            <a:ext cx="11877183" cy="1385888"/>
          </a:xfrm>
        </p:spPr>
        <p:txBody>
          <a:bodyPr>
            <a:normAutofit/>
          </a:bodyPr>
          <a:lstStyle/>
          <a:p>
            <a:r>
              <a:rPr lang="en-US" sz="5400" b="1" dirty="0" smtClean="0"/>
              <a:t>How Do You Calculate Taxable Income?</a:t>
            </a:r>
            <a:endParaRPr lang="en-US" sz="5400" b="1" dirty="0"/>
          </a:p>
        </p:txBody>
      </p:sp>
      <p:sp>
        <p:nvSpPr>
          <p:cNvPr id="9" name="TextBox 8"/>
          <p:cNvSpPr txBox="1"/>
          <p:nvPr/>
        </p:nvSpPr>
        <p:spPr>
          <a:xfrm>
            <a:off x="2120900" y="6146512"/>
            <a:ext cx="10160000" cy="584775"/>
          </a:xfrm>
          <a:prstGeom prst="rect">
            <a:avLst/>
          </a:prstGeom>
          <a:noFill/>
        </p:spPr>
        <p:txBody>
          <a:bodyPr wrap="square" rtlCol="0">
            <a:spAutoFit/>
          </a:bodyPr>
          <a:lstStyle/>
          <a:p>
            <a:r>
              <a:rPr lang="en-US" sz="1600" dirty="0" smtClean="0">
                <a:solidFill>
                  <a:prstClr val="black"/>
                </a:solidFill>
              </a:rPr>
              <a:t>http://www.investopedia.com/video/play/how-to-calculate-how-much-tax-you-owe/</a:t>
            </a:r>
          </a:p>
          <a:p>
            <a:r>
              <a:rPr lang="en-US" sz="1600" dirty="0" smtClean="0">
                <a:solidFill>
                  <a:prstClr val="black"/>
                </a:solidFill>
              </a:rPr>
              <a:t>https://www.youtube.com/watch?v=E3D2kPB95o8</a:t>
            </a:r>
            <a:endParaRPr lang="en-US" sz="1600" dirty="0">
              <a:solidFill>
                <a:prstClr val="black"/>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14" y="1780502"/>
            <a:ext cx="11573196" cy="422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58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Ptheme" id="{BF2C51C7-3CE4-4EF4-907F-3CB9C407DA54}" vid="{5B7DF637-E998-43A2-A830-3F9DAC56D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PPtheme</Template>
  <TotalTime>1604</TotalTime>
  <Words>1502</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Constantia</vt:lpstr>
      <vt:lpstr>Times New Roman</vt:lpstr>
      <vt:lpstr>Wingdings 2</vt:lpstr>
      <vt:lpstr>PPtheme</vt:lpstr>
      <vt:lpstr>Module _  Taxes</vt:lpstr>
      <vt:lpstr>Objectives:</vt:lpstr>
      <vt:lpstr>How Do You Calculate Taxable Income?</vt:lpstr>
      <vt:lpstr>How Do You Calculate Taxable Income?</vt:lpstr>
      <vt:lpstr>How Do You Calculate Taxable Income?</vt:lpstr>
      <vt:lpstr>How Do You Calculate Taxable Income?</vt:lpstr>
      <vt:lpstr>How Do You Calculate Taxable Income?</vt:lpstr>
      <vt:lpstr>How Do You Calculate Taxable Income?</vt:lpstr>
      <vt:lpstr>How Do You Calculate Taxable Income?</vt:lpstr>
      <vt:lpstr>How Do You Calculate Taxable Income?</vt:lpstr>
      <vt:lpstr>How Do You Calculate Taxable Income?</vt:lpstr>
      <vt:lpstr>Question Cluster 1</vt:lpstr>
      <vt:lpstr>Types of tax forms you will likely use:</vt:lpstr>
      <vt:lpstr>Types of filing status categories:</vt:lpstr>
      <vt:lpstr>The type of form you choose to use will depend on your:</vt:lpstr>
      <vt:lpstr>Question Cluster 2</vt:lpstr>
      <vt:lpstr>Steps taken to complete income tax return:</vt:lpstr>
      <vt:lpstr>Steps taken to complete income tax return:</vt:lpstr>
      <vt:lpstr>Steps taken to complete income tax return:</vt:lpstr>
      <vt:lpstr>Question Cluster 3</vt:lpstr>
      <vt:lpstr>Consider the fact that:</vt:lpstr>
      <vt:lpstr>Audits</vt:lpstr>
      <vt:lpstr>Selecting Appropriate Tax Strategies</vt:lpstr>
      <vt:lpstr>Tax-Planning Strategies: Purchases</vt:lpstr>
      <vt:lpstr>Tax planning strategies for investments:</vt:lpstr>
      <vt:lpstr>Tax Planning Strategies: Minimizing Taxes</vt:lpstr>
      <vt:lpstr>Question Cluster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_  Taxes</dc:title>
  <dc:creator>kowalik, crystal</dc:creator>
  <cp:lastModifiedBy>Ginger DeLatte</cp:lastModifiedBy>
  <cp:revision>59</cp:revision>
  <cp:lastPrinted>2014-08-11T16:45:39Z</cp:lastPrinted>
  <dcterms:created xsi:type="dcterms:W3CDTF">2014-07-07T18:50:49Z</dcterms:created>
  <dcterms:modified xsi:type="dcterms:W3CDTF">2015-06-05T20:17:28Z</dcterms:modified>
</cp:coreProperties>
</file>